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4" r:id="rId1"/>
  </p:sldMasterIdLst>
  <p:notesMasterIdLst>
    <p:notesMasterId r:id="rId85"/>
  </p:notesMasterIdLst>
  <p:sldIdLst>
    <p:sldId id="256" r:id="rId2"/>
    <p:sldId id="608" r:id="rId3"/>
    <p:sldId id="585" r:id="rId4"/>
    <p:sldId id="511" r:id="rId5"/>
    <p:sldId id="584" r:id="rId6"/>
    <p:sldId id="484" r:id="rId7"/>
    <p:sldId id="505" r:id="rId8"/>
    <p:sldId id="589" r:id="rId9"/>
    <p:sldId id="575" r:id="rId10"/>
    <p:sldId id="590" r:id="rId11"/>
    <p:sldId id="579" r:id="rId12"/>
    <p:sldId id="506" r:id="rId13"/>
    <p:sldId id="508" r:id="rId14"/>
    <p:sldId id="591" r:id="rId15"/>
    <p:sldId id="509" r:id="rId16"/>
    <p:sldId id="580" r:id="rId17"/>
    <p:sldId id="510" r:id="rId18"/>
    <p:sldId id="582" r:id="rId19"/>
    <p:sldId id="581" r:id="rId20"/>
    <p:sldId id="611" r:id="rId21"/>
    <p:sldId id="514" r:id="rId22"/>
    <p:sldId id="587" r:id="rId23"/>
    <p:sldId id="441" r:id="rId24"/>
    <p:sldId id="487" r:id="rId25"/>
    <p:sldId id="578" r:id="rId26"/>
    <p:sldId id="503" r:id="rId27"/>
    <p:sldId id="588" r:id="rId28"/>
    <p:sldId id="491" r:id="rId29"/>
    <p:sldId id="490" r:id="rId30"/>
    <p:sldId id="445" r:id="rId31"/>
    <p:sldId id="519" r:id="rId32"/>
    <p:sldId id="486" r:id="rId33"/>
    <p:sldId id="610" r:id="rId34"/>
    <p:sldId id="609" r:id="rId35"/>
    <p:sldId id="368" r:id="rId36"/>
    <p:sldId id="365" r:id="rId37"/>
    <p:sldId id="520" r:id="rId38"/>
    <p:sldId id="367" r:id="rId39"/>
    <p:sldId id="597" r:id="rId40"/>
    <p:sldId id="607" r:id="rId41"/>
    <p:sldId id="592" r:id="rId42"/>
    <p:sldId id="461" r:id="rId43"/>
    <p:sldId id="513" r:id="rId44"/>
    <p:sldId id="515" r:id="rId45"/>
    <p:sldId id="516" r:id="rId46"/>
    <p:sldId id="474" r:id="rId47"/>
    <p:sldId id="475" r:id="rId48"/>
    <p:sldId id="479" r:id="rId49"/>
    <p:sldId id="335" r:id="rId50"/>
    <p:sldId id="483" r:id="rId51"/>
    <p:sldId id="351" r:id="rId52"/>
    <p:sldId id="482" r:id="rId53"/>
    <p:sldId id="410" r:id="rId54"/>
    <p:sldId id="258" r:id="rId55"/>
    <p:sldId id="517" r:id="rId56"/>
    <p:sldId id="605" r:id="rId57"/>
    <p:sldId id="277" r:id="rId58"/>
    <p:sldId id="606" r:id="rId59"/>
    <p:sldId id="259" r:id="rId60"/>
    <p:sldId id="603" r:id="rId61"/>
    <p:sldId id="600" r:id="rId62"/>
    <p:sldId id="599" r:id="rId63"/>
    <p:sldId id="602" r:id="rId64"/>
    <p:sldId id="471" r:id="rId65"/>
    <p:sldId id="470" r:id="rId66"/>
    <p:sldId id="452" r:id="rId67"/>
    <p:sldId id="454" r:id="rId68"/>
    <p:sldId id="468" r:id="rId69"/>
    <p:sldId id="455" r:id="rId70"/>
    <p:sldId id="456" r:id="rId71"/>
    <p:sldId id="417" r:id="rId72"/>
    <p:sldId id="583" r:id="rId73"/>
    <p:sldId id="283" r:id="rId74"/>
    <p:sldId id="284" r:id="rId75"/>
    <p:sldId id="285" r:id="rId76"/>
    <p:sldId id="371" r:id="rId77"/>
    <p:sldId id="290" r:id="rId78"/>
    <p:sldId id="291" r:id="rId79"/>
    <p:sldId id="297" r:id="rId80"/>
    <p:sldId id="613" r:id="rId81"/>
    <p:sldId id="612" r:id="rId82"/>
    <p:sldId id="257" r:id="rId83"/>
    <p:sldId id="593"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659B"/>
    <a:srgbClr val="834E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71"/>
    <p:restoredTop sz="96327"/>
  </p:normalViewPr>
  <p:slideViewPr>
    <p:cSldViewPr snapToGrid="0">
      <p:cViewPr varScale="1">
        <p:scale>
          <a:sx n="88" d="100"/>
          <a:sy n="88" d="100"/>
        </p:scale>
        <p:origin x="77" y="62"/>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Sheet1!$B$3</c:f>
              <c:strCache>
                <c:ptCount val="1"/>
                <c:pt idx="0">
                  <c:v>Simple</c:v>
                </c:pt>
              </c:strCache>
            </c:strRef>
          </c:tx>
          <c:spPr>
            <a:ln>
              <a:solidFill>
                <a:schemeClr val="tx1"/>
              </a:solidFill>
            </a:ln>
          </c:spPr>
          <c:marker>
            <c:symbol val="square"/>
            <c:size val="10"/>
            <c:spPr>
              <a:solidFill>
                <a:schemeClr val="bg2"/>
              </a:solidFill>
              <a:ln>
                <a:solidFill>
                  <a:schemeClr val="tx1"/>
                </a:solidFill>
              </a:ln>
            </c:spPr>
          </c:marker>
          <c:dPt>
            <c:idx val="1"/>
            <c:bubble3D val="0"/>
            <c:extLst>
              <c:ext xmlns:c16="http://schemas.microsoft.com/office/drawing/2014/chart" uri="{C3380CC4-5D6E-409C-BE32-E72D297353CC}">
                <c16:uniqueId val="{00000000-EEFD-8A42-84C3-90DC63B11198}"/>
              </c:ext>
            </c:extLst>
          </c:dPt>
          <c:cat>
            <c:strRef>
              <c:f>Sheet1!$C$2:$D$2</c:f>
              <c:strCache>
                <c:ptCount val="2"/>
                <c:pt idx="0">
                  <c:v>Near Value</c:v>
                </c:pt>
                <c:pt idx="1">
                  <c:v>Extreme Value</c:v>
                </c:pt>
              </c:strCache>
            </c:strRef>
          </c:cat>
          <c:val>
            <c:numRef>
              <c:f>Sheet1!$C$3:$D$3</c:f>
              <c:numCache>
                <c:formatCode>General</c:formatCode>
                <c:ptCount val="2"/>
                <c:pt idx="0">
                  <c:v>3.99</c:v>
                </c:pt>
                <c:pt idx="1">
                  <c:v>5.44</c:v>
                </c:pt>
              </c:numCache>
            </c:numRef>
          </c:val>
          <c:smooth val="0"/>
          <c:extLst>
            <c:ext xmlns:c16="http://schemas.microsoft.com/office/drawing/2014/chart" uri="{C3380CC4-5D6E-409C-BE32-E72D297353CC}">
              <c16:uniqueId val="{00000001-EEFD-8A42-84C3-90DC63B11198}"/>
            </c:ext>
          </c:extLst>
        </c:ser>
        <c:ser>
          <c:idx val="1"/>
          <c:order val="1"/>
          <c:tx>
            <c:strRef>
              <c:f>Sheet1!$B$4</c:f>
              <c:strCache>
                <c:ptCount val="1"/>
                <c:pt idx="0">
                  <c:v>Harm Anchor</c:v>
                </c:pt>
              </c:strCache>
            </c:strRef>
          </c:tx>
          <c:spPr>
            <a:ln>
              <a:solidFill>
                <a:srgbClr val="00B050"/>
              </a:solidFill>
            </a:ln>
          </c:spPr>
          <c:marker>
            <c:symbol val="square"/>
            <c:size val="10"/>
            <c:spPr>
              <a:solidFill>
                <a:schemeClr val="accent6"/>
              </a:solidFill>
              <a:ln>
                <a:solidFill>
                  <a:srgbClr val="00B050"/>
                </a:solidFill>
              </a:ln>
            </c:spPr>
          </c:marker>
          <c:dPt>
            <c:idx val="1"/>
            <c:bubble3D val="0"/>
            <c:extLst>
              <c:ext xmlns:c16="http://schemas.microsoft.com/office/drawing/2014/chart" uri="{C3380CC4-5D6E-409C-BE32-E72D297353CC}">
                <c16:uniqueId val="{00000002-EEFD-8A42-84C3-90DC63B11198}"/>
              </c:ext>
            </c:extLst>
          </c:dPt>
          <c:cat>
            <c:strRef>
              <c:f>Sheet1!$C$2:$D$2</c:f>
              <c:strCache>
                <c:ptCount val="2"/>
                <c:pt idx="0">
                  <c:v>Near Value</c:v>
                </c:pt>
                <c:pt idx="1">
                  <c:v>Extreme Value</c:v>
                </c:pt>
              </c:strCache>
            </c:strRef>
          </c:cat>
          <c:val>
            <c:numRef>
              <c:f>Sheet1!$C$4:$D$4</c:f>
              <c:numCache>
                <c:formatCode>General</c:formatCode>
                <c:ptCount val="2"/>
                <c:pt idx="0">
                  <c:v>3.11</c:v>
                </c:pt>
                <c:pt idx="1">
                  <c:v>5.3599999999999977</c:v>
                </c:pt>
              </c:numCache>
            </c:numRef>
          </c:val>
          <c:smooth val="0"/>
          <c:extLst>
            <c:ext xmlns:c16="http://schemas.microsoft.com/office/drawing/2014/chart" uri="{C3380CC4-5D6E-409C-BE32-E72D297353CC}">
              <c16:uniqueId val="{00000003-EEFD-8A42-84C3-90DC63B11198}"/>
            </c:ext>
          </c:extLst>
        </c:ser>
        <c:dLbls>
          <c:showLegendKey val="0"/>
          <c:showVal val="0"/>
          <c:showCatName val="0"/>
          <c:showSerName val="0"/>
          <c:showPercent val="0"/>
          <c:showBubbleSize val="0"/>
        </c:dLbls>
        <c:marker val="1"/>
        <c:smooth val="0"/>
        <c:axId val="-2139398040"/>
        <c:axId val="2071152968"/>
      </c:lineChart>
      <c:catAx>
        <c:axId val="-2139398040"/>
        <c:scaling>
          <c:orientation val="minMax"/>
        </c:scaling>
        <c:delete val="0"/>
        <c:axPos val="b"/>
        <c:numFmt formatCode="General" sourceLinked="0"/>
        <c:majorTickMark val="out"/>
        <c:minorTickMark val="none"/>
        <c:tickLblPos val="nextTo"/>
        <c:txPr>
          <a:bodyPr/>
          <a:lstStyle/>
          <a:p>
            <a:pPr>
              <a:defRPr sz="2000"/>
            </a:pPr>
            <a:endParaRPr lang="en-US"/>
          </a:p>
        </c:txPr>
        <c:crossAx val="2071152968"/>
        <c:crosses val="autoZero"/>
        <c:auto val="1"/>
        <c:lblAlgn val="ctr"/>
        <c:lblOffset val="100"/>
        <c:noMultiLvlLbl val="0"/>
      </c:catAx>
      <c:valAx>
        <c:axId val="2071152968"/>
        <c:scaling>
          <c:orientation val="minMax"/>
          <c:min val="1"/>
        </c:scaling>
        <c:delete val="0"/>
        <c:axPos val="l"/>
        <c:majorGridlines/>
        <c:title>
          <c:tx>
            <c:rich>
              <a:bodyPr rot="-5400000" vert="horz"/>
              <a:lstStyle/>
              <a:p>
                <a:pPr>
                  <a:defRPr sz="1800" b="0"/>
                </a:pPr>
                <a:r>
                  <a:rPr lang="en-US" sz="1800" b="0" dirty="0"/>
                  <a:t>Perceived Alarm</a:t>
                </a:r>
              </a:p>
            </c:rich>
          </c:tx>
          <c:overlay val="0"/>
        </c:title>
        <c:numFmt formatCode="General" sourceLinked="1"/>
        <c:majorTickMark val="out"/>
        <c:minorTickMark val="none"/>
        <c:tickLblPos val="nextTo"/>
        <c:txPr>
          <a:bodyPr/>
          <a:lstStyle/>
          <a:p>
            <a:pPr>
              <a:defRPr sz="1800"/>
            </a:pPr>
            <a:endParaRPr lang="en-US"/>
          </a:p>
        </c:txPr>
        <c:crossAx val="-2139398040"/>
        <c:crosses val="autoZero"/>
        <c:crossBetween val="between"/>
        <c:majorUnit val="1"/>
      </c:valAx>
    </c:plotArea>
    <c:legend>
      <c:legendPos val="b"/>
      <c:overlay val="0"/>
      <c:spPr>
        <a:ln>
          <a:solidFill>
            <a:schemeClr val="tx1"/>
          </a:solidFill>
        </a:ln>
      </c:spPr>
      <c:txPr>
        <a:bodyPr/>
        <a:lstStyle/>
        <a:p>
          <a:pPr>
            <a:defRPr sz="1800" baseline="0"/>
          </a:pPr>
          <a:endParaRPr lang="en-US"/>
        </a:p>
      </c:txPr>
    </c:legend>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5A765-D58D-2F45-896F-AFC0925B9D2F}"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E7ECE-CC56-1E46-83CE-4937EA12F842}" type="slidenum">
              <a:rPr lang="en-US" smtClean="0"/>
              <a:t>‹#›</a:t>
            </a:fld>
            <a:endParaRPr lang="en-US"/>
          </a:p>
        </p:txBody>
      </p:sp>
    </p:spTree>
    <p:extLst>
      <p:ext uri="{BB962C8B-B14F-4D97-AF65-F5344CB8AC3E}">
        <p14:creationId xmlns:p14="http://schemas.microsoft.com/office/powerpoint/2010/main" val="299780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a:t>
            </a:r>
          </a:p>
        </p:txBody>
      </p:sp>
      <p:sp>
        <p:nvSpPr>
          <p:cNvPr id="4" name="Footer Placeholder 3"/>
          <p:cNvSpPr>
            <a:spLocks noGrp="1"/>
          </p:cNvSpPr>
          <p:nvPr>
            <p:ph type="ftr" sz="quarter" idx="4"/>
          </p:nvPr>
        </p:nvSpPr>
        <p:spPr/>
        <p:txBody>
          <a:bodyPr/>
          <a:lstStyle/>
          <a:p>
            <a:pPr>
              <a:defRPr/>
            </a:pPr>
            <a:r>
              <a:rPr lang="en-US"/>
              <a:t>For more information, jsa7002@med.cornell.edu </a:t>
            </a:r>
          </a:p>
        </p:txBody>
      </p:sp>
      <p:sp>
        <p:nvSpPr>
          <p:cNvPr id="5" name="Slide Number Placeholder 4"/>
          <p:cNvSpPr>
            <a:spLocks noGrp="1"/>
          </p:cNvSpPr>
          <p:nvPr>
            <p:ph type="sldNum" sz="quarter" idx="5"/>
          </p:nvPr>
        </p:nvSpPr>
        <p:spPr/>
        <p:txBody>
          <a:bodyPr/>
          <a:lstStyle/>
          <a:p>
            <a:fld id="{F789D919-FEF9-46AF-840F-C5102A2DDD8A}" type="slidenum">
              <a:rPr lang="en-US" smtClean="0"/>
              <a:pPr/>
              <a:t>23</a:t>
            </a:fld>
            <a:endParaRPr lang="en-US"/>
          </a:p>
        </p:txBody>
      </p:sp>
    </p:spTree>
    <p:extLst>
      <p:ext uri="{BB962C8B-B14F-4D97-AF65-F5344CB8AC3E}">
        <p14:creationId xmlns:p14="http://schemas.microsoft.com/office/powerpoint/2010/main" val="153455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a:t>
            </a:r>
          </a:p>
        </p:txBody>
      </p:sp>
      <p:sp>
        <p:nvSpPr>
          <p:cNvPr id="4" name="Footer Placeholder 3"/>
          <p:cNvSpPr>
            <a:spLocks noGrp="1"/>
          </p:cNvSpPr>
          <p:nvPr>
            <p:ph type="ftr" sz="quarter" idx="4"/>
          </p:nvPr>
        </p:nvSpPr>
        <p:spPr/>
        <p:txBody>
          <a:bodyPr/>
          <a:lstStyle/>
          <a:p>
            <a:pPr>
              <a:defRPr/>
            </a:pPr>
            <a:r>
              <a:rPr lang="en-US"/>
              <a:t>For more information, jsa7002@med.cornell.edu </a:t>
            </a:r>
          </a:p>
        </p:txBody>
      </p:sp>
      <p:sp>
        <p:nvSpPr>
          <p:cNvPr id="5" name="Slide Number Placeholder 4"/>
          <p:cNvSpPr>
            <a:spLocks noGrp="1"/>
          </p:cNvSpPr>
          <p:nvPr>
            <p:ph type="sldNum" sz="quarter" idx="5"/>
          </p:nvPr>
        </p:nvSpPr>
        <p:spPr/>
        <p:txBody>
          <a:bodyPr/>
          <a:lstStyle/>
          <a:p>
            <a:fld id="{F789D919-FEF9-46AF-840F-C5102A2DDD8A}" type="slidenum">
              <a:rPr lang="en-US" smtClean="0"/>
              <a:pPr/>
              <a:t>24</a:t>
            </a:fld>
            <a:endParaRPr lang="en-US"/>
          </a:p>
        </p:txBody>
      </p:sp>
    </p:spTree>
    <p:extLst>
      <p:ext uri="{BB962C8B-B14F-4D97-AF65-F5344CB8AC3E}">
        <p14:creationId xmlns:p14="http://schemas.microsoft.com/office/powerpoint/2010/main" val="99334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BZF</a:t>
            </a:r>
          </a:p>
        </p:txBody>
      </p:sp>
      <p:sp>
        <p:nvSpPr>
          <p:cNvPr id="4" name="Footer Placeholder 3"/>
          <p:cNvSpPr>
            <a:spLocks noGrp="1"/>
          </p:cNvSpPr>
          <p:nvPr>
            <p:ph type="ftr" sz="quarter" idx="4"/>
          </p:nvPr>
        </p:nvSpPr>
        <p:spPr/>
        <p:txBody>
          <a:bodyPr/>
          <a:lstStyle/>
          <a:p>
            <a:pPr>
              <a:defRPr/>
            </a:pPr>
            <a:r>
              <a:rPr lang="en-US"/>
              <a:t>For more information, jsa7002@med.cornell.edu </a:t>
            </a:r>
          </a:p>
        </p:txBody>
      </p:sp>
      <p:sp>
        <p:nvSpPr>
          <p:cNvPr id="5" name="Slide Number Placeholder 4"/>
          <p:cNvSpPr>
            <a:spLocks noGrp="1"/>
          </p:cNvSpPr>
          <p:nvPr>
            <p:ph type="sldNum" sz="quarter" idx="5"/>
          </p:nvPr>
        </p:nvSpPr>
        <p:spPr/>
        <p:txBody>
          <a:bodyPr/>
          <a:lstStyle/>
          <a:p>
            <a:fld id="{F789D919-FEF9-46AF-840F-C5102A2DDD8A}" type="slidenum">
              <a:rPr lang="en-US" smtClean="0"/>
              <a:pPr/>
              <a:t>26</a:t>
            </a:fld>
            <a:endParaRPr lang="en-US"/>
          </a:p>
        </p:txBody>
      </p:sp>
    </p:spTree>
    <p:extLst>
      <p:ext uri="{BB962C8B-B14F-4D97-AF65-F5344CB8AC3E}">
        <p14:creationId xmlns:p14="http://schemas.microsoft.com/office/powerpoint/2010/main" val="188675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a:t>
            </a:r>
          </a:p>
        </p:txBody>
      </p:sp>
      <p:sp>
        <p:nvSpPr>
          <p:cNvPr id="4" name="Footer Placeholder 3"/>
          <p:cNvSpPr>
            <a:spLocks noGrp="1"/>
          </p:cNvSpPr>
          <p:nvPr>
            <p:ph type="ftr" sz="quarter" idx="4"/>
          </p:nvPr>
        </p:nvSpPr>
        <p:spPr/>
        <p:txBody>
          <a:bodyPr/>
          <a:lstStyle/>
          <a:p>
            <a:pPr>
              <a:defRPr/>
            </a:pPr>
            <a:r>
              <a:rPr lang="en-US"/>
              <a:t>For more information, jsa7002@med.cornell.edu </a:t>
            </a:r>
          </a:p>
        </p:txBody>
      </p:sp>
      <p:sp>
        <p:nvSpPr>
          <p:cNvPr id="5" name="Slide Number Placeholder 4"/>
          <p:cNvSpPr>
            <a:spLocks noGrp="1"/>
          </p:cNvSpPr>
          <p:nvPr>
            <p:ph type="sldNum" sz="quarter" idx="5"/>
          </p:nvPr>
        </p:nvSpPr>
        <p:spPr/>
        <p:txBody>
          <a:bodyPr/>
          <a:lstStyle/>
          <a:p>
            <a:fld id="{F789D919-FEF9-46AF-840F-C5102A2DDD8A}" type="slidenum">
              <a:rPr lang="en-US" smtClean="0"/>
              <a:pPr/>
              <a:t>28</a:t>
            </a:fld>
            <a:endParaRPr lang="en-US"/>
          </a:p>
        </p:txBody>
      </p:sp>
    </p:spTree>
    <p:extLst>
      <p:ext uri="{BB962C8B-B14F-4D97-AF65-F5344CB8AC3E}">
        <p14:creationId xmlns:p14="http://schemas.microsoft.com/office/powerpoint/2010/main" val="296427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a:t>
            </a:r>
          </a:p>
        </p:txBody>
      </p:sp>
      <p:sp>
        <p:nvSpPr>
          <p:cNvPr id="4" name="Footer Placeholder 3"/>
          <p:cNvSpPr>
            <a:spLocks noGrp="1"/>
          </p:cNvSpPr>
          <p:nvPr>
            <p:ph type="ftr" sz="quarter" idx="4"/>
          </p:nvPr>
        </p:nvSpPr>
        <p:spPr/>
        <p:txBody>
          <a:bodyPr/>
          <a:lstStyle/>
          <a:p>
            <a:pPr>
              <a:defRPr/>
            </a:pPr>
            <a:r>
              <a:rPr lang="en-US"/>
              <a:t>For more information, jsa7002@med.cornell.edu </a:t>
            </a:r>
          </a:p>
        </p:txBody>
      </p:sp>
      <p:sp>
        <p:nvSpPr>
          <p:cNvPr id="5" name="Slide Number Placeholder 4"/>
          <p:cNvSpPr>
            <a:spLocks noGrp="1"/>
          </p:cNvSpPr>
          <p:nvPr>
            <p:ph type="sldNum" sz="quarter" idx="5"/>
          </p:nvPr>
        </p:nvSpPr>
        <p:spPr/>
        <p:txBody>
          <a:bodyPr/>
          <a:lstStyle/>
          <a:p>
            <a:fld id="{F789D919-FEF9-46AF-840F-C5102A2DDD8A}" type="slidenum">
              <a:rPr lang="en-US" smtClean="0"/>
              <a:pPr/>
              <a:t>29</a:t>
            </a:fld>
            <a:endParaRPr lang="en-US"/>
          </a:p>
        </p:txBody>
      </p:sp>
    </p:spTree>
    <p:extLst>
      <p:ext uri="{BB962C8B-B14F-4D97-AF65-F5344CB8AC3E}">
        <p14:creationId xmlns:p14="http://schemas.microsoft.com/office/powerpoint/2010/main" val="344623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 (BZF next)</a:t>
            </a:r>
          </a:p>
        </p:txBody>
      </p:sp>
      <p:sp>
        <p:nvSpPr>
          <p:cNvPr id="4" name="Footer Placeholder 3"/>
          <p:cNvSpPr>
            <a:spLocks noGrp="1"/>
          </p:cNvSpPr>
          <p:nvPr>
            <p:ph type="ftr" sz="quarter" idx="4"/>
          </p:nvPr>
        </p:nvSpPr>
        <p:spPr/>
        <p:txBody>
          <a:bodyPr/>
          <a:lstStyle/>
          <a:p>
            <a:pPr>
              <a:defRPr/>
            </a:pPr>
            <a:r>
              <a:rPr lang="en-US"/>
              <a:t>For more information, jsa7002@med.cornell.edu </a:t>
            </a:r>
          </a:p>
        </p:txBody>
      </p:sp>
      <p:sp>
        <p:nvSpPr>
          <p:cNvPr id="5" name="Slide Number Placeholder 4"/>
          <p:cNvSpPr>
            <a:spLocks noGrp="1"/>
          </p:cNvSpPr>
          <p:nvPr>
            <p:ph type="sldNum" sz="quarter" idx="5"/>
          </p:nvPr>
        </p:nvSpPr>
        <p:spPr/>
        <p:txBody>
          <a:bodyPr/>
          <a:lstStyle/>
          <a:p>
            <a:fld id="{F789D919-FEF9-46AF-840F-C5102A2DDD8A}" type="slidenum">
              <a:rPr lang="en-US" smtClean="0"/>
              <a:pPr/>
              <a:t>30</a:t>
            </a:fld>
            <a:endParaRPr lang="en-US"/>
          </a:p>
        </p:txBody>
      </p:sp>
    </p:spTree>
    <p:extLst>
      <p:ext uri="{BB962C8B-B14F-4D97-AF65-F5344CB8AC3E}">
        <p14:creationId xmlns:p14="http://schemas.microsoft.com/office/powerpoint/2010/main" val="259962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Will</a:t>
            </a:r>
            <a:r>
              <a:rPr lang="en-US" baseline="0" dirty="0"/>
              <a:t> present these one at a time. Phased introduction needed</a:t>
            </a:r>
            <a:endParaRPr lang="en-US" dirty="0"/>
          </a:p>
        </p:txBody>
      </p:sp>
      <p:sp>
        <p:nvSpPr>
          <p:cNvPr id="4" name="Slide Number Placeholder 3"/>
          <p:cNvSpPr>
            <a:spLocks noGrp="1"/>
          </p:cNvSpPr>
          <p:nvPr>
            <p:ph type="sldNum" sz="quarter" idx="10"/>
          </p:nvPr>
        </p:nvSpPr>
        <p:spPr/>
        <p:txBody>
          <a:bodyPr/>
          <a:lstStyle/>
          <a:p>
            <a:fld id="{C773DB68-E51C-0443-B8CE-2997CF470B35}" type="slidenum">
              <a:rPr lang="en-US" smtClean="0"/>
              <a:t>57</a:t>
            </a:fld>
            <a:endParaRPr lang="en-US"/>
          </a:p>
        </p:txBody>
      </p:sp>
    </p:spTree>
    <p:extLst>
      <p:ext uri="{BB962C8B-B14F-4D97-AF65-F5344CB8AC3E}">
        <p14:creationId xmlns:p14="http://schemas.microsoft.com/office/powerpoint/2010/main" val="282971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9407B2A-EFF3-0A4C-BF16-8109AEFC1BDF}" type="datetimeFigureOut">
              <a:rPr lang="en-US" smtClean="0"/>
              <a:t>10/3/2022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4B63DDC-6563-6D46-9FBB-7986E72CCE24}" type="slidenum">
              <a:rPr lang="en-US" smtClean="0"/>
              <a:t>‹#›</a:t>
            </a:fld>
            <a:endParaRPr lang="en-US"/>
          </a:p>
        </p:txBody>
      </p:sp>
    </p:spTree>
    <p:extLst>
      <p:ext uri="{BB962C8B-B14F-4D97-AF65-F5344CB8AC3E}">
        <p14:creationId xmlns:p14="http://schemas.microsoft.com/office/powerpoint/2010/main" val="135254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07B2A-EFF3-0A4C-BF16-8109AEFC1BDF}"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63DDC-6563-6D46-9FBB-7986E72CCE24}" type="slidenum">
              <a:rPr lang="en-US" smtClean="0"/>
              <a:t>‹#›</a:t>
            </a:fld>
            <a:endParaRPr lang="en-US"/>
          </a:p>
        </p:txBody>
      </p:sp>
    </p:spTree>
    <p:extLst>
      <p:ext uri="{BB962C8B-B14F-4D97-AF65-F5344CB8AC3E}">
        <p14:creationId xmlns:p14="http://schemas.microsoft.com/office/powerpoint/2010/main" val="274053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9407B2A-EFF3-0A4C-BF16-8109AEFC1BDF}" type="datetimeFigureOut">
              <a:rPr lang="en-US" smtClean="0"/>
              <a:t>10/3/2022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4B63DDC-6563-6D46-9FBB-7986E72CCE24}" type="slidenum">
              <a:rPr lang="en-US" smtClean="0"/>
              <a:t>‹#›</a:t>
            </a:fld>
            <a:endParaRPr lang="en-US"/>
          </a:p>
        </p:txBody>
      </p:sp>
    </p:spTree>
    <p:extLst>
      <p:ext uri="{BB962C8B-B14F-4D97-AF65-F5344CB8AC3E}">
        <p14:creationId xmlns:p14="http://schemas.microsoft.com/office/powerpoint/2010/main" val="11677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95602"/>
            <a:ext cx="10363200" cy="2873375"/>
          </a:xfrm>
        </p:spPr>
        <p:txBody>
          <a:bodyPr anchor="t">
            <a:normAutofit/>
          </a:bodyPr>
          <a:lstStyle>
            <a:lvl1pPr algn="ctr">
              <a:defRPr sz="4400" b="1" cap="none" baseline="0">
                <a:solidFill>
                  <a:schemeClr val="accent1"/>
                </a:solidFill>
                <a:latin typeface="Arial" panose="020B0604020202020204" pitchFamily="34" charset="0"/>
                <a:cs typeface="Arial" panose="020B0604020202020204" pitchFamily="34" charset="0"/>
              </a:defRPr>
            </a:lvl1pPr>
          </a:lstStyle>
          <a:p>
            <a:r>
              <a:rPr lang="en-US" dirty="0"/>
              <a:t>Type Head Here</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39BD983-14A6-4166-A930-E42AD12C2A49}" type="slidenum">
              <a:rPr lang="en-US" smtClean="0"/>
              <a:t>‹#›</a:t>
            </a:fld>
            <a:endParaRPr lang="en-US"/>
          </a:p>
        </p:txBody>
      </p:sp>
    </p:spTree>
    <p:extLst>
      <p:ext uri="{BB962C8B-B14F-4D97-AF65-F5344CB8AC3E}">
        <p14:creationId xmlns:p14="http://schemas.microsoft.com/office/powerpoint/2010/main" val="366292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shown in vide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0"/>
          </p:nvPr>
        </p:nvSpPr>
        <p:spPr>
          <a:xfrm>
            <a:off x="650019" y="1750074"/>
            <a:ext cx="10980063" cy="4329259"/>
          </a:xfrm>
        </p:spPr>
        <p:txBody>
          <a:bodyPr/>
          <a:lstStyle>
            <a:lvl1pPr>
              <a:defRPr>
                <a:solidFill>
                  <a:srgbClr val="00274C"/>
                </a:solidFill>
              </a:defRPr>
            </a:lvl1pPr>
            <a:lvl2pPr>
              <a:defRPr>
                <a:solidFill>
                  <a:srgbClr val="00274C"/>
                </a:solidFill>
              </a:defRPr>
            </a:lvl2pPr>
            <a:lvl3pPr>
              <a:defRPr>
                <a:solidFill>
                  <a:srgbClr val="00274C"/>
                </a:solidFill>
              </a:defRPr>
            </a:lvl3pPr>
            <a:lvl4pPr>
              <a:defRPr>
                <a:solidFill>
                  <a:srgbClr val="00274C"/>
                </a:solidFill>
              </a:defRPr>
            </a:lvl4pPr>
            <a:lvl5pPr>
              <a:defRPr>
                <a:solidFill>
                  <a:srgbClr val="0027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694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cap="none" baseline="0"/>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407B2A-EFF3-0A4C-BF16-8109AEFC1BDF}"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34B63DDC-6563-6D46-9FBB-7986E72CCE24}" type="slidenum">
              <a:rPr lang="en-US" smtClean="0"/>
              <a:t>‹#›</a:t>
            </a:fld>
            <a:endParaRPr lang="en-US"/>
          </a:p>
        </p:txBody>
      </p:sp>
    </p:spTree>
    <p:extLst>
      <p:ext uri="{BB962C8B-B14F-4D97-AF65-F5344CB8AC3E}">
        <p14:creationId xmlns:p14="http://schemas.microsoft.com/office/powerpoint/2010/main" val="44391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9407B2A-EFF3-0A4C-BF16-8109AEFC1BDF}" type="datetimeFigureOut">
              <a:rPr lang="en-US" smtClean="0"/>
              <a:t>10/3/2022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4B63DDC-6563-6D46-9FBB-7986E72CCE24}" type="slidenum">
              <a:rPr lang="en-US" smtClean="0"/>
              <a:t>‹#›</a:t>
            </a:fld>
            <a:endParaRPr lang="en-US"/>
          </a:p>
        </p:txBody>
      </p:sp>
    </p:spTree>
    <p:extLst>
      <p:ext uri="{BB962C8B-B14F-4D97-AF65-F5344CB8AC3E}">
        <p14:creationId xmlns:p14="http://schemas.microsoft.com/office/powerpoint/2010/main" val="216862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3200" cap="none" baseline="0"/>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chor="t">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407B2A-EFF3-0A4C-BF16-8109AEFC1BDF}"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63DDC-6563-6D46-9FBB-7986E72CCE24}" type="slidenum">
              <a:rPr lang="en-US" smtClean="0"/>
              <a:t>‹#›</a:t>
            </a:fld>
            <a:endParaRPr lang="en-US"/>
          </a:p>
        </p:txBody>
      </p:sp>
    </p:spTree>
    <p:extLst>
      <p:ext uri="{BB962C8B-B14F-4D97-AF65-F5344CB8AC3E}">
        <p14:creationId xmlns:p14="http://schemas.microsoft.com/office/powerpoint/2010/main" val="351360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3200" cap="none" baseline="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407B2A-EFF3-0A4C-BF16-8109AEFC1BDF}"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63DDC-6563-6D46-9FBB-7986E72CCE24}" type="slidenum">
              <a:rPr lang="en-US" smtClean="0"/>
              <a:t>‹#›</a:t>
            </a:fld>
            <a:endParaRPr lang="en-US"/>
          </a:p>
        </p:txBody>
      </p:sp>
    </p:spTree>
    <p:extLst>
      <p:ext uri="{BB962C8B-B14F-4D97-AF65-F5344CB8AC3E}">
        <p14:creationId xmlns:p14="http://schemas.microsoft.com/office/powerpoint/2010/main" val="262181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407B2A-EFF3-0A4C-BF16-8109AEFC1BDF}"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63DDC-6563-6D46-9FBB-7986E72CCE24}"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96000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07B2A-EFF3-0A4C-BF16-8109AEFC1BDF}" type="datetimeFigureOut">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63DDC-6563-6D46-9FBB-7986E72CCE24}" type="slidenum">
              <a:rPr lang="en-US" smtClean="0"/>
              <a:t>‹#›</a:t>
            </a:fld>
            <a:endParaRPr lang="en-US"/>
          </a:p>
        </p:txBody>
      </p:sp>
    </p:spTree>
    <p:extLst>
      <p:ext uri="{BB962C8B-B14F-4D97-AF65-F5344CB8AC3E}">
        <p14:creationId xmlns:p14="http://schemas.microsoft.com/office/powerpoint/2010/main" val="199703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9407B2A-EFF3-0A4C-BF16-8109AEFC1BDF}" type="datetimeFigureOut">
              <a:rPr lang="en-US" smtClean="0"/>
              <a:t>10/3/2022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4B63DDC-6563-6D46-9FBB-7986E72CCE24}" type="slidenum">
              <a:rPr lang="en-US" smtClean="0"/>
              <a:t>‹#›</a:t>
            </a:fld>
            <a:endParaRPr lang="en-US"/>
          </a:p>
        </p:txBody>
      </p:sp>
    </p:spTree>
    <p:extLst>
      <p:ext uri="{BB962C8B-B14F-4D97-AF65-F5344CB8AC3E}">
        <p14:creationId xmlns:p14="http://schemas.microsoft.com/office/powerpoint/2010/main" val="294094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07B2A-EFF3-0A4C-BF16-8109AEFC1BDF}"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63DDC-6563-6D46-9FBB-7986E72CCE24}" type="slidenum">
              <a:rPr lang="en-US" smtClean="0"/>
              <a:t>‹#›</a:t>
            </a:fld>
            <a:endParaRPr lang="en-US"/>
          </a:p>
        </p:txBody>
      </p:sp>
    </p:spTree>
    <p:extLst>
      <p:ext uri="{BB962C8B-B14F-4D97-AF65-F5344CB8AC3E}">
        <p14:creationId xmlns:p14="http://schemas.microsoft.com/office/powerpoint/2010/main" val="233572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9407B2A-EFF3-0A4C-BF16-8109AEFC1BDF}" type="datetimeFigureOut">
              <a:rPr lang="en-US" smtClean="0"/>
              <a:t>10/3/2022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4B63DDC-6563-6D46-9FBB-7986E72CCE2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9436037"/>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04EE-B2AC-CA20-95EC-D4A54081DAE7}"/>
              </a:ext>
            </a:extLst>
          </p:cNvPr>
          <p:cNvSpPr>
            <a:spLocks noGrp="1"/>
          </p:cNvSpPr>
          <p:nvPr>
            <p:ph type="ctrTitle"/>
          </p:nvPr>
        </p:nvSpPr>
        <p:spPr/>
        <p:txBody>
          <a:bodyPr>
            <a:normAutofit/>
          </a:bodyPr>
          <a:lstStyle/>
          <a:p>
            <a:pPr algn="ctr"/>
            <a:r>
              <a:rPr lang="en-US" sz="4000" cap="none" dirty="0">
                <a:solidFill>
                  <a:schemeClr val="accent1">
                    <a:lumMod val="60000"/>
                    <a:lumOff val="40000"/>
                  </a:schemeClr>
                </a:solidFill>
              </a:rPr>
              <a:t>3 Questions to Think About </a:t>
            </a:r>
            <a:br>
              <a:rPr lang="en-US" sz="4000" cap="none" dirty="0">
                <a:solidFill>
                  <a:schemeClr val="accent1">
                    <a:lumMod val="60000"/>
                    <a:lumOff val="40000"/>
                  </a:schemeClr>
                </a:solidFill>
              </a:rPr>
            </a:br>
            <a:r>
              <a:rPr lang="en-US" sz="4000" cap="none" dirty="0">
                <a:solidFill>
                  <a:schemeClr val="accent1">
                    <a:lumMod val="60000"/>
                    <a:lumOff val="40000"/>
                  </a:schemeClr>
                </a:solidFill>
              </a:rPr>
              <a:t>EVERY Time We Give a Patient Numbers</a:t>
            </a:r>
          </a:p>
        </p:txBody>
      </p:sp>
      <p:sp>
        <p:nvSpPr>
          <p:cNvPr id="3" name="Subtitle 2">
            <a:extLst>
              <a:ext uri="{FF2B5EF4-FFF2-40B4-BE49-F238E27FC236}">
                <a16:creationId xmlns:a16="http://schemas.microsoft.com/office/drawing/2014/main" id="{F973DD0C-6873-68D8-A3D5-D76A97ABAB73}"/>
              </a:ext>
            </a:extLst>
          </p:cNvPr>
          <p:cNvSpPr>
            <a:spLocks noGrp="1"/>
          </p:cNvSpPr>
          <p:nvPr>
            <p:ph type="subTitle" idx="1"/>
          </p:nvPr>
        </p:nvSpPr>
        <p:spPr>
          <a:xfrm>
            <a:off x="581194" y="3133839"/>
            <a:ext cx="10993546" cy="2703730"/>
          </a:xfrm>
        </p:spPr>
        <p:txBody>
          <a:bodyPr>
            <a:noAutofit/>
          </a:bodyPr>
          <a:lstStyle/>
          <a:p>
            <a:pPr algn="ctr"/>
            <a:r>
              <a:rPr lang="en-US" sz="3600" cap="none" dirty="0">
                <a:solidFill>
                  <a:schemeClr val="bg1"/>
                </a:solidFill>
              </a:rPr>
              <a:t>Brian J. Zikmund-Fisher, PhD</a:t>
            </a:r>
          </a:p>
          <a:p>
            <a:pPr algn="ctr">
              <a:spcBef>
                <a:spcPts val="0"/>
              </a:spcBef>
              <a:spcAft>
                <a:spcPts val="0"/>
              </a:spcAft>
            </a:pPr>
            <a:r>
              <a:rPr lang="en-US" dirty="0">
                <a:solidFill>
                  <a:schemeClr val="bg1"/>
                </a:solidFill>
              </a:rPr>
              <a:t>Department of Health Behavior &amp; Health Education</a:t>
            </a:r>
          </a:p>
          <a:p>
            <a:pPr algn="ctr">
              <a:spcBef>
                <a:spcPts val="0"/>
              </a:spcBef>
              <a:spcAft>
                <a:spcPts val="0"/>
              </a:spcAft>
            </a:pPr>
            <a:r>
              <a:rPr lang="en-US" dirty="0">
                <a:solidFill>
                  <a:schemeClr val="bg1"/>
                </a:solidFill>
              </a:rPr>
              <a:t>Department of Internal Medicine</a:t>
            </a:r>
          </a:p>
          <a:p>
            <a:pPr algn="ctr">
              <a:spcBef>
                <a:spcPts val="0"/>
              </a:spcBef>
              <a:spcAft>
                <a:spcPts val="0"/>
              </a:spcAft>
            </a:pPr>
            <a:r>
              <a:rPr lang="en-US" dirty="0">
                <a:solidFill>
                  <a:schemeClr val="bg1"/>
                </a:solidFill>
              </a:rPr>
              <a:t>Center for Bioethics &amp; Social Sciences in Medicine</a:t>
            </a:r>
            <a:endParaRPr lang="en-US" cap="none" dirty="0">
              <a:solidFill>
                <a:schemeClr val="bg1"/>
              </a:solidFill>
            </a:endParaRPr>
          </a:p>
          <a:p>
            <a:pPr algn="ctr">
              <a:spcBef>
                <a:spcPts val="0"/>
              </a:spcBef>
              <a:spcAft>
                <a:spcPts val="0"/>
              </a:spcAft>
            </a:pPr>
            <a:r>
              <a:rPr lang="en-US" cap="none" dirty="0">
                <a:solidFill>
                  <a:schemeClr val="bg1"/>
                </a:solidFill>
              </a:rPr>
              <a:t>University of Michigan</a:t>
            </a:r>
          </a:p>
          <a:p>
            <a:pPr algn="ctr">
              <a:spcBef>
                <a:spcPts val="0"/>
              </a:spcBef>
              <a:spcAft>
                <a:spcPts val="0"/>
              </a:spcAft>
            </a:pPr>
            <a:endParaRPr lang="en-US" cap="none" dirty="0">
              <a:solidFill>
                <a:schemeClr val="bg1"/>
              </a:solidFill>
            </a:endParaRPr>
          </a:p>
          <a:p>
            <a:pPr algn="ctr"/>
            <a:r>
              <a:rPr lang="en-US" cap="none" dirty="0">
                <a:solidFill>
                  <a:schemeClr val="bg1"/>
                </a:solidFill>
              </a:rPr>
              <a:t>Editor-in-Chief, </a:t>
            </a:r>
            <a:r>
              <a:rPr lang="en-US" i="1" cap="none" dirty="0">
                <a:solidFill>
                  <a:schemeClr val="bg1"/>
                </a:solidFill>
              </a:rPr>
              <a:t>Medical Decision Making </a:t>
            </a:r>
            <a:r>
              <a:rPr lang="en-US" cap="none" dirty="0">
                <a:solidFill>
                  <a:schemeClr val="bg1"/>
                </a:solidFill>
              </a:rPr>
              <a:t>and </a:t>
            </a:r>
            <a:r>
              <a:rPr lang="en-US" i="1" cap="none" dirty="0">
                <a:solidFill>
                  <a:schemeClr val="bg1"/>
                </a:solidFill>
              </a:rPr>
              <a:t>MDM Policy &amp; Practice</a:t>
            </a:r>
          </a:p>
          <a:p>
            <a:pPr algn="ctr"/>
            <a:r>
              <a:rPr lang="en-US" dirty="0">
                <a:solidFill>
                  <a:schemeClr val="accent3"/>
                </a:solidFill>
              </a:rPr>
              <a:t>@</a:t>
            </a:r>
            <a:r>
              <a:rPr lang="en-US" dirty="0" err="1">
                <a:solidFill>
                  <a:schemeClr val="accent3"/>
                </a:solidFill>
              </a:rPr>
              <a:t>bzikmundfisher</a:t>
            </a:r>
            <a:endParaRPr lang="en-US" dirty="0">
              <a:solidFill>
                <a:schemeClr val="accent3"/>
              </a:solidFill>
            </a:endParaRPr>
          </a:p>
          <a:p>
            <a:pPr algn="ctr"/>
            <a:endParaRPr lang="en-US" cap="none" dirty="0">
              <a:solidFill>
                <a:schemeClr val="bg1"/>
              </a:solidFill>
            </a:endParaRPr>
          </a:p>
        </p:txBody>
      </p:sp>
      <p:pic>
        <p:nvPicPr>
          <p:cNvPr id="5" name="Picture 4">
            <a:extLst>
              <a:ext uri="{FF2B5EF4-FFF2-40B4-BE49-F238E27FC236}">
                <a16:creationId xmlns:a16="http://schemas.microsoft.com/office/drawing/2014/main" id="{F793ADE2-31BD-8D56-48E0-1715D6C64A49}"/>
              </a:ext>
            </a:extLst>
          </p:cNvPr>
          <p:cNvPicPr>
            <a:picLocks noChangeAspect="1"/>
          </p:cNvPicPr>
          <p:nvPr/>
        </p:nvPicPr>
        <p:blipFill>
          <a:blip r:embed="rId2"/>
          <a:stretch>
            <a:fillRect/>
          </a:stretch>
        </p:blipFill>
        <p:spPr>
          <a:xfrm>
            <a:off x="10406340" y="5212351"/>
            <a:ext cx="1168400" cy="1003300"/>
          </a:xfrm>
          <a:prstGeom prst="rect">
            <a:avLst/>
          </a:prstGeom>
        </p:spPr>
      </p:pic>
    </p:spTree>
    <p:extLst>
      <p:ext uri="{BB962C8B-B14F-4D97-AF65-F5344CB8AC3E}">
        <p14:creationId xmlns:p14="http://schemas.microsoft.com/office/powerpoint/2010/main" val="353819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057D0-470C-A086-172E-B3A38BAF9EE4}"/>
              </a:ext>
            </a:extLst>
          </p:cNvPr>
          <p:cNvSpPr>
            <a:spLocks noGrp="1"/>
          </p:cNvSpPr>
          <p:nvPr>
            <p:ph type="title"/>
          </p:nvPr>
        </p:nvSpPr>
        <p:spPr>
          <a:xfrm>
            <a:off x="581192" y="1193180"/>
            <a:ext cx="11029615" cy="3401122"/>
          </a:xfrm>
        </p:spPr>
        <p:txBody>
          <a:bodyPr>
            <a:normAutofit/>
          </a:bodyPr>
          <a:lstStyle/>
          <a:p>
            <a:pPr algn="ctr"/>
            <a:r>
              <a:rPr lang="en-US" sz="4800" cap="none" dirty="0"/>
              <a:t>BUT:</a:t>
            </a:r>
            <a:br>
              <a:rPr lang="en-US" sz="4800" cap="none" dirty="0"/>
            </a:br>
            <a:r>
              <a:rPr lang="en-US" sz="4800" cap="none" dirty="0"/>
              <a:t>We care about </a:t>
            </a:r>
            <a:r>
              <a:rPr lang="en-US" sz="4800" b="1" i="1" cap="none" dirty="0"/>
              <a:t>more</a:t>
            </a:r>
            <a:r>
              <a:rPr lang="en-US" sz="4800" cap="none" dirty="0"/>
              <a:t> than just “understanding”…</a:t>
            </a:r>
            <a:r>
              <a:rPr lang="en-US" cap="none" dirty="0"/>
              <a:t/>
            </a:r>
            <a:br>
              <a:rPr lang="en-US" cap="none" dirty="0"/>
            </a:br>
            <a:endParaRPr lang="en-US" cap="none" dirty="0"/>
          </a:p>
        </p:txBody>
      </p:sp>
    </p:spTree>
    <p:extLst>
      <p:ext uri="{BB962C8B-B14F-4D97-AF65-F5344CB8AC3E}">
        <p14:creationId xmlns:p14="http://schemas.microsoft.com/office/powerpoint/2010/main" val="54896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774A4C-FF73-AE30-D9DA-F85705318A69}"/>
              </a:ext>
            </a:extLst>
          </p:cNvPr>
          <p:cNvSpPr>
            <a:spLocks noGrp="1"/>
          </p:cNvSpPr>
          <p:nvPr>
            <p:ph type="title"/>
          </p:nvPr>
        </p:nvSpPr>
        <p:spPr/>
        <p:txBody>
          <a:bodyPr>
            <a:normAutofit/>
          </a:bodyPr>
          <a:lstStyle/>
          <a:p>
            <a:r>
              <a:rPr lang="en-US" dirty="0"/>
              <a:t>Apples vs. Oranges in Number Communication</a:t>
            </a:r>
          </a:p>
        </p:txBody>
      </p:sp>
      <p:pic>
        <p:nvPicPr>
          <p:cNvPr id="5" name="Content Placeholder 4" descr="Graphical user interface, text, application&#10;&#10;Description automatically generated">
            <a:extLst>
              <a:ext uri="{FF2B5EF4-FFF2-40B4-BE49-F238E27FC236}">
                <a16:creationId xmlns:a16="http://schemas.microsoft.com/office/drawing/2014/main" id="{2C5246EC-0D03-ABD8-5B96-511DE5928EBD}"/>
              </a:ext>
            </a:extLst>
          </p:cNvPr>
          <p:cNvPicPr>
            <a:picLocks noGrp="1" noChangeAspect="1"/>
          </p:cNvPicPr>
          <p:nvPr>
            <p:ph idx="1"/>
          </p:nvPr>
        </p:nvPicPr>
        <p:blipFill>
          <a:blip r:embed="rId2"/>
          <a:stretch>
            <a:fillRect/>
          </a:stretch>
        </p:blipFill>
        <p:spPr>
          <a:xfrm>
            <a:off x="1695306" y="3177366"/>
            <a:ext cx="8578972" cy="2981004"/>
          </a:xfrm>
        </p:spPr>
      </p:pic>
      <p:pic>
        <p:nvPicPr>
          <p:cNvPr id="7" name="Picture 6">
            <a:extLst>
              <a:ext uri="{FF2B5EF4-FFF2-40B4-BE49-F238E27FC236}">
                <a16:creationId xmlns:a16="http://schemas.microsoft.com/office/drawing/2014/main" id="{D3460B7E-0D3E-5C47-A0C2-C8BA23AF4B71}"/>
              </a:ext>
            </a:extLst>
          </p:cNvPr>
          <p:cNvPicPr>
            <a:picLocks noChangeAspect="1"/>
          </p:cNvPicPr>
          <p:nvPr/>
        </p:nvPicPr>
        <p:blipFill>
          <a:blip r:embed="rId3"/>
          <a:stretch>
            <a:fillRect/>
          </a:stretch>
        </p:blipFill>
        <p:spPr>
          <a:xfrm>
            <a:off x="2921000" y="2341169"/>
            <a:ext cx="6350000" cy="812800"/>
          </a:xfrm>
          <a:prstGeom prst="rect">
            <a:avLst/>
          </a:prstGeom>
        </p:spPr>
      </p:pic>
    </p:spTree>
    <p:extLst>
      <p:ext uri="{BB962C8B-B14F-4D97-AF65-F5344CB8AC3E}">
        <p14:creationId xmlns:p14="http://schemas.microsoft.com/office/powerpoint/2010/main" val="376307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93B0C-9480-4A6C-67DB-F24B9243DC3A}"/>
              </a:ext>
            </a:extLst>
          </p:cNvPr>
          <p:cNvSpPr>
            <a:spLocks noGrp="1"/>
          </p:cNvSpPr>
          <p:nvPr>
            <p:ph type="title"/>
          </p:nvPr>
        </p:nvSpPr>
        <p:spPr/>
        <p:txBody>
          <a:bodyPr/>
          <a:lstStyle/>
          <a:p>
            <a:r>
              <a:rPr lang="en-US" dirty="0"/>
              <a:t>A Taxonomy of Number Communication Outcomes</a:t>
            </a:r>
          </a:p>
        </p:txBody>
      </p:sp>
      <p:sp>
        <p:nvSpPr>
          <p:cNvPr id="5" name="Text Placeholder 4">
            <a:extLst>
              <a:ext uri="{FF2B5EF4-FFF2-40B4-BE49-F238E27FC236}">
                <a16:creationId xmlns:a16="http://schemas.microsoft.com/office/drawing/2014/main" id="{C168C5D4-ED6F-BF65-50F3-671B0895FE69}"/>
              </a:ext>
            </a:extLst>
          </p:cNvPr>
          <p:cNvSpPr>
            <a:spLocks noGrp="1"/>
          </p:cNvSpPr>
          <p:nvPr>
            <p:ph type="body" idx="1"/>
          </p:nvPr>
        </p:nvSpPr>
        <p:spPr/>
        <p:txBody>
          <a:bodyPr/>
          <a:lstStyle/>
          <a:p>
            <a:r>
              <a:rPr lang="en-US" dirty="0"/>
              <a:t>COMPREHENSION</a:t>
            </a:r>
          </a:p>
        </p:txBody>
      </p:sp>
      <p:sp>
        <p:nvSpPr>
          <p:cNvPr id="6" name="Content Placeholder 5">
            <a:extLst>
              <a:ext uri="{FF2B5EF4-FFF2-40B4-BE49-F238E27FC236}">
                <a16:creationId xmlns:a16="http://schemas.microsoft.com/office/drawing/2014/main" id="{E35C17AE-1834-8E77-8DDC-553358A5FE2D}"/>
              </a:ext>
            </a:extLst>
          </p:cNvPr>
          <p:cNvSpPr>
            <a:spLocks noGrp="1"/>
          </p:cNvSpPr>
          <p:nvPr>
            <p:ph sz="half" idx="2"/>
          </p:nvPr>
        </p:nvSpPr>
        <p:spPr>
          <a:xfrm>
            <a:off x="581194" y="2926052"/>
            <a:ext cx="5393100" cy="3202290"/>
          </a:xfrm>
        </p:spPr>
        <p:txBody>
          <a:bodyPr>
            <a:normAutofit/>
          </a:bodyPr>
          <a:lstStyle/>
          <a:p>
            <a:r>
              <a:rPr lang="en-US" dirty="0"/>
              <a:t>Identify</a:t>
            </a:r>
          </a:p>
          <a:p>
            <a:r>
              <a:rPr lang="en-US" dirty="0"/>
              <a:t>Recall</a:t>
            </a:r>
          </a:p>
          <a:p>
            <a:r>
              <a:rPr lang="en-US" dirty="0"/>
              <a:t>Dominant</a:t>
            </a:r>
          </a:p>
          <a:p>
            <a:r>
              <a:rPr lang="en-US" dirty="0"/>
              <a:t>Framework</a:t>
            </a:r>
          </a:p>
          <a:p>
            <a:r>
              <a:rPr lang="en-US" dirty="0"/>
              <a:t>Compute </a:t>
            </a:r>
          </a:p>
        </p:txBody>
      </p:sp>
      <p:sp>
        <p:nvSpPr>
          <p:cNvPr id="11" name="TextBox 10">
            <a:extLst>
              <a:ext uri="{FF2B5EF4-FFF2-40B4-BE49-F238E27FC236}">
                <a16:creationId xmlns:a16="http://schemas.microsoft.com/office/drawing/2014/main" id="{F215C7DB-6810-3068-E103-C9714F653FB8}"/>
              </a:ext>
            </a:extLst>
          </p:cNvPr>
          <p:cNvSpPr txBox="1"/>
          <p:nvPr/>
        </p:nvSpPr>
        <p:spPr>
          <a:xfrm>
            <a:off x="2097087" y="6128342"/>
            <a:ext cx="7997825" cy="523220"/>
          </a:xfrm>
          <a:prstGeom prst="rect">
            <a:avLst/>
          </a:prstGeom>
          <a:noFill/>
        </p:spPr>
        <p:txBody>
          <a:bodyPr wrap="square">
            <a:spAutoFit/>
          </a:bodyPr>
          <a:lstStyle/>
          <a:p>
            <a:r>
              <a:rPr lang="en-US" sz="1400" dirty="0" err="1"/>
              <a:t>Ancker</a:t>
            </a:r>
            <a:r>
              <a:rPr lang="en-US" sz="1400" dirty="0"/>
              <a:t> JS, Benda NC … Zikmund-Fisher BJ. Taxonomies for synthesizing the evidence on communicating numbers in health: Goals, format, and structure. </a:t>
            </a:r>
            <a:r>
              <a:rPr lang="en-US" sz="1400" i="1" dirty="0"/>
              <a:t>Risk Analysis </a:t>
            </a:r>
            <a:r>
              <a:rPr lang="en-US" sz="1400" dirty="0"/>
              <a:t>2022  </a:t>
            </a:r>
            <a:endParaRPr lang="en-US" sz="1400" u="sng" dirty="0"/>
          </a:p>
        </p:txBody>
      </p:sp>
      <p:sp>
        <p:nvSpPr>
          <p:cNvPr id="12" name="Content Placeholder 11">
            <a:extLst>
              <a:ext uri="{FF2B5EF4-FFF2-40B4-BE49-F238E27FC236}">
                <a16:creationId xmlns:a16="http://schemas.microsoft.com/office/drawing/2014/main" id="{5A284C99-3FC7-448E-D767-500D48BC844B}"/>
              </a:ext>
            </a:extLst>
          </p:cNvPr>
          <p:cNvSpPr>
            <a:spLocks noGrp="1"/>
          </p:cNvSpPr>
          <p:nvPr>
            <p:ph sz="quarter" idx="4"/>
          </p:nvPr>
        </p:nvSpPr>
        <p:spPr/>
        <p:txBody>
          <a:bodyPr>
            <a:normAutofit/>
          </a:bodyPr>
          <a:lstStyle/>
          <a:p>
            <a:endParaRPr lang="en-US" dirty="0"/>
          </a:p>
          <a:p>
            <a:endParaRPr lang="en-US" dirty="0"/>
          </a:p>
        </p:txBody>
      </p:sp>
    </p:spTree>
    <p:extLst>
      <p:ext uri="{BB962C8B-B14F-4D97-AF65-F5344CB8AC3E}">
        <p14:creationId xmlns:p14="http://schemas.microsoft.com/office/powerpoint/2010/main" val="171506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93B0C-9480-4A6C-67DB-F24B9243DC3A}"/>
              </a:ext>
            </a:extLst>
          </p:cNvPr>
          <p:cNvSpPr>
            <a:spLocks noGrp="1"/>
          </p:cNvSpPr>
          <p:nvPr>
            <p:ph type="title"/>
          </p:nvPr>
        </p:nvSpPr>
        <p:spPr/>
        <p:txBody>
          <a:bodyPr/>
          <a:lstStyle/>
          <a:p>
            <a:r>
              <a:rPr lang="en-US" dirty="0"/>
              <a:t>A Taxonomy of Number Communication Outcomes: I</a:t>
            </a:r>
          </a:p>
        </p:txBody>
      </p:sp>
      <p:graphicFrame>
        <p:nvGraphicFramePr>
          <p:cNvPr id="2" name="Table 2">
            <a:extLst>
              <a:ext uri="{FF2B5EF4-FFF2-40B4-BE49-F238E27FC236}">
                <a16:creationId xmlns:a16="http://schemas.microsoft.com/office/drawing/2014/main" id="{8D76E126-8B7B-6169-C75B-3B77A3D07C48}"/>
              </a:ext>
            </a:extLst>
          </p:cNvPr>
          <p:cNvGraphicFramePr>
            <a:graphicFrameLocks noGrp="1"/>
          </p:cNvGraphicFramePr>
          <p:nvPr>
            <p:ph idx="1"/>
            <p:extLst>
              <p:ext uri="{D42A27DB-BD31-4B8C-83A1-F6EECF244321}">
                <p14:modId xmlns:p14="http://schemas.microsoft.com/office/powerpoint/2010/main" val="2311528354"/>
              </p:ext>
            </p:extLst>
          </p:nvPr>
        </p:nvGraphicFramePr>
        <p:xfrm>
          <a:off x="581025" y="2181225"/>
          <a:ext cx="11029950" cy="2286000"/>
        </p:xfrm>
        <a:graphic>
          <a:graphicData uri="http://schemas.openxmlformats.org/drawingml/2006/table">
            <a:tbl>
              <a:tblPr bandRow="1">
                <a:tableStyleId>{0505E3EF-67EA-436B-97B2-0124C06EBD24}</a:tableStyleId>
              </a:tblPr>
              <a:tblGrid>
                <a:gridCol w="3953905">
                  <a:extLst>
                    <a:ext uri="{9D8B030D-6E8A-4147-A177-3AD203B41FA5}">
                      <a16:colId xmlns:a16="http://schemas.microsoft.com/office/drawing/2014/main" val="863874634"/>
                    </a:ext>
                  </a:extLst>
                </a:gridCol>
                <a:gridCol w="7076045">
                  <a:extLst>
                    <a:ext uri="{9D8B030D-6E8A-4147-A177-3AD203B41FA5}">
                      <a16:colId xmlns:a16="http://schemas.microsoft.com/office/drawing/2014/main" val="2719218699"/>
                    </a:ext>
                  </a:extLst>
                </a:gridCol>
              </a:tblGrid>
              <a:tr h="370840">
                <a:tc>
                  <a:txBody>
                    <a:bodyPr/>
                    <a:lstStyle/>
                    <a:p>
                      <a:r>
                        <a:rPr lang="en-US" sz="2400" dirty="0"/>
                        <a:t>Identify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Can I find the right number?</a:t>
                      </a:r>
                    </a:p>
                  </a:txBody>
                  <a:tcPr/>
                </a:tc>
                <a:extLst>
                  <a:ext uri="{0D108BD9-81ED-4DB2-BD59-A6C34878D82A}">
                    <a16:rowId xmlns:a16="http://schemas.microsoft.com/office/drawing/2014/main" val="3596277246"/>
                  </a:ext>
                </a:extLst>
              </a:tr>
              <a:tr h="370840">
                <a:tc>
                  <a:txBody>
                    <a:bodyPr/>
                    <a:lstStyle/>
                    <a:p>
                      <a:r>
                        <a:rPr lang="en-US" sz="2400" dirty="0"/>
                        <a:t>Recall</a:t>
                      </a:r>
                    </a:p>
                  </a:txBody>
                  <a:tcPr/>
                </a:tc>
                <a:tc>
                  <a:txBody>
                    <a:bodyPr/>
                    <a:lstStyle/>
                    <a:p>
                      <a:r>
                        <a:rPr lang="en-US" sz="2400" dirty="0"/>
                        <a:t>Can I remember the number?</a:t>
                      </a:r>
                    </a:p>
                  </a:txBody>
                  <a:tcPr/>
                </a:tc>
                <a:extLst>
                  <a:ext uri="{0D108BD9-81ED-4DB2-BD59-A6C34878D82A}">
                    <a16:rowId xmlns:a16="http://schemas.microsoft.com/office/drawing/2014/main" val="3756233352"/>
                  </a:ext>
                </a:extLst>
              </a:tr>
              <a:tr h="370840">
                <a:tc>
                  <a:txBody>
                    <a:bodyPr/>
                    <a:lstStyle/>
                    <a:p>
                      <a:r>
                        <a:rPr lang="en-US" sz="2400" dirty="0"/>
                        <a:t>Dominant</a:t>
                      </a:r>
                    </a:p>
                  </a:txBody>
                  <a:tcPr/>
                </a:tc>
                <a:tc>
                  <a:txBody>
                    <a:bodyPr/>
                    <a:lstStyle/>
                    <a:p>
                      <a:r>
                        <a:rPr lang="en-US" sz="2400" dirty="0"/>
                        <a:t>Can I tell which number is largest or smallest?</a:t>
                      </a:r>
                    </a:p>
                  </a:txBody>
                  <a:tcPr/>
                </a:tc>
                <a:extLst>
                  <a:ext uri="{0D108BD9-81ED-4DB2-BD59-A6C34878D82A}">
                    <a16:rowId xmlns:a16="http://schemas.microsoft.com/office/drawing/2014/main" val="3875516298"/>
                  </a:ext>
                </a:extLst>
              </a:tr>
              <a:tr h="370840">
                <a:tc>
                  <a:txBody>
                    <a:bodyPr/>
                    <a:lstStyle/>
                    <a:p>
                      <a:r>
                        <a:rPr lang="en-US" sz="2400" dirty="0"/>
                        <a:t>Framework</a:t>
                      </a:r>
                    </a:p>
                  </a:txBody>
                  <a:tcPr/>
                </a:tc>
                <a:tc>
                  <a:txBody>
                    <a:bodyPr/>
                    <a:lstStyle/>
                    <a:p>
                      <a:r>
                        <a:rPr lang="en-US" sz="2400" dirty="0"/>
                        <a:t>Can I appropriately categorize the number?</a:t>
                      </a:r>
                    </a:p>
                  </a:txBody>
                  <a:tcPr/>
                </a:tc>
                <a:extLst>
                  <a:ext uri="{0D108BD9-81ED-4DB2-BD59-A6C34878D82A}">
                    <a16:rowId xmlns:a16="http://schemas.microsoft.com/office/drawing/2014/main" val="735536141"/>
                  </a:ext>
                </a:extLst>
              </a:tr>
              <a:tr h="370840">
                <a:tc>
                  <a:txBody>
                    <a:bodyPr/>
                    <a:lstStyle/>
                    <a:p>
                      <a:r>
                        <a:rPr lang="en-US" sz="2400" dirty="0"/>
                        <a:t>Compute</a:t>
                      </a:r>
                    </a:p>
                  </a:txBody>
                  <a:tcPr/>
                </a:tc>
                <a:tc>
                  <a:txBody>
                    <a:bodyPr/>
                    <a:lstStyle/>
                    <a:p>
                      <a:r>
                        <a:rPr lang="en-US" sz="2400" dirty="0"/>
                        <a:t>Can I do computations with the number?</a:t>
                      </a:r>
                    </a:p>
                  </a:txBody>
                  <a:tcPr/>
                </a:tc>
                <a:extLst>
                  <a:ext uri="{0D108BD9-81ED-4DB2-BD59-A6C34878D82A}">
                    <a16:rowId xmlns:a16="http://schemas.microsoft.com/office/drawing/2014/main" val="1759016303"/>
                  </a:ext>
                </a:extLst>
              </a:tr>
            </a:tbl>
          </a:graphicData>
        </a:graphic>
      </p:graphicFrame>
      <p:sp>
        <p:nvSpPr>
          <p:cNvPr id="3" name="TextBox 2">
            <a:extLst>
              <a:ext uri="{FF2B5EF4-FFF2-40B4-BE49-F238E27FC236}">
                <a16:creationId xmlns:a16="http://schemas.microsoft.com/office/drawing/2014/main" id="{D5A5B65E-922D-ECC7-435D-351CAEE18A01}"/>
              </a:ext>
            </a:extLst>
          </p:cNvPr>
          <p:cNvSpPr txBox="1"/>
          <p:nvPr/>
        </p:nvSpPr>
        <p:spPr>
          <a:xfrm>
            <a:off x="2097087" y="6027708"/>
            <a:ext cx="7997825" cy="523220"/>
          </a:xfrm>
          <a:prstGeom prst="rect">
            <a:avLst/>
          </a:prstGeom>
          <a:noFill/>
        </p:spPr>
        <p:txBody>
          <a:bodyPr wrap="square">
            <a:spAutoFit/>
          </a:bodyPr>
          <a:lstStyle/>
          <a:p>
            <a:r>
              <a:rPr lang="en-US" sz="1400" dirty="0" err="1"/>
              <a:t>Ancker</a:t>
            </a:r>
            <a:r>
              <a:rPr lang="en-US" sz="1400" dirty="0"/>
              <a:t> JS, Benda NC … Zikmund-Fisher BJ. Taxonomies for synthesizing the evidence on communicating numbers in health: Goals, format, and structure. </a:t>
            </a:r>
            <a:r>
              <a:rPr lang="en-US" sz="1400" i="1" dirty="0"/>
              <a:t>Risk Analysis </a:t>
            </a:r>
            <a:r>
              <a:rPr lang="en-US" sz="1400" dirty="0"/>
              <a:t>2022  </a:t>
            </a:r>
            <a:endParaRPr lang="en-US" sz="1400" u="sng" dirty="0"/>
          </a:p>
        </p:txBody>
      </p:sp>
    </p:spTree>
    <p:extLst>
      <p:ext uri="{BB962C8B-B14F-4D97-AF65-F5344CB8AC3E}">
        <p14:creationId xmlns:p14="http://schemas.microsoft.com/office/powerpoint/2010/main" val="2684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93B0C-9480-4A6C-67DB-F24B9243DC3A}"/>
              </a:ext>
            </a:extLst>
          </p:cNvPr>
          <p:cNvSpPr>
            <a:spLocks noGrp="1"/>
          </p:cNvSpPr>
          <p:nvPr>
            <p:ph type="title"/>
          </p:nvPr>
        </p:nvSpPr>
        <p:spPr/>
        <p:txBody>
          <a:bodyPr/>
          <a:lstStyle/>
          <a:p>
            <a:r>
              <a:rPr lang="en-US" dirty="0"/>
              <a:t>A Taxonomy of Number Communication Outcomes</a:t>
            </a:r>
          </a:p>
        </p:txBody>
      </p:sp>
      <p:sp>
        <p:nvSpPr>
          <p:cNvPr id="5" name="Text Placeholder 4">
            <a:extLst>
              <a:ext uri="{FF2B5EF4-FFF2-40B4-BE49-F238E27FC236}">
                <a16:creationId xmlns:a16="http://schemas.microsoft.com/office/drawing/2014/main" id="{C168C5D4-ED6F-BF65-50F3-671B0895FE69}"/>
              </a:ext>
            </a:extLst>
          </p:cNvPr>
          <p:cNvSpPr>
            <a:spLocks noGrp="1"/>
          </p:cNvSpPr>
          <p:nvPr>
            <p:ph type="body" idx="1"/>
          </p:nvPr>
        </p:nvSpPr>
        <p:spPr/>
        <p:txBody>
          <a:bodyPr/>
          <a:lstStyle/>
          <a:p>
            <a:r>
              <a:rPr lang="en-US" dirty="0"/>
              <a:t>COMPREHENSION</a:t>
            </a:r>
          </a:p>
        </p:txBody>
      </p:sp>
      <p:sp>
        <p:nvSpPr>
          <p:cNvPr id="6" name="Content Placeholder 5">
            <a:extLst>
              <a:ext uri="{FF2B5EF4-FFF2-40B4-BE49-F238E27FC236}">
                <a16:creationId xmlns:a16="http://schemas.microsoft.com/office/drawing/2014/main" id="{E35C17AE-1834-8E77-8DDC-553358A5FE2D}"/>
              </a:ext>
            </a:extLst>
          </p:cNvPr>
          <p:cNvSpPr>
            <a:spLocks noGrp="1"/>
          </p:cNvSpPr>
          <p:nvPr>
            <p:ph sz="half" idx="2"/>
          </p:nvPr>
        </p:nvSpPr>
        <p:spPr>
          <a:xfrm>
            <a:off x="581194" y="2926052"/>
            <a:ext cx="5393100" cy="3202290"/>
          </a:xfrm>
        </p:spPr>
        <p:txBody>
          <a:bodyPr>
            <a:normAutofit fontScale="85000" lnSpcReduction="20000"/>
          </a:bodyPr>
          <a:lstStyle/>
          <a:p>
            <a:r>
              <a:rPr lang="en-US" dirty="0"/>
              <a:t>Identify</a:t>
            </a:r>
          </a:p>
          <a:p>
            <a:r>
              <a:rPr lang="en-US" dirty="0"/>
              <a:t>Recall</a:t>
            </a:r>
          </a:p>
          <a:p>
            <a:r>
              <a:rPr lang="en-US" dirty="0"/>
              <a:t>Dominant</a:t>
            </a:r>
          </a:p>
          <a:p>
            <a:r>
              <a:rPr lang="en-US" dirty="0"/>
              <a:t>Framework</a:t>
            </a:r>
          </a:p>
          <a:p>
            <a:r>
              <a:rPr lang="en-US" dirty="0"/>
              <a:t>Compute</a:t>
            </a:r>
          </a:p>
        </p:txBody>
      </p:sp>
      <p:sp>
        <p:nvSpPr>
          <p:cNvPr id="7" name="Text Placeholder 6">
            <a:extLst>
              <a:ext uri="{FF2B5EF4-FFF2-40B4-BE49-F238E27FC236}">
                <a16:creationId xmlns:a16="http://schemas.microsoft.com/office/drawing/2014/main" id="{1B6627DF-2928-93ED-1A9F-8CD52548BE97}"/>
              </a:ext>
            </a:extLst>
          </p:cNvPr>
          <p:cNvSpPr>
            <a:spLocks noGrp="1"/>
          </p:cNvSpPr>
          <p:nvPr>
            <p:ph type="body" sz="quarter" idx="3"/>
          </p:nvPr>
        </p:nvSpPr>
        <p:spPr/>
        <p:txBody>
          <a:bodyPr/>
          <a:lstStyle/>
          <a:p>
            <a:r>
              <a:rPr lang="en-US" dirty="0"/>
              <a:t>INTERPRETATION</a:t>
            </a:r>
          </a:p>
        </p:txBody>
      </p:sp>
      <p:sp>
        <p:nvSpPr>
          <p:cNvPr id="8" name="Content Placeholder 7">
            <a:extLst>
              <a:ext uri="{FF2B5EF4-FFF2-40B4-BE49-F238E27FC236}">
                <a16:creationId xmlns:a16="http://schemas.microsoft.com/office/drawing/2014/main" id="{7F0003F4-9BBF-5534-36D5-8324AA73E06F}"/>
              </a:ext>
            </a:extLst>
          </p:cNvPr>
          <p:cNvSpPr>
            <a:spLocks noGrp="1"/>
          </p:cNvSpPr>
          <p:nvPr>
            <p:ph sz="quarter" idx="4"/>
          </p:nvPr>
        </p:nvSpPr>
        <p:spPr>
          <a:xfrm>
            <a:off x="6217709" y="2926052"/>
            <a:ext cx="5393100" cy="3202290"/>
          </a:xfrm>
        </p:spPr>
        <p:txBody>
          <a:bodyPr>
            <a:normAutofit fontScale="85000" lnSpcReduction="20000"/>
          </a:bodyPr>
          <a:lstStyle/>
          <a:p>
            <a:r>
              <a:rPr lang="en-US" dirty="0"/>
              <a:t>Cognitive Perception </a:t>
            </a:r>
          </a:p>
          <a:p>
            <a:r>
              <a:rPr lang="en-US" dirty="0"/>
              <a:t>Emotional Perception</a:t>
            </a:r>
          </a:p>
          <a:p>
            <a:r>
              <a:rPr lang="en-US" dirty="0"/>
              <a:t>Sensitivity to Deviation</a:t>
            </a:r>
          </a:p>
          <a:p>
            <a:r>
              <a:rPr lang="en-US" dirty="0"/>
              <a:t>Behavioral Intentions</a:t>
            </a:r>
          </a:p>
          <a:p>
            <a:r>
              <a:rPr lang="en-US" dirty="0"/>
              <a:t>Behavior</a:t>
            </a:r>
          </a:p>
          <a:p>
            <a:r>
              <a:rPr lang="en-US" dirty="0"/>
              <a:t>Preference</a:t>
            </a:r>
          </a:p>
          <a:p>
            <a:r>
              <a:rPr lang="en-US" dirty="0"/>
              <a:t>Trust</a:t>
            </a:r>
          </a:p>
          <a:p>
            <a:endParaRPr lang="en-US" dirty="0"/>
          </a:p>
        </p:txBody>
      </p:sp>
      <p:sp>
        <p:nvSpPr>
          <p:cNvPr id="9" name="Line Callout 1 (Border and Accent Bar) 8">
            <a:extLst>
              <a:ext uri="{FF2B5EF4-FFF2-40B4-BE49-F238E27FC236}">
                <a16:creationId xmlns:a16="http://schemas.microsoft.com/office/drawing/2014/main" id="{4F34201B-1786-D551-6409-8B045AAC9E34}"/>
              </a:ext>
            </a:extLst>
          </p:cNvPr>
          <p:cNvSpPr/>
          <p:nvPr/>
        </p:nvSpPr>
        <p:spPr>
          <a:xfrm>
            <a:off x="9860693" y="3011959"/>
            <a:ext cx="1260698" cy="657071"/>
          </a:xfrm>
          <a:prstGeom prst="accentBorderCallout1">
            <a:avLst>
              <a:gd name="adj1" fmla="val 18750"/>
              <a:gd name="adj2" fmla="val -8333"/>
              <a:gd name="adj3" fmla="val 97685"/>
              <a:gd name="adj4" fmla="val -789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Magnitude</a:t>
            </a:r>
          </a:p>
          <a:p>
            <a:pPr algn="ctr"/>
            <a:r>
              <a:rPr lang="en-US" sz="1200" dirty="0">
                <a:solidFill>
                  <a:schemeClr val="tx2"/>
                </a:solidFill>
              </a:rPr>
              <a:t>or</a:t>
            </a:r>
          </a:p>
          <a:p>
            <a:pPr algn="ctr"/>
            <a:r>
              <a:rPr lang="en-US" dirty="0">
                <a:solidFill>
                  <a:schemeClr val="tx2"/>
                </a:solidFill>
              </a:rPr>
              <a:t>Difference</a:t>
            </a:r>
          </a:p>
        </p:txBody>
      </p:sp>
      <p:sp>
        <p:nvSpPr>
          <p:cNvPr id="11" name="TextBox 10">
            <a:extLst>
              <a:ext uri="{FF2B5EF4-FFF2-40B4-BE49-F238E27FC236}">
                <a16:creationId xmlns:a16="http://schemas.microsoft.com/office/drawing/2014/main" id="{F215C7DB-6810-3068-E103-C9714F653FB8}"/>
              </a:ext>
            </a:extLst>
          </p:cNvPr>
          <p:cNvSpPr txBox="1"/>
          <p:nvPr/>
        </p:nvSpPr>
        <p:spPr>
          <a:xfrm>
            <a:off x="2097087" y="6128342"/>
            <a:ext cx="7997825" cy="523220"/>
          </a:xfrm>
          <a:prstGeom prst="rect">
            <a:avLst/>
          </a:prstGeom>
          <a:noFill/>
        </p:spPr>
        <p:txBody>
          <a:bodyPr wrap="square">
            <a:spAutoFit/>
          </a:bodyPr>
          <a:lstStyle/>
          <a:p>
            <a:r>
              <a:rPr lang="en-US" sz="1400" dirty="0" err="1"/>
              <a:t>Ancker</a:t>
            </a:r>
            <a:r>
              <a:rPr lang="en-US" sz="1400" dirty="0"/>
              <a:t> JS, Benda NC … Zikmund-Fisher BJ. Taxonomies for synthesizing the evidence on communicating numbers in health: Goals, format, and structure. </a:t>
            </a:r>
            <a:r>
              <a:rPr lang="en-US" sz="1400" i="1" dirty="0"/>
              <a:t>Risk Analysis </a:t>
            </a:r>
            <a:r>
              <a:rPr lang="en-US" sz="1400" dirty="0"/>
              <a:t>2022  </a:t>
            </a:r>
            <a:endParaRPr lang="en-US" sz="1400" u="sng" dirty="0"/>
          </a:p>
        </p:txBody>
      </p:sp>
    </p:spTree>
    <p:extLst>
      <p:ext uri="{BB962C8B-B14F-4D97-AF65-F5344CB8AC3E}">
        <p14:creationId xmlns:p14="http://schemas.microsoft.com/office/powerpoint/2010/main" val="41467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93B0C-9480-4A6C-67DB-F24B9243DC3A}"/>
              </a:ext>
            </a:extLst>
          </p:cNvPr>
          <p:cNvSpPr>
            <a:spLocks noGrp="1"/>
          </p:cNvSpPr>
          <p:nvPr>
            <p:ph type="title"/>
          </p:nvPr>
        </p:nvSpPr>
        <p:spPr/>
        <p:txBody>
          <a:bodyPr/>
          <a:lstStyle/>
          <a:p>
            <a:r>
              <a:rPr lang="en-US" dirty="0"/>
              <a:t>A Taxonomy of Number Communication Outcomes: II</a:t>
            </a:r>
          </a:p>
        </p:txBody>
      </p:sp>
      <p:graphicFrame>
        <p:nvGraphicFramePr>
          <p:cNvPr id="2" name="Table 2">
            <a:extLst>
              <a:ext uri="{FF2B5EF4-FFF2-40B4-BE49-F238E27FC236}">
                <a16:creationId xmlns:a16="http://schemas.microsoft.com/office/drawing/2014/main" id="{8D76E126-8B7B-6169-C75B-3B77A3D07C48}"/>
              </a:ext>
            </a:extLst>
          </p:cNvPr>
          <p:cNvGraphicFramePr>
            <a:graphicFrameLocks noGrp="1"/>
          </p:cNvGraphicFramePr>
          <p:nvPr>
            <p:ph idx="1"/>
            <p:extLst>
              <p:ext uri="{D42A27DB-BD31-4B8C-83A1-F6EECF244321}">
                <p14:modId xmlns:p14="http://schemas.microsoft.com/office/powerpoint/2010/main" val="2713961362"/>
              </p:ext>
            </p:extLst>
          </p:nvPr>
        </p:nvGraphicFramePr>
        <p:xfrm>
          <a:off x="581025" y="2181225"/>
          <a:ext cx="11029950" cy="3931920"/>
        </p:xfrm>
        <a:graphic>
          <a:graphicData uri="http://schemas.openxmlformats.org/drawingml/2006/table">
            <a:tbl>
              <a:tblPr bandRow="1">
                <a:tableStyleId>{0505E3EF-67EA-436B-97B2-0124C06EBD24}</a:tableStyleId>
              </a:tblPr>
              <a:tblGrid>
                <a:gridCol w="3953905">
                  <a:extLst>
                    <a:ext uri="{9D8B030D-6E8A-4147-A177-3AD203B41FA5}">
                      <a16:colId xmlns:a16="http://schemas.microsoft.com/office/drawing/2014/main" val="863874634"/>
                    </a:ext>
                  </a:extLst>
                </a:gridCol>
                <a:gridCol w="7076045">
                  <a:extLst>
                    <a:ext uri="{9D8B030D-6E8A-4147-A177-3AD203B41FA5}">
                      <a16:colId xmlns:a16="http://schemas.microsoft.com/office/drawing/2014/main" val="2719218699"/>
                    </a:ext>
                  </a:extLst>
                </a:gridCol>
              </a:tblGrid>
              <a:tr h="370840">
                <a:tc>
                  <a:txBody>
                    <a:bodyPr/>
                    <a:lstStyle/>
                    <a:p>
                      <a:r>
                        <a:rPr lang="en-US" sz="2400" dirty="0"/>
                        <a:t>Cognitive perception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Do I see the number (or number difference) as larger or smaller?</a:t>
                      </a:r>
                    </a:p>
                  </a:txBody>
                  <a:tcPr/>
                </a:tc>
                <a:extLst>
                  <a:ext uri="{0D108BD9-81ED-4DB2-BD59-A6C34878D82A}">
                    <a16:rowId xmlns:a16="http://schemas.microsoft.com/office/drawing/2014/main" val="3596277246"/>
                  </a:ext>
                </a:extLst>
              </a:tr>
              <a:tr h="370840">
                <a:tc>
                  <a:txBody>
                    <a:bodyPr/>
                    <a:lstStyle/>
                    <a:p>
                      <a:r>
                        <a:rPr lang="en-US" sz="2400" dirty="0"/>
                        <a:t>Emotional perception</a:t>
                      </a:r>
                    </a:p>
                  </a:txBody>
                  <a:tcPr/>
                </a:tc>
                <a:tc>
                  <a:txBody>
                    <a:bodyPr/>
                    <a:lstStyle/>
                    <a:p>
                      <a:r>
                        <a:rPr lang="en-US" sz="2400" dirty="0"/>
                        <a:t>Does the number (or number difference) make me feel more or less?</a:t>
                      </a:r>
                    </a:p>
                  </a:txBody>
                  <a:tcPr/>
                </a:tc>
                <a:extLst>
                  <a:ext uri="{0D108BD9-81ED-4DB2-BD59-A6C34878D82A}">
                    <a16:rowId xmlns:a16="http://schemas.microsoft.com/office/drawing/2014/main" val="3756233352"/>
                  </a:ext>
                </a:extLst>
              </a:tr>
              <a:tr h="370840">
                <a:tc>
                  <a:txBody>
                    <a:bodyPr/>
                    <a:lstStyle/>
                    <a:p>
                      <a:r>
                        <a:rPr lang="en-US" sz="2400" dirty="0"/>
                        <a:t>Sensitivity to deviation</a:t>
                      </a:r>
                    </a:p>
                  </a:txBody>
                  <a:tcPr/>
                </a:tc>
                <a:tc>
                  <a:txBody>
                    <a:bodyPr/>
                    <a:lstStyle/>
                    <a:p>
                      <a:r>
                        <a:rPr lang="en-US" sz="2400" dirty="0"/>
                        <a:t>Do I notice when the number changes?</a:t>
                      </a:r>
                    </a:p>
                  </a:txBody>
                  <a:tcPr/>
                </a:tc>
                <a:extLst>
                  <a:ext uri="{0D108BD9-81ED-4DB2-BD59-A6C34878D82A}">
                    <a16:rowId xmlns:a16="http://schemas.microsoft.com/office/drawing/2014/main" val="316430861"/>
                  </a:ext>
                </a:extLst>
              </a:tr>
              <a:tr h="370840">
                <a:tc>
                  <a:txBody>
                    <a:bodyPr/>
                    <a:lstStyle/>
                    <a:p>
                      <a:r>
                        <a:rPr lang="en-US" sz="2400" dirty="0"/>
                        <a:t>Behavioral intentions</a:t>
                      </a:r>
                    </a:p>
                  </a:txBody>
                  <a:tcPr/>
                </a:tc>
                <a:tc>
                  <a:txBody>
                    <a:bodyPr/>
                    <a:lstStyle/>
                    <a:p>
                      <a:r>
                        <a:rPr lang="en-US" sz="2400" dirty="0"/>
                        <a:t>Does the number make me want to do something?</a:t>
                      </a:r>
                    </a:p>
                  </a:txBody>
                  <a:tcPr/>
                </a:tc>
                <a:extLst>
                  <a:ext uri="{0D108BD9-81ED-4DB2-BD59-A6C34878D82A}">
                    <a16:rowId xmlns:a16="http://schemas.microsoft.com/office/drawing/2014/main" val="3875516298"/>
                  </a:ext>
                </a:extLst>
              </a:tr>
              <a:tr h="370840">
                <a:tc>
                  <a:txBody>
                    <a:bodyPr/>
                    <a:lstStyle/>
                    <a:p>
                      <a:r>
                        <a:rPr lang="en-US" sz="2400" dirty="0"/>
                        <a:t>Behavior</a:t>
                      </a:r>
                    </a:p>
                  </a:txBody>
                  <a:tcPr/>
                </a:tc>
                <a:tc>
                  <a:txBody>
                    <a:bodyPr/>
                    <a:lstStyle/>
                    <a:p>
                      <a:r>
                        <a:rPr lang="en-US" sz="2400" dirty="0"/>
                        <a:t>Does the number make me do something?</a:t>
                      </a:r>
                    </a:p>
                  </a:txBody>
                  <a:tcPr/>
                </a:tc>
                <a:extLst>
                  <a:ext uri="{0D108BD9-81ED-4DB2-BD59-A6C34878D82A}">
                    <a16:rowId xmlns:a16="http://schemas.microsoft.com/office/drawing/2014/main" val="735536141"/>
                  </a:ext>
                </a:extLst>
              </a:tr>
              <a:tr h="370840">
                <a:tc>
                  <a:txBody>
                    <a:bodyPr/>
                    <a:lstStyle/>
                    <a:p>
                      <a:r>
                        <a:rPr lang="en-US" sz="2400" dirty="0"/>
                        <a:t>Preference</a:t>
                      </a:r>
                    </a:p>
                  </a:txBody>
                  <a:tcPr/>
                </a:tc>
                <a:tc>
                  <a:txBody>
                    <a:bodyPr/>
                    <a:lstStyle/>
                    <a:p>
                      <a:r>
                        <a:rPr lang="en-US" sz="2400" dirty="0"/>
                        <a:t>Do I like the number presented this way?</a:t>
                      </a:r>
                    </a:p>
                  </a:txBody>
                  <a:tcPr/>
                </a:tc>
                <a:extLst>
                  <a:ext uri="{0D108BD9-81ED-4DB2-BD59-A6C34878D82A}">
                    <a16:rowId xmlns:a16="http://schemas.microsoft.com/office/drawing/2014/main" val="1759016303"/>
                  </a:ext>
                </a:extLst>
              </a:tr>
              <a:tr h="370840">
                <a:tc>
                  <a:txBody>
                    <a:bodyPr/>
                    <a:lstStyle/>
                    <a:p>
                      <a:r>
                        <a:rPr lang="en-US" sz="2400" dirty="0"/>
                        <a:t>Trust</a:t>
                      </a:r>
                    </a:p>
                  </a:txBody>
                  <a:tcPr/>
                </a:tc>
                <a:tc>
                  <a:txBody>
                    <a:bodyPr/>
                    <a:lstStyle/>
                    <a:p>
                      <a:r>
                        <a:rPr lang="en-US" sz="2400" dirty="0"/>
                        <a:t>Do I trust the number?</a:t>
                      </a:r>
                    </a:p>
                  </a:txBody>
                  <a:tcPr/>
                </a:tc>
                <a:extLst>
                  <a:ext uri="{0D108BD9-81ED-4DB2-BD59-A6C34878D82A}">
                    <a16:rowId xmlns:a16="http://schemas.microsoft.com/office/drawing/2014/main" val="2950242550"/>
                  </a:ext>
                </a:extLst>
              </a:tr>
            </a:tbl>
          </a:graphicData>
        </a:graphic>
      </p:graphicFrame>
      <p:sp>
        <p:nvSpPr>
          <p:cNvPr id="10" name="TextBox 9">
            <a:extLst>
              <a:ext uri="{FF2B5EF4-FFF2-40B4-BE49-F238E27FC236}">
                <a16:creationId xmlns:a16="http://schemas.microsoft.com/office/drawing/2014/main" id="{15BAE28C-EAC2-80D3-885A-44B1B76C4C70}"/>
              </a:ext>
            </a:extLst>
          </p:cNvPr>
          <p:cNvSpPr txBox="1"/>
          <p:nvPr/>
        </p:nvSpPr>
        <p:spPr>
          <a:xfrm>
            <a:off x="2097087" y="6153438"/>
            <a:ext cx="7997825" cy="523220"/>
          </a:xfrm>
          <a:prstGeom prst="rect">
            <a:avLst/>
          </a:prstGeom>
          <a:noFill/>
        </p:spPr>
        <p:txBody>
          <a:bodyPr wrap="square">
            <a:spAutoFit/>
          </a:bodyPr>
          <a:lstStyle/>
          <a:p>
            <a:r>
              <a:rPr lang="en-US" sz="1400" dirty="0" err="1"/>
              <a:t>Ancker</a:t>
            </a:r>
            <a:r>
              <a:rPr lang="en-US" sz="1400" dirty="0"/>
              <a:t> JS, Benda NC … Zikmund-Fisher BJ. Taxonomies for synthesizing the evidence on communicating numbers in health: Goals, format, and structure. </a:t>
            </a:r>
            <a:r>
              <a:rPr lang="en-US" sz="1400" i="1" dirty="0"/>
              <a:t>Risk Analysis </a:t>
            </a:r>
            <a:r>
              <a:rPr lang="en-US" sz="1400" dirty="0"/>
              <a:t>2022  </a:t>
            </a:r>
            <a:endParaRPr lang="en-US" sz="1400" u="sng" dirty="0"/>
          </a:p>
        </p:txBody>
      </p:sp>
    </p:spTree>
    <p:extLst>
      <p:ext uri="{BB962C8B-B14F-4D97-AF65-F5344CB8AC3E}">
        <p14:creationId xmlns:p14="http://schemas.microsoft.com/office/powerpoint/2010/main" val="338920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DF48-A1FC-E299-2E0C-94E9FD3AC94D}"/>
              </a:ext>
            </a:extLst>
          </p:cNvPr>
          <p:cNvSpPr>
            <a:spLocks noGrp="1"/>
          </p:cNvSpPr>
          <p:nvPr>
            <p:ph type="title"/>
          </p:nvPr>
        </p:nvSpPr>
        <p:spPr/>
        <p:txBody>
          <a:bodyPr/>
          <a:lstStyle/>
          <a:p>
            <a:r>
              <a:rPr lang="en-US" dirty="0"/>
              <a:t>Example: Cardiovascular risk calculator</a:t>
            </a:r>
          </a:p>
        </p:txBody>
      </p:sp>
      <p:sp>
        <p:nvSpPr>
          <p:cNvPr id="3" name="Content Placeholder 2">
            <a:extLst>
              <a:ext uri="{FF2B5EF4-FFF2-40B4-BE49-F238E27FC236}">
                <a16:creationId xmlns:a16="http://schemas.microsoft.com/office/drawing/2014/main" id="{42AFE645-73DD-BA07-9222-D52B0628D24E}"/>
              </a:ext>
            </a:extLst>
          </p:cNvPr>
          <p:cNvSpPr>
            <a:spLocks noGrp="1"/>
          </p:cNvSpPr>
          <p:nvPr>
            <p:ph idx="1"/>
          </p:nvPr>
        </p:nvSpPr>
        <p:spPr/>
        <p:txBody>
          <a:bodyPr/>
          <a:lstStyle/>
          <a:p>
            <a:r>
              <a:rPr lang="en-US" dirty="0"/>
              <a:t>I want to…</a:t>
            </a:r>
          </a:p>
          <a:p>
            <a:pPr lvl="1"/>
            <a:r>
              <a:rPr lang="en-US" dirty="0"/>
              <a:t>…have people remember their likelihood of heart attack or stroke?</a:t>
            </a:r>
          </a:p>
          <a:p>
            <a:pPr lvl="1"/>
            <a:r>
              <a:rPr lang="en-US" dirty="0"/>
              <a:t>…believe that the calculator provides trustworthy information? </a:t>
            </a:r>
          </a:p>
          <a:p>
            <a:pPr lvl="1"/>
            <a:r>
              <a:rPr lang="en-US" dirty="0"/>
              <a:t>…know if they are at high risk?</a:t>
            </a:r>
          </a:p>
          <a:p>
            <a:pPr lvl="1"/>
            <a:r>
              <a:rPr lang="en-US" dirty="0"/>
              <a:t>…have a higher perceived risk of heart attack or stroke?</a:t>
            </a:r>
          </a:p>
          <a:p>
            <a:pPr lvl="1"/>
            <a:r>
              <a:rPr lang="en-US" dirty="0"/>
              <a:t>…go see their doctor or take actions if they are at high risk?</a:t>
            </a:r>
          </a:p>
        </p:txBody>
      </p:sp>
    </p:spTree>
    <p:extLst>
      <p:ext uri="{BB962C8B-B14F-4D97-AF65-F5344CB8AC3E}">
        <p14:creationId xmlns:p14="http://schemas.microsoft.com/office/powerpoint/2010/main" val="172399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DF48-A1FC-E299-2E0C-94E9FD3AC94D}"/>
              </a:ext>
            </a:extLst>
          </p:cNvPr>
          <p:cNvSpPr>
            <a:spLocks noGrp="1"/>
          </p:cNvSpPr>
          <p:nvPr>
            <p:ph type="title"/>
          </p:nvPr>
        </p:nvSpPr>
        <p:spPr/>
        <p:txBody>
          <a:bodyPr/>
          <a:lstStyle/>
          <a:p>
            <a:r>
              <a:rPr lang="en-US" dirty="0"/>
              <a:t>Example: Risk reduction from </a:t>
            </a:r>
            <a:r>
              <a:rPr lang="en-US" dirty="0" err="1"/>
              <a:t>PrEP</a:t>
            </a:r>
            <a:r>
              <a:rPr lang="en-US" dirty="0"/>
              <a:t> for HIV</a:t>
            </a:r>
          </a:p>
        </p:txBody>
      </p:sp>
      <p:sp>
        <p:nvSpPr>
          <p:cNvPr id="3" name="Content Placeholder 2">
            <a:extLst>
              <a:ext uri="{FF2B5EF4-FFF2-40B4-BE49-F238E27FC236}">
                <a16:creationId xmlns:a16="http://schemas.microsoft.com/office/drawing/2014/main" id="{42AFE645-73DD-BA07-9222-D52B0628D24E}"/>
              </a:ext>
            </a:extLst>
          </p:cNvPr>
          <p:cNvSpPr>
            <a:spLocks noGrp="1"/>
          </p:cNvSpPr>
          <p:nvPr>
            <p:ph idx="1"/>
          </p:nvPr>
        </p:nvSpPr>
        <p:spPr/>
        <p:txBody>
          <a:bodyPr/>
          <a:lstStyle/>
          <a:p>
            <a:r>
              <a:rPr lang="en-US" dirty="0"/>
              <a:t>I want to…</a:t>
            </a:r>
          </a:p>
          <a:p>
            <a:pPr lvl="1"/>
            <a:r>
              <a:rPr lang="en-US" dirty="0"/>
              <a:t>…accurately remember the size of the risk reduction from using </a:t>
            </a:r>
            <a:r>
              <a:rPr lang="en-US" dirty="0" err="1"/>
              <a:t>PrEP</a:t>
            </a:r>
            <a:r>
              <a:rPr lang="en-US" dirty="0"/>
              <a:t>?</a:t>
            </a:r>
          </a:p>
          <a:p>
            <a:pPr lvl="1"/>
            <a:r>
              <a:rPr lang="en-US" dirty="0"/>
              <a:t>…perceive </a:t>
            </a:r>
            <a:r>
              <a:rPr lang="en-US" dirty="0" err="1"/>
              <a:t>PrEP</a:t>
            </a:r>
            <a:r>
              <a:rPr lang="en-US" dirty="0"/>
              <a:t> to be effective at reducing risk of getting HIV?</a:t>
            </a:r>
          </a:p>
          <a:p>
            <a:pPr lvl="1"/>
            <a:r>
              <a:rPr lang="en-US" dirty="0"/>
              <a:t>…be less worried about getting HIV if they use </a:t>
            </a:r>
            <a:r>
              <a:rPr lang="en-US" dirty="0" err="1"/>
              <a:t>PrEP</a:t>
            </a:r>
            <a:r>
              <a:rPr lang="en-US" dirty="0"/>
              <a:t>?</a:t>
            </a:r>
          </a:p>
          <a:p>
            <a:pPr lvl="1"/>
            <a:r>
              <a:rPr lang="en-US" dirty="0"/>
              <a:t>…be motivated to use </a:t>
            </a:r>
            <a:r>
              <a:rPr lang="en-US" dirty="0" err="1"/>
              <a:t>PrEP</a:t>
            </a:r>
            <a:r>
              <a:rPr lang="en-US" dirty="0"/>
              <a:t>?</a:t>
            </a:r>
          </a:p>
        </p:txBody>
      </p:sp>
    </p:spTree>
    <p:extLst>
      <p:ext uri="{BB962C8B-B14F-4D97-AF65-F5344CB8AC3E}">
        <p14:creationId xmlns:p14="http://schemas.microsoft.com/office/powerpoint/2010/main" val="38398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DF48-A1FC-E299-2E0C-94E9FD3AC94D}"/>
              </a:ext>
            </a:extLst>
          </p:cNvPr>
          <p:cNvSpPr>
            <a:spLocks noGrp="1"/>
          </p:cNvSpPr>
          <p:nvPr>
            <p:ph type="title"/>
          </p:nvPr>
        </p:nvSpPr>
        <p:spPr/>
        <p:txBody>
          <a:bodyPr/>
          <a:lstStyle/>
          <a:p>
            <a:r>
              <a:rPr lang="en-US" dirty="0"/>
              <a:t>Example:  Asthma medication information</a:t>
            </a:r>
          </a:p>
        </p:txBody>
      </p:sp>
      <p:sp>
        <p:nvSpPr>
          <p:cNvPr id="3" name="Content Placeholder 2">
            <a:extLst>
              <a:ext uri="{FF2B5EF4-FFF2-40B4-BE49-F238E27FC236}">
                <a16:creationId xmlns:a16="http://schemas.microsoft.com/office/drawing/2014/main" id="{42AFE645-73DD-BA07-9222-D52B0628D24E}"/>
              </a:ext>
            </a:extLst>
          </p:cNvPr>
          <p:cNvSpPr>
            <a:spLocks noGrp="1"/>
          </p:cNvSpPr>
          <p:nvPr>
            <p:ph idx="1"/>
          </p:nvPr>
        </p:nvSpPr>
        <p:spPr/>
        <p:txBody>
          <a:bodyPr/>
          <a:lstStyle/>
          <a:p>
            <a:r>
              <a:rPr lang="en-US" dirty="0"/>
              <a:t>I want to…</a:t>
            </a:r>
          </a:p>
          <a:p>
            <a:pPr lvl="1"/>
            <a:r>
              <a:rPr lang="en-US" dirty="0"/>
              <a:t>…recognize whether the drug increases or decreases my chance of a particular condition?</a:t>
            </a:r>
          </a:p>
          <a:p>
            <a:pPr lvl="1"/>
            <a:r>
              <a:rPr lang="en-US" dirty="0"/>
              <a:t>…calculate how big of a risk reduction the drug causes?</a:t>
            </a:r>
          </a:p>
          <a:p>
            <a:pPr lvl="1"/>
            <a:r>
              <a:rPr lang="en-US" dirty="0"/>
              <a:t>…perceive the medication to be effective at reducing asthma symptoms?</a:t>
            </a:r>
          </a:p>
          <a:p>
            <a:pPr lvl="1"/>
            <a:r>
              <a:rPr lang="en-US" dirty="0"/>
              <a:t>…recognize that the medication decreases some risks but increases other ones?</a:t>
            </a:r>
          </a:p>
          <a:p>
            <a:pPr lvl="1"/>
            <a:r>
              <a:rPr lang="en-US" dirty="0"/>
              <a:t>…be motivated to choose this medication over another one?</a:t>
            </a:r>
          </a:p>
        </p:txBody>
      </p:sp>
    </p:spTree>
    <p:extLst>
      <p:ext uri="{BB962C8B-B14F-4D97-AF65-F5344CB8AC3E}">
        <p14:creationId xmlns:p14="http://schemas.microsoft.com/office/powerpoint/2010/main" val="4189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D7D67-B27B-1EE3-1680-81AA62740391}"/>
              </a:ext>
            </a:extLst>
          </p:cNvPr>
          <p:cNvSpPr>
            <a:spLocks noGrp="1"/>
          </p:cNvSpPr>
          <p:nvPr>
            <p:ph type="title"/>
          </p:nvPr>
        </p:nvSpPr>
        <p:spPr>
          <a:xfrm>
            <a:off x="581193" y="2174790"/>
            <a:ext cx="11029615" cy="2366628"/>
          </a:xfrm>
        </p:spPr>
        <p:txBody>
          <a:bodyPr>
            <a:normAutofit/>
          </a:bodyPr>
          <a:lstStyle/>
          <a:p>
            <a:pPr algn="ctr"/>
            <a:r>
              <a:rPr lang="en-US" sz="5400" cap="none" dirty="0"/>
              <a:t>You Can’t Have It All!</a:t>
            </a:r>
            <a:br>
              <a:rPr lang="en-US" sz="5400" cap="none" dirty="0"/>
            </a:br>
            <a:endParaRPr lang="en-US" sz="5400" cap="none" dirty="0"/>
          </a:p>
        </p:txBody>
      </p:sp>
      <p:sp>
        <p:nvSpPr>
          <p:cNvPr id="5" name="Text Placeholder 4">
            <a:extLst>
              <a:ext uri="{FF2B5EF4-FFF2-40B4-BE49-F238E27FC236}">
                <a16:creationId xmlns:a16="http://schemas.microsoft.com/office/drawing/2014/main" id="{AFA0B520-9CA7-8793-3EE6-1590329F2A61}"/>
              </a:ext>
            </a:extLst>
          </p:cNvPr>
          <p:cNvSpPr>
            <a:spLocks noGrp="1"/>
          </p:cNvSpPr>
          <p:nvPr>
            <p:ph type="body" idx="1"/>
          </p:nvPr>
        </p:nvSpPr>
        <p:spPr>
          <a:xfrm>
            <a:off x="581192" y="3954162"/>
            <a:ext cx="11029615" cy="1187811"/>
          </a:xfrm>
        </p:spPr>
        <p:txBody>
          <a:bodyPr>
            <a:normAutofit/>
          </a:bodyPr>
          <a:lstStyle/>
          <a:p>
            <a:pPr algn="ctr"/>
            <a:r>
              <a:rPr lang="en-US" sz="2400" cap="none" dirty="0"/>
              <a:t>(No, really… you can’t…)</a:t>
            </a:r>
          </a:p>
        </p:txBody>
      </p:sp>
    </p:spTree>
    <p:extLst>
      <p:ext uri="{BB962C8B-B14F-4D97-AF65-F5344CB8AC3E}">
        <p14:creationId xmlns:p14="http://schemas.microsoft.com/office/powerpoint/2010/main" val="13260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9E80-F561-FA3D-7146-CF0155CFF510}"/>
              </a:ext>
            </a:extLst>
          </p:cNvPr>
          <p:cNvSpPr>
            <a:spLocks noGrp="1"/>
          </p:cNvSpPr>
          <p:nvPr>
            <p:ph type="title"/>
          </p:nvPr>
        </p:nvSpPr>
        <p:spPr/>
        <p:txBody>
          <a:bodyPr/>
          <a:lstStyle/>
          <a:p>
            <a:r>
              <a:rPr lang="en-US" dirty="0"/>
              <a:t>A Few Types of Health Numbers…</a:t>
            </a:r>
          </a:p>
        </p:txBody>
      </p:sp>
      <p:sp>
        <p:nvSpPr>
          <p:cNvPr id="3" name="Content Placeholder 2">
            <a:extLst>
              <a:ext uri="{FF2B5EF4-FFF2-40B4-BE49-F238E27FC236}">
                <a16:creationId xmlns:a16="http://schemas.microsoft.com/office/drawing/2014/main" id="{FCE3E1B3-E359-B275-93D2-9F4A5BC15645}"/>
              </a:ext>
            </a:extLst>
          </p:cNvPr>
          <p:cNvSpPr>
            <a:spLocks noGrp="1"/>
          </p:cNvSpPr>
          <p:nvPr>
            <p:ph idx="1"/>
          </p:nvPr>
        </p:nvSpPr>
        <p:spPr>
          <a:xfrm>
            <a:off x="581192" y="2180496"/>
            <a:ext cx="11029615" cy="4282088"/>
          </a:xfrm>
        </p:spPr>
        <p:txBody>
          <a:bodyPr>
            <a:normAutofit/>
          </a:bodyPr>
          <a:lstStyle/>
          <a:p>
            <a:r>
              <a:rPr lang="en-US" b="1" dirty="0"/>
              <a:t>Estimated probability</a:t>
            </a:r>
            <a:r>
              <a:rPr lang="en-US" dirty="0"/>
              <a:t> of getting breast cancer (e.g., if BRCA-1)</a:t>
            </a:r>
          </a:p>
          <a:p>
            <a:r>
              <a:rPr lang="en-US" dirty="0"/>
              <a:t>CD4 </a:t>
            </a:r>
            <a:r>
              <a:rPr lang="en-US" b="1" dirty="0"/>
              <a:t>count</a:t>
            </a:r>
            <a:r>
              <a:rPr lang="en-US" dirty="0"/>
              <a:t> for HIV-positive patient</a:t>
            </a:r>
          </a:p>
          <a:p>
            <a:r>
              <a:rPr lang="en-US" b="1" dirty="0"/>
              <a:t>Reduction</a:t>
            </a:r>
            <a:r>
              <a:rPr lang="en-US" dirty="0"/>
              <a:t> in cardiovascular risk from a statin</a:t>
            </a:r>
          </a:p>
          <a:p>
            <a:r>
              <a:rPr lang="en-US" b="1" dirty="0"/>
              <a:t>Change</a:t>
            </a:r>
            <a:r>
              <a:rPr lang="en-US" dirty="0"/>
              <a:t> in Hemoglobin A1c for early-stage Type 2 diabetes patient</a:t>
            </a:r>
          </a:p>
          <a:p>
            <a:r>
              <a:rPr lang="en-US" b="1" dirty="0"/>
              <a:t>Risks</a:t>
            </a:r>
            <a:r>
              <a:rPr lang="en-US" dirty="0"/>
              <a:t> of colonoscopy shared during informed consent</a:t>
            </a:r>
          </a:p>
          <a:p>
            <a:r>
              <a:rPr lang="en-US" b="1" dirty="0"/>
              <a:t>Risks and benefits </a:t>
            </a:r>
            <a:r>
              <a:rPr lang="en-US" dirty="0"/>
              <a:t>of adjuvant therapies (e.g., post-BCS)</a:t>
            </a:r>
          </a:p>
          <a:p>
            <a:r>
              <a:rPr lang="en-US" b="1" dirty="0"/>
              <a:t>Risk tradeoffs </a:t>
            </a:r>
            <a:r>
              <a:rPr lang="en-US" dirty="0"/>
              <a:t>in stem cell transplants (e.g., myelodysplastic syndrome)</a:t>
            </a:r>
          </a:p>
          <a:p>
            <a:endParaRPr lang="en-US" dirty="0"/>
          </a:p>
        </p:txBody>
      </p:sp>
    </p:spTree>
    <p:extLst>
      <p:ext uri="{BB962C8B-B14F-4D97-AF65-F5344CB8AC3E}">
        <p14:creationId xmlns:p14="http://schemas.microsoft.com/office/powerpoint/2010/main" val="243785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D7D67-B27B-1EE3-1680-81AA62740391}"/>
              </a:ext>
            </a:extLst>
          </p:cNvPr>
          <p:cNvSpPr>
            <a:spLocks noGrp="1"/>
          </p:cNvSpPr>
          <p:nvPr>
            <p:ph type="title"/>
          </p:nvPr>
        </p:nvSpPr>
        <p:spPr>
          <a:xfrm>
            <a:off x="581193" y="2174790"/>
            <a:ext cx="11029615" cy="2366628"/>
          </a:xfrm>
        </p:spPr>
        <p:txBody>
          <a:bodyPr>
            <a:normAutofit/>
          </a:bodyPr>
          <a:lstStyle/>
          <a:p>
            <a:pPr algn="ctr"/>
            <a:r>
              <a:rPr lang="en-US" sz="7200" cap="none" dirty="0"/>
              <a:t>Pick </a:t>
            </a:r>
            <a:r>
              <a:rPr lang="en-US" sz="7200" b="1" u="sng" cap="none" dirty="0"/>
              <a:t>ONE</a:t>
            </a:r>
            <a:r>
              <a:rPr lang="en-US" sz="5400" cap="none" dirty="0"/>
              <a:t/>
            </a:r>
            <a:br>
              <a:rPr lang="en-US" sz="5400" cap="none" dirty="0"/>
            </a:br>
            <a:endParaRPr lang="en-US" sz="5400" cap="none" dirty="0"/>
          </a:p>
        </p:txBody>
      </p:sp>
    </p:spTree>
    <p:extLst>
      <p:ext uri="{BB962C8B-B14F-4D97-AF65-F5344CB8AC3E}">
        <p14:creationId xmlns:p14="http://schemas.microsoft.com/office/powerpoint/2010/main" val="38594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0FC5-3378-7320-49D1-8B630A8CCE4F}"/>
              </a:ext>
            </a:extLst>
          </p:cNvPr>
          <p:cNvSpPr>
            <a:spLocks noGrp="1"/>
          </p:cNvSpPr>
          <p:nvPr>
            <p:ph type="title"/>
          </p:nvPr>
        </p:nvSpPr>
        <p:spPr/>
        <p:txBody>
          <a:bodyPr/>
          <a:lstStyle/>
          <a:p>
            <a:r>
              <a:rPr lang="en-US" dirty="0"/>
              <a:t>3 Questions to Remember</a:t>
            </a:r>
          </a:p>
        </p:txBody>
      </p:sp>
      <p:sp>
        <p:nvSpPr>
          <p:cNvPr id="3" name="Content Placeholder 2">
            <a:extLst>
              <a:ext uri="{FF2B5EF4-FFF2-40B4-BE49-F238E27FC236}">
                <a16:creationId xmlns:a16="http://schemas.microsoft.com/office/drawing/2014/main" id="{946E0C91-F219-130B-4E58-E949E725C9A8}"/>
              </a:ext>
            </a:extLst>
          </p:cNvPr>
          <p:cNvSpPr>
            <a:spLocks noGrp="1"/>
          </p:cNvSpPr>
          <p:nvPr>
            <p:ph idx="1"/>
          </p:nvPr>
        </p:nvSpPr>
        <p:spPr>
          <a:xfrm>
            <a:off x="1154954" y="2603500"/>
            <a:ext cx="9943105" cy="3416300"/>
          </a:xfrm>
        </p:spPr>
        <p:txBody>
          <a:bodyPr>
            <a:normAutofit fontScale="92500"/>
          </a:bodyPr>
          <a:lstStyle/>
          <a:p>
            <a:pPr marL="514350" indent="-514350">
              <a:buFont typeface="+mj-lt"/>
              <a:buAutoNum type="arabicPeriod"/>
            </a:pPr>
            <a:r>
              <a:rPr lang="en-US" sz="4000" dirty="0">
                <a:solidFill>
                  <a:schemeClr val="bg1">
                    <a:lumMod val="75000"/>
                  </a:schemeClr>
                </a:solidFill>
              </a:rPr>
              <a:t>What </a:t>
            </a:r>
            <a:r>
              <a:rPr lang="en-US" sz="4000" b="1" i="1" dirty="0">
                <a:solidFill>
                  <a:schemeClr val="bg1">
                    <a:lumMod val="75000"/>
                  </a:schemeClr>
                </a:solidFill>
              </a:rPr>
              <a:t>outcome</a:t>
            </a:r>
            <a:r>
              <a:rPr lang="en-US" sz="4000" dirty="0">
                <a:solidFill>
                  <a:schemeClr val="bg1">
                    <a:lumMod val="75000"/>
                  </a:schemeClr>
                </a:solidFill>
              </a:rPr>
              <a:t> are you trying to accomplish?</a:t>
            </a:r>
            <a:br>
              <a:rPr lang="en-US" sz="4000" dirty="0">
                <a:solidFill>
                  <a:schemeClr val="bg1">
                    <a:lumMod val="75000"/>
                  </a:schemeClr>
                </a:solidFill>
              </a:rPr>
            </a:br>
            <a:endParaRPr lang="en-US" sz="4000" dirty="0">
              <a:solidFill>
                <a:schemeClr val="bg1">
                  <a:lumMod val="75000"/>
                </a:schemeClr>
              </a:solidFill>
            </a:endParaRPr>
          </a:p>
          <a:p>
            <a:pPr marL="514350" indent="-514350">
              <a:buFont typeface="+mj-lt"/>
              <a:buAutoNum type="arabicPeriod"/>
            </a:pPr>
            <a:r>
              <a:rPr lang="en-US" sz="4000" dirty="0"/>
              <a:t>Are the numbers </a:t>
            </a:r>
            <a:r>
              <a:rPr lang="en-US" sz="4000" b="1" i="1" dirty="0">
                <a:solidFill>
                  <a:schemeClr val="accent1">
                    <a:lumMod val="60000"/>
                    <a:lumOff val="40000"/>
                  </a:schemeClr>
                </a:solidFill>
              </a:rPr>
              <a:t>what they need</a:t>
            </a:r>
            <a:r>
              <a:rPr lang="en-US" sz="4000" dirty="0"/>
              <a:t>?</a:t>
            </a:r>
            <a:br>
              <a:rPr lang="en-US" sz="4000" dirty="0"/>
            </a:br>
            <a:endParaRPr lang="en-US" sz="4000" dirty="0"/>
          </a:p>
          <a:p>
            <a:pPr marL="514350" indent="-514350">
              <a:buFont typeface="+mj-lt"/>
              <a:buAutoNum type="arabicPeriod"/>
            </a:pPr>
            <a:r>
              <a:rPr lang="en-US" sz="4000" dirty="0">
                <a:solidFill>
                  <a:schemeClr val="bg1">
                    <a:lumMod val="75000"/>
                  </a:schemeClr>
                </a:solidFill>
              </a:rPr>
              <a:t>Are the numbers </a:t>
            </a:r>
            <a:r>
              <a:rPr lang="en-US" sz="4000" b="1" i="1" dirty="0">
                <a:solidFill>
                  <a:schemeClr val="bg1">
                    <a:lumMod val="75000"/>
                  </a:schemeClr>
                </a:solidFill>
              </a:rPr>
              <a:t>contextualized</a:t>
            </a:r>
            <a:r>
              <a:rPr lang="en-US" sz="4000" dirty="0">
                <a:solidFill>
                  <a:schemeClr val="bg1">
                    <a:lumMod val="75000"/>
                  </a:schemeClr>
                </a:solidFill>
              </a:rPr>
              <a:t>?</a:t>
            </a:r>
          </a:p>
        </p:txBody>
      </p:sp>
    </p:spTree>
    <p:extLst>
      <p:ext uri="{BB962C8B-B14F-4D97-AF65-F5344CB8AC3E}">
        <p14:creationId xmlns:p14="http://schemas.microsoft.com/office/powerpoint/2010/main" val="366981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2F8CD12-E46B-FCBA-2AE3-F006B26AF28F}"/>
              </a:ext>
            </a:extLst>
          </p:cNvPr>
          <p:cNvGrpSpPr/>
          <p:nvPr/>
        </p:nvGrpSpPr>
        <p:grpSpPr>
          <a:xfrm>
            <a:off x="893805" y="1854653"/>
            <a:ext cx="3653481" cy="2554545"/>
            <a:chOff x="893805" y="1854653"/>
            <a:chExt cx="3653481" cy="2554545"/>
          </a:xfrm>
        </p:grpSpPr>
        <p:sp>
          <p:nvSpPr>
            <p:cNvPr id="9" name="TextBox 8">
              <a:extLst>
                <a:ext uri="{FF2B5EF4-FFF2-40B4-BE49-F238E27FC236}">
                  <a16:creationId xmlns:a16="http://schemas.microsoft.com/office/drawing/2014/main" id="{77C3644E-DFF5-9E8A-9DE6-6124E1F123ED}"/>
                </a:ext>
              </a:extLst>
            </p:cNvPr>
            <p:cNvSpPr txBox="1"/>
            <p:nvPr/>
          </p:nvSpPr>
          <p:spPr>
            <a:xfrm>
              <a:off x="893805" y="1854653"/>
              <a:ext cx="2652584" cy="2554545"/>
            </a:xfrm>
            <a:prstGeom prst="rect">
              <a:avLst/>
            </a:prstGeom>
            <a:solidFill>
              <a:schemeClr val="accent3">
                <a:lumMod val="40000"/>
                <a:lumOff val="60000"/>
              </a:schemeClr>
            </a:solidFill>
          </p:spPr>
          <p:txBody>
            <a:bodyPr wrap="square" rtlCol="0">
              <a:spAutoFit/>
            </a:bodyPr>
            <a:lstStyle/>
            <a:p>
              <a:pPr algn="ctr"/>
              <a:r>
                <a:rPr lang="en-US" sz="4000" dirty="0"/>
                <a:t>What your audience </a:t>
              </a:r>
              <a:r>
                <a:rPr lang="en-US" sz="4000" b="1" dirty="0"/>
                <a:t>needs</a:t>
              </a:r>
              <a:r>
                <a:rPr lang="en-US" sz="4000" dirty="0"/>
                <a:t> </a:t>
              </a:r>
            </a:p>
            <a:p>
              <a:pPr algn="ctr"/>
              <a:r>
                <a:rPr lang="en-US" sz="4000" dirty="0"/>
                <a:t>to do</a:t>
              </a:r>
            </a:p>
          </p:txBody>
        </p:sp>
        <p:sp>
          <p:nvSpPr>
            <p:cNvPr id="10" name="Right Arrow 9">
              <a:extLst>
                <a:ext uri="{FF2B5EF4-FFF2-40B4-BE49-F238E27FC236}">
                  <a16:creationId xmlns:a16="http://schemas.microsoft.com/office/drawing/2014/main" id="{38F18133-5F4A-574E-B7D2-271746C281BC}"/>
                </a:ext>
              </a:extLst>
            </p:cNvPr>
            <p:cNvSpPr/>
            <p:nvPr/>
          </p:nvSpPr>
          <p:spPr>
            <a:xfrm>
              <a:off x="3546389" y="2483708"/>
              <a:ext cx="1000897" cy="1482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EA4496D-AEF4-D7B9-16DF-BB9DBEF5A0BB}"/>
              </a:ext>
            </a:extLst>
          </p:cNvPr>
          <p:cNvGrpSpPr/>
          <p:nvPr/>
        </p:nvGrpSpPr>
        <p:grpSpPr>
          <a:xfrm>
            <a:off x="7109255" y="1854653"/>
            <a:ext cx="4580237" cy="2554545"/>
            <a:chOff x="7109255" y="1854653"/>
            <a:chExt cx="4580237" cy="2554545"/>
          </a:xfrm>
        </p:grpSpPr>
        <p:sp>
          <p:nvSpPr>
            <p:cNvPr id="6" name="TextBox 5">
              <a:extLst>
                <a:ext uri="{FF2B5EF4-FFF2-40B4-BE49-F238E27FC236}">
                  <a16:creationId xmlns:a16="http://schemas.microsoft.com/office/drawing/2014/main" id="{3574AF25-64D0-CEAA-7874-A8FC7CC59268}"/>
                </a:ext>
              </a:extLst>
            </p:cNvPr>
            <p:cNvSpPr txBox="1"/>
            <p:nvPr/>
          </p:nvSpPr>
          <p:spPr>
            <a:xfrm>
              <a:off x="8110152" y="1854653"/>
              <a:ext cx="3579340" cy="2554545"/>
            </a:xfrm>
            <a:prstGeom prst="rect">
              <a:avLst/>
            </a:prstGeom>
            <a:solidFill>
              <a:schemeClr val="accent3">
                <a:lumMod val="40000"/>
                <a:lumOff val="60000"/>
              </a:schemeClr>
            </a:solidFill>
          </p:spPr>
          <p:txBody>
            <a:bodyPr wrap="square" rtlCol="0">
              <a:spAutoFit/>
            </a:bodyPr>
            <a:lstStyle/>
            <a:p>
              <a:pPr algn="ctr"/>
              <a:r>
                <a:rPr lang="en-US" sz="4000" dirty="0"/>
                <a:t>What a number communication can actually</a:t>
              </a:r>
            </a:p>
            <a:p>
              <a:pPr algn="ctr"/>
              <a:r>
                <a:rPr lang="en-US" sz="4000" b="1" dirty="0"/>
                <a:t>do</a:t>
              </a:r>
            </a:p>
          </p:txBody>
        </p:sp>
        <p:sp>
          <p:nvSpPr>
            <p:cNvPr id="12" name="Right Arrow 11">
              <a:extLst>
                <a:ext uri="{FF2B5EF4-FFF2-40B4-BE49-F238E27FC236}">
                  <a16:creationId xmlns:a16="http://schemas.microsoft.com/office/drawing/2014/main" id="{38C5A41E-92E2-7C22-D419-D3780EBDBE8C}"/>
                </a:ext>
              </a:extLst>
            </p:cNvPr>
            <p:cNvSpPr/>
            <p:nvPr/>
          </p:nvSpPr>
          <p:spPr>
            <a:xfrm rot="10800000">
              <a:off x="7109255" y="2484847"/>
              <a:ext cx="1000897" cy="1482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96C0733-334A-6718-7774-4E0BDA30AC92}"/>
              </a:ext>
            </a:extLst>
          </p:cNvPr>
          <p:cNvSpPr txBox="1"/>
          <p:nvPr/>
        </p:nvSpPr>
        <p:spPr>
          <a:xfrm>
            <a:off x="4547286" y="2534275"/>
            <a:ext cx="2537254" cy="1323439"/>
          </a:xfrm>
          <a:prstGeom prst="rect">
            <a:avLst/>
          </a:prstGeom>
          <a:solidFill>
            <a:schemeClr val="accent6">
              <a:lumMod val="40000"/>
              <a:lumOff val="60000"/>
            </a:schemeClr>
          </a:solidFill>
        </p:spPr>
        <p:txBody>
          <a:bodyPr wrap="square" rtlCol="0">
            <a:spAutoFit/>
          </a:bodyPr>
          <a:lstStyle/>
          <a:p>
            <a:pPr algn="ctr"/>
            <a:r>
              <a:rPr lang="en-US" sz="4000" dirty="0"/>
              <a:t>The Sweet Spot!</a:t>
            </a:r>
            <a:endParaRPr lang="en-US" sz="4000" b="1" dirty="0"/>
          </a:p>
        </p:txBody>
      </p:sp>
    </p:spTree>
    <p:extLst>
      <p:ext uri="{BB962C8B-B14F-4D97-AF65-F5344CB8AC3E}">
        <p14:creationId xmlns:p14="http://schemas.microsoft.com/office/powerpoint/2010/main" val="3152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l"/>
            <a:r>
              <a:rPr lang="en-US" sz="3200" dirty="0"/>
              <a:t>The Making Numbers Meaningful Project</a:t>
            </a:r>
          </a:p>
        </p:txBody>
      </p:sp>
      <p:sp>
        <p:nvSpPr>
          <p:cNvPr id="3" name="Content Placeholder 2"/>
          <p:cNvSpPr>
            <a:spLocks noGrp="1"/>
          </p:cNvSpPr>
          <p:nvPr>
            <p:ph idx="1"/>
          </p:nvPr>
        </p:nvSpPr>
        <p:spPr/>
        <p:txBody>
          <a:bodyPr>
            <a:normAutofit/>
          </a:bodyPr>
          <a:lstStyle/>
          <a:p>
            <a:pPr marL="0" indent="0">
              <a:buNone/>
            </a:pPr>
            <a:r>
              <a:rPr lang="en-US" sz="3200" dirty="0"/>
              <a:t>Goal: </a:t>
            </a:r>
          </a:p>
          <a:p>
            <a:pPr marL="0" indent="0">
              <a:buNone/>
            </a:pPr>
            <a:r>
              <a:rPr lang="en-US" sz="3200" dirty="0"/>
              <a:t>To create an </a:t>
            </a:r>
            <a:r>
              <a:rPr lang="en-US" sz="3200" b="1" dirty="0"/>
              <a:t>evidence-based, online guide </a:t>
            </a:r>
            <a:r>
              <a:rPr lang="en-US" sz="3200" dirty="0"/>
              <a:t>for health communicators to </a:t>
            </a:r>
            <a:r>
              <a:rPr lang="en-US" sz="3200" b="1" dirty="0"/>
              <a:t>recommend formats </a:t>
            </a:r>
            <a:r>
              <a:rPr lang="en-US" sz="3200" dirty="0"/>
              <a:t>for presenting numerical information in health and medicine</a:t>
            </a:r>
          </a:p>
        </p:txBody>
      </p:sp>
      <p:sp>
        <p:nvSpPr>
          <p:cNvPr id="4" name="Slide Number Placeholder 3"/>
          <p:cNvSpPr>
            <a:spLocks noGrp="1"/>
          </p:cNvSpPr>
          <p:nvPr>
            <p:ph type="sldNum" sz="quarter" idx="12"/>
          </p:nvPr>
        </p:nvSpPr>
        <p:spPr/>
        <p:txBody>
          <a:bodyPr/>
          <a:lstStyle/>
          <a:p>
            <a:fld id="{121CE0D5-E877-4B97-B081-0D7CFDA9B1F9}" type="slidenum">
              <a:rPr lang="en-US" smtClean="0"/>
              <a:pPr/>
              <a:t>23</a:t>
            </a:fld>
            <a:endParaRPr lang="en-US"/>
          </a:p>
        </p:txBody>
      </p:sp>
      <p:sp>
        <p:nvSpPr>
          <p:cNvPr id="5" name="Rectangle 4"/>
          <p:cNvSpPr/>
          <p:nvPr/>
        </p:nvSpPr>
        <p:spPr>
          <a:xfrm>
            <a:off x="4154244" y="6352144"/>
            <a:ext cx="5696175" cy="307777"/>
          </a:xfrm>
          <a:prstGeom prst="rect">
            <a:avLst/>
          </a:prstGeom>
        </p:spPr>
        <p:txBody>
          <a:bodyPr wrap="square">
            <a:spAutoFit/>
          </a:bodyPr>
          <a:lstStyle/>
          <a:p>
            <a:pPr>
              <a:defRPr/>
            </a:pPr>
            <a:r>
              <a:rPr lang="en-US" sz="1400">
                <a:solidFill>
                  <a:schemeClr val="tx1">
                    <a:lumMod val="50000"/>
                    <a:lumOff val="50000"/>
                  </a:schemeClr>
                </a:solidFill>
              </a:rPr>
              <a:t>National Library of Medicine R01 LM012964</a:t>
            </a:r>
          </a:p>
        </p:txBody>
      </p:sp>
    </p:spTree>
    <p:extLst>
      <p:ext uri="{BB962C8B-B14F-4D97-AF65-F5344CB8AC3E}">
        <p14:creationId xmlns:p14="http://schemas.microsoft.com/office/powerpoint/2010/main" val="367994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00D7-A023-4502-B104-8E0B36BB2B44}"/>
              </a:ext>
            </a:extLst>
          </p:cNvPr>
          <p:cNvSpPr>
            <a:spLocks noGrp="1"/>
          </p:cNvSpPr>
          <p:nvPr>
            <p:ph type="title"/>
          </p:nvPr>
        </p:nvSpPr>
        <p:spPr>
          <a:noFill/>
        </p:spPr>
        <p:txBody>
          <a:bodyPr>
            <a:normAutofit/>
          </a:bodyPr>
          <a:lstStyle/>
          <a:p>
            <a:pPr algn="l"/>
            <a:r>
              <a:rPr lang="en-US" dirty="0"/>
              <a:t>The Making Numbers Meaningful Team</a:t>
            </a:r>
          </a:p>
        </p:txBody>
      </p:sp>
      <p:sp>
        <p:nvSpPr>
          <p:cNvPr id="3" name="Content Placeholder 2">
            <a:extLst>
              <a:ext uri="{FF2B5EF4-FFF2-40B4-BE49-F238E27FC236}">
                <a16:creationId xmlns:a16="http://schemas.microsoft.com/office/drawing/2014/main" id="{FC1D3D32-3DAD-4AA9-B30D-A41378774135}"/>
              </a:ext>
            </a:extLst>
          </p:cNvPr>
          <p:cNvSpPr>
            <a:spLocks noGrp="1"/>
          </p:cNvSpPr>
          <p:nvPr>
            <p:ph sz="half" idx="1"/>
          </p:nvPr>
        </p:nvSpPr>
        <p:spPr/>
        <p:txBody>
          <a:bodyPr>
            <a:normAutofit fontScale="92500" lnSpcReduction="10000"/>
          </a:bodyPr>
          <a:lstStyle/>
          <a:p>
            <a:pPr marL="0" indent="0">
              <a:buNone/>
            </a:pPr>
            <a:r>
              <a:rPr lang="en-US" sz="2000" b="1" dirty="0"/>
              <a:t>Research team</a:t>
            </a:r>
          </a:p>
          <a:p>
            <a:r>
              <a:rPr lang="en-US" sz="2000" dirty="0"/>
              <a:t>Jessica Ancker (PI, Vanderbilt)</a:t>
            </a:r>
          </a:p>
          <a:p>
            <a:r>
              <a:rPr lang="en-US" sz="2000" dirty="0"/>
              <a:t>Brian Zikmund-Fisher (Co-I, Michigan)</a:t>
            </a:r>
          </a:p>
          <a:p>
            <a:r>
              <a:rPr lang="en-US" sz="2000" dirty="0"/>
              <a:t>Nat Benda (Co-I, Weill Cornell)</a:t>
            </a:r>
          </a:p>
          <a:p>
            <a:r>
              <a:rPr lang="en-US" sz="2000" dirty="0"/>
              <a:t>Stephen B Johnson (Co-I, NYU)</a:t>
            </a:r>
          </a:p>
          <a:p>
            <a:r>
              <a:rPr lang="en-US" sz="2000" dirty="0"/>
              <a:t>Mohit Sharma (Coordinator, Weill Cornell)</a:t>
            </a:r>
          </a:p>
          <a:p>
            <a:r>
              <a:rPr lang="en-US" sz="2000" dirty="0"/>
              <a:t>Andrew Liu (MPH Student, Michigan)</a:t>
            </a:r>
          </a:p>
          <a:p>
            <a:r>
              <a:rPr lang="en-US" sz="2000" dirty="0"/>
              <a:t>Michelle Demetres (librarian, Weill Cornell)</a:t>
            </a:r>
          </a:p>
          <a:p>
            <a:r>
              <a:rPr lang="en-US" sz="2000" dirty="0"/>
              <a:t>Diana Delgado (librarian, Weill Cornell)</a:t>
            </a:r>
          </a:p>
          <a:p>
            <a:endParaRPr lang="en-US" sz="2000" dirty="0"/>
          </a:p>
        </p:txBody>
      </p:sp>
      <p:sp>
        <p:nvSpPr>
          <p:cNvPr id="5" name="Content Placeholder 4">
            <a:extLst>
              <a:ext uri="{FF2B5EF4-FFF2-40B4-BE49-F238E27FC236}">
                <a16:creationId xmlns:a16="http://schemas.microsoft.com/office/drawing/2014/main" id="{80E7FFE1-B462-1E95-2BBE-A2C256F4393C}"/>
              </a:ext>
            </a:extLst>
          </p:cNvPr>
          <p:cNvSpPr>
            <a:spLocks noGrp="1"/>
          </p:cNvSpPr>
          <p:nvPr>
            <p:ph sz="half" idx="2"/>
          </p:nvPr>
        </p:nvSpPr>
        <p:spPr/>
        <p:txBody>
          <a:bodyPr>
            <a:normAutofit fontScale="92500" lnSpcReduction="10000"/>
          </a:bodyPr>
          <a:lstStyle/>
          <a:p>
            <a:pPr marL="0" indent="0">
              <a:buNone/>
            </a:pPr>
            <a:r>
              <a:rPr lang="en-US" sz="2000" b="1" dirty="0"/>
              <a:t>Expert panel</a:t>
            </a:r>
          </a:p>
          <a:p>
            <a:r>
              <a:rPr lang="en-US" sz="2000" dirty="0"/>
              <a:t>Cynthia Baur, UMD</a:t>
            </a:r>
          </a:p>
          <a:p>
            <a:r>
              <a:rPr lang="en-US" sz="2000" dirty="0"/>
              <a:t>Sara Czaja, Weill Cornell</a:t>
            </a:r>
          </a:p>
          <a:p>
            <a:r>
              <a:rPr lang="en-US" sz="2000" dirty="0"/>
              <a:t>Angie </a:t>
            </a:r>
            <a:r>
              <a:rPr lang="en-US" sz="2000" dirty="0" err="1"/>
              <a:t>Fagerlin</a:t>
            </a:r>
            <a:r>
              <a:rPr lang="en-US" sz="2000" dirty="0"/>
              <a:t>, Utah</a:t>
            </a:r>
          </a:p>
          <a:p>
            <a:r>
              <a:rPr lang="en-US" sz="2000" dirty="0"/>
              <a:t>Carolyn Petersen, Mayo</a:t>
            </a:r>
          </a:p>
          <a:p>
            <a:r>
              <a:rPr lang="en-US" sz="2000" dirty="0"/>
              <a:t>Rima Rudd, Harvard</a:t>
            </a:r>
          </a:p>
          <a:p>
            <a:r>
              <a:rPr lang="en-US" sz="2000" dirty="0"/>
              <a:t>Michael Wolf, Northwestern</a:t>
            </a:r>
          </a:p>
          <a:p>
            <a:r>
              <a:rPr lang="en-US" sz="2000" dirty="0"/>
              <a:t>Steven Woloshin, Dartmouth</a:t>
            </a:r>
          </a:p>
        </p:txBody>
      </p:sp>
      <p:sp>
        <p:nvSpPr>
          <p:cNvPr id="4" name="Slide Number Placeholder 3">
            <a:extLst>
              <a:ext uri="{FF2B5EF4-FFF2-40B4-BE49-F238E27FC236}">
                <a16:creationId xmlns:a16="http://schemas.microsoft.com/office/drawing/2014/main" id="{191943CC-5856-4ECA-BC49-FC71D87A0C8E}"/>
              </a:ext>
            </a:extLst>
          </p:cNvPr>
          <p:cNvSpPr>
            <a:spLocks noGrp="1"/>
          </p:cNvSpPr>
          <p:nvPr>
            <p:ph type="sldNum" sz="quarter" idx="12"/>
          </p:nvPr>
        </p:nvSpPr>
        <p:spPr/>
        <p:txBody>
          <a:bodyPr/>
          <a:lstStyle/>
          <a:p>
            <a:fld id="{121CE0D5-E877-4B97-B081-0D7CFDA9B1F9}" type="slidenum">
              <a:rPr lang="en-US" smtClean="0"/>
              <a:pPr/>
              <a:t>24</a:t>
            </a:fld>
            <a:endParaRPr lang="en-US" dirty="0"/>
          </a:p>
        </p:txBody>
      </p:sp>
    </p:spTree>
    <p:extLst>
      <p:ext uri="{BB962C8B-B14F-4D97-AF65-F5344CB8AC3E}">
        <p14:creationId xmlns:p14="http://schemas.microsoft.com/office/powerpoint/2010/main" val="142952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77DA-E99E-A1F5-82B2-384DCE8AD7E6}"/>
              </a:ext>
            </a:extLst>
          </p:cNvPr>
          <p:cNvSpPr>
            <a:spLocks noGrp="1"/>
          </p:cNvSpPr>
          <p:nvPr>
            <p:ph type="title"/>
          </p:nvPr>
        </p:nvSpPr>
        <p:spPr/>
        <p:txBody>
          <a:bodyPr/>
          <a:lstStyle/>
          <a:p>
            <a:r>
              <a:rPr lang="en-US" dirty="0"/>
              <a:t>Data Types</a:t>
            </a:r>
          </a:p>
        </p:txBody>
      </p:sp>
      <p:sp>
        <p:nvSpPr>
          <p:cNvPr id="3" name="Content Placeholder 2">
            <a:extLst>
              <a:ext uri="{FF2B5EF4-FFF2-40B4-BE49-F238E27FC236}">
                <a16:creationId xmlns:a16="http://schemas.microsoft.com/office/drawing/2014/main" id="{B12D8C7C-DBFA-36A7-AF82-D64B4D8C357D}"/>
              </a:ext>
            </a:extLst>
          </p:cNvPr>
          <p:cNvSpPr>
            <a:spLocks noGrp="1"/>
          </p:cNvSpPr>
          <p:nvPr>
            <p:ph sz="half" idx="1"/>
          </p:nvPr>
        </p:nvSpPr>
        <p:spPr/>
        <p:txBody>
          <a:bodyPr>
            <a:normAutofit/>
          </a:bodyPr>
          <a:lstStyle/>
          <a:p>
            <a:r>
              <a:rPr lang="en-US" b="1" dirty="0">
                <a:solidFill>
                  <a:schemeClr val="accent1"/>
                </a:solidFill>
              </a:rPr>
              <a:t>1 number: </a:t>
            </a:r>
          </a:p>
          <a:p>
            <a:pPr lvl="1">
              <a:spcBef>
                <a:spcPts val="0"/>
              </a:spcBef>
              <a:spcAft>
                <a:spcPts val="1800"/>
              </a:spcAft>
            </a:pPr>
            <a:r>
              <a:rPr lang="en-US" dirty="0"/>
              <a:t>Probability vs. Quantity</a:t>
            </a:r>
          </a:p>
          <a:p>
            <a:pPr>
              <a:spcAft>
                <a:spcPts val="1800"/>
              </a:spcAft>
            </a:pPr>
            <a:r>
              <a:rPr lang="en-US" b="1" dirty="0">
                <a:solidFill>
                  <a:schemeClr val="accent1"/>
                </a:solidFill>
              </a:rPr>
              <a:t>Many</a:t>
            </a:r>
            <a:r>
              <a:rPr lang="en-US" dirty="0"/>
              <a:t> of 1 type of number</a:t>
            </a:r>
          </a:p>
          <a:p>
            <a:r>
              <a:rPr lang="en-US" b="1" dirty="0">
                <a:solidFill>
                  <a:schemeClr val="accent1"/>
                </a:solidFill>
              </a:rPr>
              <a:t>Differences</a:t>
            </a:r>
            <a:r>
              <a:rPr lang="en-US" dirty="0"/>
              <a:t> between numbers</a:t>
            </a:r>
          </a:p>
          <a:p>
            <a:pPr lvl="1">
              <a:spcBef>
                <a:spcPts val="0"/>
              </a:spcBef>
              <a:spcAft>
                <a:spcPts val="0"/>
              </a:spcAft>
            </a:pPr>
            <a:r>
              <a:rPr lang="en-US" dirty="0"/>
              <a:t>Pre-calculated (e.g., relative risk reduction)</a:t>
            </a:r>
          </a:p>
          <a:p>
            <a:pPr lvl="1">
              <a:spcBef>
                <a:spcPts val="0"/>
              </a:spcBef>
              <a:spcAft>
                <a:spcPts val="0"/>
              </a:spcAft>
            </a:pPr>
            <a:r>
              <a:rPr lang="en-US" dirty="0"/>
              <a:t>Available to be calculated</a:t>
            </a:r>
          </a:p>
        </p:txBody>
      </p:sp>
      <p:sp>
        <p:nvSpPr>
          <p:cNvPr id="5" name="Content Placeholder 4">
            <a:extLst>
              <a:ext uri="{FF2B5EF4-FFF2-40B4-BE49-F238E27FC236}">
                <a16:creationId xmlns:a16="http://schemas.microsoft.com/office/drawing/2014/main" id="{3B89904E-6807-FC03-7FE7-813C0D02607A}"/>
              </a:ext>
            </a:extLst>
          </p:cNvPr>
          <p:cNvSpPr>
            <a:spLocks noGrp="1"/>
          </p:cNvSpPr>
          <p:nvPr>
            <p:ph sz="half" idx="2"/>
          </p:nvPr>
        </p:nvSpPr>
        <p:spPr/>
        <p:txBody>
          <a:bodyPr>
            <a:normAutofit/>
          </a:bodyPr>
          <a:lstStyle/>
          <a:p>
            <a:r>
              <a:rPr lang="en-US" dirty="0"/>
              <a:t>Special cases:</a:t>
            </a:r>
          </a:p>
          <a:p>
            <a:pPr lvl="1"/>
            <a:r>
              <a:rPr lang="en-US" b="1" dirty="0">
                <a:solidFill>
                  <a:schemeClr val="accent1"/>
                </a:solidFill>
              </a:rPr>
              <a:t>Time-trends</a:t>
            </a:r>
          </a:p>
          <a:p>
            <a:pPr lvl="1"/>
            <a:r>
              <a:rPr lang="en-US" b="1" dirty="0">
                <a:solidFill>
                  <a:schemeClr val="accent1"/>
                </a:solidFill>
              </a:rPr>
              <a:t>Tradeoffs </a:t>
            </a:r>
          </a:p>
          <a:p>
            <a:endParaRPr lang="en-US" dirty="0"/>
          </a:p>
        </p:txBody>
      </p:sp>
      <p:sp>
        <p:nvSpPr>
          <p:cNvPr id="4" name="TextBox 3">
            <a:extLst>
              <a:ext uri="{FF2B5EF4-FFF2-40B4-BE49-F238E27FC236}">
                <a16:creationId xmlns:a16="http://schemas.microsoft.com/office/drawing/2014/main" id="{2691842A-D52D-3E85-E66D-75089A340127}"/>
              </a:ext>
            </a:extLst>
          </p:cNvPr>
          <p:cNvSpPr txBox="1"/>
          <p:nvPr/>
        </p:nvSpPr>
        <p:spPr>
          <a:xfrm>
            <a:off x="2097087" y="6128342"/>
            <a:ext cx="7997825" cy="523220"/>
          </a:xfrm>
          <a:prstGeom prst="rect">
            <a:avLst/>
          </a:prstGeom>
          <a:noFill/>
        </p:spPr>
        <p:txBody>
          <a:bodyPr wrap="square">
            <a:spAutoFit/>
          </a:bodyPr>
          <a:lstStyle/>
          <a:p>
            <a:r>
              <a:rPr lang="en-US" sz="1400" dirty="0" err="1"/>
              <a:t>Ancker</a:t>
            </a:r>
            <a:r>
              <a:rPr lang="en-US" sz="1400" dirty="0"/>
              <a:t> JS, Benda NC … Zikmund-Fisher BJ. Taxonomies for synthesizing the evidence on communicating numbers in health: Goals, format, and structure. </a:t>
            </a:r>
            <a:r>
              <a:rPr lang="en-US" sz="1400" i="1" dirty="0"/>
              <a:t>Risk Analysis </a:t>
            </a:r>
            <a:r>
              <a:rPr lang="en-US" sz="1400" dirty="0"/>
              <a:t>2022  </a:t>
            </a:r>
            <a:endParaRPr lang="en-US" sz="1400" u="sng" dirty="0"/>
          </a:p>
        </p:txBody>
      </p:sp>
    </p:spTree>
    <p:extLst>
      <p:ext uri="{BB962C8B-B14F-4D97-AF65-F5344CB8AC3E}">
        <p14:creationId xmlns:p14="http://schemas.microsoft.com/office/powerpoint/2010/main" val="34429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00D7-A023-4502-B104-8E0B36BB2B44}"/>
              </a:ext>
            </a:extLst>
          </p:cNvPr>
          <p:cNvSpPr>
            <a:spLocks noGrp="1"/>
          </p:cNvSpPr>
          <p:nvPr>
            <p:ph type="title"/>
          </p:nvPr>
        </p:nvSpPr>
        <p:spPr>
          <a:noFill/>
        </p:spPr>
        <p:txBody>
          <a:bodyPr>
            <a:normAutofit/>
          </a:bodyPr>
          <a:lstStyle/>
          <a:p>
            <a:pPr algn="l"/>
            <a:r>
              <a:rPr lang="en-US" dirty="0"/>
              <a:t>Possible Format Comparisons</a:t>
            </a:r>
          </a:p>
        </p:txBody>
      </p:sp>
      <p:sp>
        <p:nvSpPr>
          <p:cNvPr id="7" name="Content Placeholder 6">
            <a:extLst>
              <a:ext uri="{FF2B5EF4-FFF2-40B4-BE49-F238E27FC236}">
                <a16:creationId xmlns:a16="http://schemas.microsoft.com/office/drawing/2014/main" id="{5FFCDE9B-11ED-FEBD-DA2F-9A3559AF6949}"/>
              </a:ext>
            </a:extLst>
          </p:cNvPr>
          <p:cNvSpPr>
            <a:spLocks noGrp="1"/>
          </p:cNvSpPr>
          <p:nvPr>
            <p:ph sz="half" idx="1"/>
          </p:nvPr>
        </p:nvSpPr>
        <p:spPr/>
        <p:txBody>
          <a:bodyPr>
            <a:normAutofit/>
          </a:bodyPr>
          <a:lstStyle/>
          <a:p>
            <a:r>
              <a:rPr lang="en-US" dirty="0"/>
              <a:t>Numbers vs numbers</a:t>
            </a:r>
          </a:p>
          <a:p>
            <a:r>
              <a:rPr lang="en-US" dirty="0"/>
              <a:t>Numbers vs. verbal probabilities</a:t>
            </a:r>
          </a:p>
          <a:p>
            <a:r>
              <a:rPr lang="en-US" dirty="0"/>
              <a:t>Numbers vs. graphics</a:t>
            </a:r>
          </a:p>
          <a:p>
            <a:r>
              <a:rPr lang="en-US" dirty="0"/>
              <a:t>Graphics vs. graphics</a:t>
            </a:r>
          </a:p>
          <a:p>
            <a:r>
              <a:rPr lang="en-US" dirty="0"/>
              <a:t>Denominator manipulations</a:t>
            </a:r>
          </a:p>
        </p:txBody>
      </p:sp>
      <p:sp>
        <p:nvSpPr>
          <p:cNvPr id="5" name="Content Placeholder 4">
            <a:extLst>
              <a:ext uri="{FF2B5EF4-FFF2-40B4-BE49-F238E27FC236}">
                <a16:creationId xmlns:a16="http://schemas.microsoft.com/office/drawing/2014/main" id="{CB9138B8-9B5F-DA41-B519-BFE084B5EB7A}"/>
              </a:ext>
            </a:extLst>
          </p:cNvPr>
          <p:cNvSpPr>
            <a:spLocks noGrp="1"/>
          </p:cNvSpPr>
          <p:nvPr>
            <p:ph sz="half" idx="2"/>
          </p:nvPr>
        </p:nvSpPr>
        <p:spPr/>
        <p:txBody>
          <a:bodyPr/>
          <a:lstStyle/>
          <a:p>
            <a:r>
              <a:rPr lang="en-US" dirty="0"/>
              <a:t>Animations or interactivity</a:t>
            </a:r>
          </a:p>
          <a:p>
            <a:r>
              <a:rPr lang="en-US" dirty="0"/>
              <a:t>Context manipulations</a:t>
            </a:r>
          </a:p>
          <a:p>
            <a:r>
              <a:rPr lang="en-US" dirty="0"/>
              <a:t>Uncertainty</a:t>
            </a:r>
          </a:p>
          <a:p>
            <a:r>
              <a:rPr lang="en-US" dirty="0"/>
              <a:t>Framing</a:t>
            </a:r>
          </a:p>
          <a:p>
            <a:r>
              <a:rPr lang="en-US" dirty="0"/>
              <a:t>Timeframe manipulations</a:t>
            </a:r>
          </a:p>
        </p:txBody>
      </p:sp>
      <p:sp>
        <p:nvSpPr>
          <p:cNvPr id="4" name="Slide Number Placeholder 3">
            <a:extLst>
              <a:ext uri="{FF2B5EF4-FFF2-40B4-BE49-F238E27FC236}">
                <a16:creationId xmlns:a16="http://schemas.microsoft.com/office/drawing/2014/main" id="{191943CC-5856-4ECA-BC49-FC71D87A0C8E}"/>
              </a:ext>
            </a:extLst>
          </p:cNvPr>
          <p:cNvSpPr>
            <a:spLocks noGrp="1"/>
          </p:cNvSpPr>
          <p:nvPr>
            <p:ph type="sldNum" sz="quarter" idx="12"/>
          </p:nvPr>
        </p:nvSpPr>
        <p:spPr/>
        <p:txBody>
          <a:bodyPr/>
          <a:lstStyle/>
          <a:p>
            <a:fld id="{121CE0D5-E877-4B97-B081-0D7CFDA9B1F9}" type="slidenum">
              <a:rPr lang="en-US" smtClean="0"/>
              <a:pPr/>
              <a:t>26</a:t>
            </a:fld>
            <a:endParaRPr lang="en-US"/>
          </a:p>
        </p:txBody>
      </p:sp>
      <p:sp>
        <p:nvSpPr>
          <p:cNvPr id="3" name="TextBox 2">
            <a:extLst>
              <a:ext uri="{FF2B5EF4-FFF2-40B4-BE49-F238E27FC236}">
                <a16:creationId xmlns:a16="http://schemas.microsoft.com/office/drawing/2014/main" id="{B856042B-3ED1-9689-05D5-019DFD2C600B}"/>
              </a:ext>
            </a:extLst>
          </p:cNvPr>
          <p:cNvSpPr txBox="1"/>
          <p:nvPr/>
        </p:nvSpPr>
        <p:spPr>
          <a:xfrm>
            <a:off x="2097087" y="6128342"/>
            <a:ext cx="7997825" cy="523220"/>
          </a:xfrm>
          <a:prstGeom prst="rect">
            <a:avLst/>
          </a:prstGeom>
          <a:noFill/>
        </p:spPr>
        <p:txBody>
          <a:bodyPr wrap="square">
            <a:spAutoFit/>
          </a:bodyPr>
          <a:lstStyle/>
          <a:p>
            <a:r>
              <a:rPr lang="en-US" sz="1400" dirty="0" err="1"/>
              <a:t>Ancker</a:t>
            </a:r>
            <a:r>
              <a:rPr lang="en-US" sz="1400" dirty="0"/>
              <a:t> JS, Benda NC … Zikmund-Fisher BJ. Taxonomies for synthesizing the evidence on communicating numbers in health: Goals, format, and structure. </a:t>
            </a:r>
            <a:r>
              <a:rPr lang="en-US" sz="1400" i="1" dirty="0"/>
              <a:t>Risk Analysis </a:t>
            </a:r>
            <a:r>
              <a:rPr lang="en-US" sz="1400" dirty="0"/>
              <a:t>2022  </a:t>
            </a:r>
            <a:endParaRPr lang="en-US" sz="1400" u="sng" dirty="0"/>
          </a:p>
        </p:txBody>
      </p:sp>
    </p:spTree>
    <p:extLst>
      <p:ext uri="{BB962C8B-B14F-4D97-AF65-F5344CB8AC3E}">
        <p14:creationId xmlns:p14="http://schemas.microsoft.com/office/powerpoint/2010/main" val="42536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93B0C-9480-4A6C-67DB-F24B9243DC3A}"/>
              </a:ext>
            </a:extLst>
          </p:cNvPr>
          <p:cNvSpPr>
            <a:spLocks noGrp="1"/>
          </p:cNvSpPr>
          <p:nvPr>
            <p:ph type="title"/>
          </p:nvPr>
        </p:nvSpPr>
        <p:spPr/>
        <p:txBody>
          <a:bodyPr/>
          <a:lstStyle/>
          <a:p>
            <a:r>
              <a:rPr lang="en-US" dirty="0"/>
              <a:t>Many Outcomes</a:t>
            </a:r>
          </a:p>
        </p:txBody>
      </p:sp>
      <p:sp>
        <p:nvSpPr>
          <p:cNvPr id="5" name="Text Placeholder 4">
            <a:extLst>
              <a:ext uri="{FF2B5EF4-FFF2-40B4-BE49-F238E27FC236}">
                <a16:creationId xmlns:a16="http://schemas.microsoft.com/office/drawing/2014/main" id="{C168C5D4-ED6F-BF65-50F3-671B0895FE69}"/>
              </a:ext>
            </a:extLst>
          </p:cNvPr>
          <p:cNvSpPr>
            <a:spLocks noGrp="1"/>
          </p:cNvSpPr>
          <p:nvPr>
            <p:ph type="body" idx="1"/>
          </p:nvPr>
        </p:nvSpPr>
        <p:spPr/>
        <p:txBody>
          <a:bodyPr/>
          <a:lstStyle/>
          <a:p>
            <a:r>
              <a:rPr lang="en-US" dirty="0"/>
              <a:t>COMPREHENSION</a:t>
            </a:r>
          </a:p>
        </p:txBody>
      </p:sp>
      <p:sp>
        <p:nvSpPr>
          <p:cNvPr id="6" name="Content Placeholder 5">
            <a:extLst>
              <a:ext uri="{FF2B5EF4-FFF2-40B4-BE49-F238E27FC236}">
                <a16:creationId xmlns:a16="http://schemas.microsoft.com/office/drawing/2014/main" id="{E35C17AE-1834-8E77-8DDC-553358A5FE2D}"/>
              </a:ext>
            </a:extLst>
          </p:cNvPr>
          <p:cNvSpPr>
            <a:spLocks noGrp="1"/>
          </p:cNvSpPr>
          <p:nvPr>
            <p:ph sz="half" idx="2"/>
          </p:nvPr>
        </p:nvSpPr>
        <p:spPr>
          <a:xfrm>
            <a:off x="581194" y="2926052"/>
            <a:ext cx="5393100" cy="3202290"/>
          </a:xfrm>
        </p:spPr>
        <p:txBody>
          <a:bodyPr>
            <a:normAutofit fontScale="85000" lnSpcReduction="20000"/>
          </a:bodyPr>
          <a:lstStyle/>
          <a:p>
            <a:r>
              <a:rPr lang="en-US" dirty="0"/>
              <a:t>Identify</a:t>
            </a:r>
          </a:p>
          <a:p>
            <a:r>
              <a:rPr lang="en-US" dirty="0"/>
              <a:t>Recall</a:t>
            </a:r>
          </a:p>
          <a:p>
            <a:r>
              <a:rPr lang="en-US" dirty="0"/>
              <a:t>Dominant</a:t>
            </a:r>
          </a:p>
          <a:p>
            <a:r>
              <a:rPr lang="en-US" dirty="0"/>
              <a:t>Framework</a:t>
            </a:r>
          </a:p>
          <a:p>
            <a:r>
              <a:rPr lang="en-US" dirty="0"/>
              <a:t>Compute</a:t>
            </a:r>
          </a:p>
        </p:txBody>
      </p:sp>
      <p:sp>
        <p:nvSpPr>
          <p:cNvPr id="7" name="Text Placeholder 6">
            <a:extLst>
              <a:ext uri="{FF2B5EF4-FFF2-40B4-BE49-F238E27FC236}">
                <a16:creationId xmlns:a16="http://schemas.microsoft.com/office/drawing/2014/main" id="{1B6627DF-2928-93ED-1A9F-8CD52548BE97}"/>
              </a:ext>
            </a:extLst>
          </p:cNvPr>
          <p:cNvSpPr>
            <a:spLocks noGrp="1"/>
          </p:cNvSpPr>
          <p:nvPr>
            <p:ph type="body" sz="quarter" idx="3"/>
          </p:nvPr>
        </p:nvSpPr>
        <p:spPr/>
        <p:txBody>
          <a:bodyPr/>
          <a:lstStyle/>
          <a:p>
            <a:r>
              <a:rPr lang="en-US" dirty="0"/>
              <a:t>INTERPRETATION</a:t>
            </a:r>
          </a:p>
        </p:txBody>
      </p:sp>
      <p:sp>
        <p:nvSpPr>
          <p:cNvPr id="8" name="Content Placeholder 7">
            <a:extLst>
              <a:ext uri="{FF2B5EF4-FFF2-40B4-BE49-F238E27FC236}">
                <a16:creationId xmlns:a16="http://schemas.microsoft.com/office/drawing/2014/main" id="{7F0003F4-9BBF-5534-36D5-8324AA73E06F}"/>
              </a:ext>
            </a:extLst>
          </p:cNvPr>
          <p:cNvSpPr>
            <a:spLocks noGrp="1"/>
          </p:cNvSpPr>
          <p:nvPr>
            <p:ph sz="quarter" idx="4"/>
          </p:nvPr>
        </p:nvSpPr>
        <p:spPr>
          <a:xfrm>
            <a:off x="6217709" y="2926052"/>
            <a:ext cx="5393100" cy="3202290"/>
          </a:xfrm>
        </p:spPr>
        <p:txBody>
          <a:bodyPr>
            <a:normAutofit fontScale="85000" lnSpcReduction="20000"/>
          </a:bodyPr>
          <a:lstStyle/>
          <a:p>
            <a:r>
              <a:rPr lang="en-US" dirty="0"/>
              <a:t>Cognitive Perception </a:t>
            </a:r>
          </a:p>
          <a:p>
            <a:r>
              <a:rPr lang="en-US" dirty="0"/>
              <a:t>Emotional Perception</a:t>
            </a:r>
          </a:p>
          <a:p>
            <a:r>
              <a:rPr lang="en-US" dirty="0"/>
              <a:t>Sensitivity to Deviation</a:t>
            </a:r>
          </a:p>
          <a:p>
            <a:r>
              <a:rPr lang="en-US" dirty="0"/>
              <a:t>Behavioral Intentions</a:t>
            </a:r>
          </a:p>
          <a:p>
            <a:r>
              <a:rPr lang="en-US" dirty="0"/>
              <a:t>Behavior</a:t>
            </a:r>
          </a:p>
          <a:p>
            <a:r>
              <a:rPr lang="en-US" dirty="0"/>
              <a:t>Preference</a:t>
            </a:r>
          </a:p>
          <a:p>
            <a:r>
              <a:rPr lang="en-US" dirty="0"/>
              <a:t>Trust</a:t>
            </a:r>
          </a:p>
          <a:p>
            <a:endParaRPr lang="en-US" dirty="0"/>
          </a:p>
        </p:txBody>
      </p:sp>
      <p:sp>
        <p:nvSpPr>
          <p:cNvPr id="9" name="Line Callout 1 (Border and Accent Bar) 8">
            <a:extLst>
              <a:ext uri="{FF2B5EF4-FFF2-40B4-BE49-F238E27FC236}">
                <a16:creationId xmlns:a16="http://schemas.microsoft.com/office/drawing/2014/main" id="{4F34201B-1786-D551-6409-8B045AAC9E34}"/>
              </a:ext>
            </a:extLst>
          </p:cNvPr>
          <p:cNvSpPr/>
          <p:nvPr/>
        </p:nvSpPr>
        <p:spPr>
          <a:xfrm>
            <a:off x="9860693" y="3011959"/>
            <a:ext cx="1260698" cy="611351"/>
          </a:xfrm>
          <a:prstGeom prst="accentBorderCallout1">
            <a:avLst>
              <a:gd name="adj1" fmla="val 18750"/>
              <a:gd name="adj2" fmla="val -8333"/>
              <a:gd name="adj3" fmla="val 97685"/>
              <a:gd name="adj4" fmla="val -789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Magnitude</a:t>
            </a:r>
          </a:p>
          <a:p>
            <a:pPr algn="ctr"/>
            <a:r>
              <a:rPr lang="en-US" sz="1100" dirty="0">
                <a:solidFill>
                  <a:schemeClr val="tx2"/>
                </a:solidFill>
              </a:rPr>
              <a:t>or</a:t>
            </a:r>
          </a:p>
          <a:p>
            <a:pPr algn="ctr"/>
            <a:r>
              <a:rPr lang="en-US" sz="1600" dirty="0">
                <a:solidFill>
                  <a:schemeClr val="tx2"/>
                </a:solidFill>
              </a:rPr>
              <a:t>Difference</a:t>
            </a:r>
            <a:endParaRPr lang="en-US" dirty="0">
              <a:solidFill>
                <a:schemeClr val="tx2"/>
              </a:solidFill>
            </a:endParaRPr>
          </a:p>
        </p:txBody>
      </p:sp>
      <p:sp>
        <p:nvSpPr>
          <p:cNvPr id="11" name="TextBox 10">
            <a:extLst>
              <a:ext uri="{FF2B5EF4-FFF2-40B4-BE49-F238E27FC236}">
                <a16:creationId xmlns:a16="http://schemas.microsoft.com/office/drawing/2014/main" id="{F215C7DB-6810-3068-E103-C9714F653FB8}"/>
              </a:ext>
            </a:extLst>
          </p:cNvPr>
          <p:cNvSpPr txBox="1"/>
          <p:nvPr/>
        </p:nvSpPr>
        <p:spPr>
          <a:xfrm>
            <a:off x="2097087" y="6128342"/>
            <a:ext cx="7997825" cy="523220"/>
          </a:xfrm>
          <a:prstGeom prst="rect">
            <a:avLst/>
          </a:prstGeom>
          <a:noFill/>
        </p:spPr>
        <p:txBody>
          <a:bodyPr wrap="square">
            <a:spAutoFit/>
          </a:bodyPr>
          <a:lstStyle/>
          <a:p>
            <a:r>
              <a:rPr lang="en-US" sz="1400" dirty="0" err="1"/>
              <a:t>Ancker</a:t>
            </a:r>
            <a:r>
              <a:rPr lang="en-US" sz="1400" dirty="0"/>
              <a:t> JS, Benda NC … Zikmund-Fisher BJ. Taxonomies for synthesizing the evidence on communicating numbers in health: Goals, format, and structure. </a:t>
            </a:r>
            <a:r>
              <a:rPr lang="en-US" sz="1400" i="1" dirty="0"/>
              <a:t>Risk Analysis </a:t>
            </a:r>
            <a:r>
              <a:rPr lang="en-US" sz="1400" dirty="0"/>
              <a:t>2022  </a:t>
            </a:r>
            <a:endParaRPr lang="en-US" sz="1400" u="sng" dirty="0"/>
          </a:p>
        </p:txBody>
      </p:sp>
    </p:spTree>
    <p:extLst>
      <p:ext uri="{BB962C8B-B14F-4D97-AF65-F5344CB8AC3E}">
        <p14:creationId xmlns:p14="http://schemas.microsoft.com/office/powerpoint/2010/main" val="101665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73F04-08D4-4855-8969-C98EA0C159E9}"/>
              </a:ext>
            </a:extLst>
          </p:cNvPr>
          <p:cNvSpPr>
            <a:spLocks noGrp="1"/>
          </p:cNvSpPr>
          <p:nvPr>
            <p:ph type="sldNum" sz="quarter" idx="12"/>
          </p:nvPr>
        </p:nvSpPr>
        <p:spPr>
          <a:xfrm>
            <a:off x="8506503" y="6503082"/>
            <a:ext cx="2057400" cy="273844"/>
          </a:xfrm>
        </p:spPr>
        <p:txBody>
          <a:bodyPr/>
          <a:lstStyle/>
          <a:p>
            <a:fld id="{B5020DAE-4823-4DD5-811F-4969B299F7E2}" type="slidenum">
              <a:rPr lang="en-US" smtClean="0">
                <a:latin typeface="+mn-lt"/>
              </a:rPr>
              <a:t>28</a:t>
            </a:fld>
            <a:endParaRPr lang="en-US" dirty="0">
              <a:latin typeface="+mn-lt"/>
            </a:endParaRPr>
          </a:p>
        </p:txBody>
      </p:sp>
      <p:sp>
        <p:nvSpPr>
          <p:cNvPr id="7" name="Rectangle 6">
            <a:extLst>
              <a:ext uri="{FF2B5EF4-FFF2-40B4-BE49-F238E27FC236}">
                <a16:creationId xmlns:a16="http://schemas.microsoft.com/office/drawing/2014/main" id="{15260AAE-BC5A-4392-A107-91B8BD9FB0BB}"/>
              </a:ext>
            </a:extLst>
          </p:cNvPr>
          <p:cNvSpPr/>
          <p:nvPr/>
        </p:nvSpPr>
        <p:spPr>
          <a:xfrm>
            <a:off x="3704573" y="2662215"/>
            <a:ext cx="5281448" cy="2802320"/>
          </a:xfrm>
          <a:prstGeom prst="rect">
            <a:avLst/>
          </a:prstGeom>
          <a:solidFill>
            <a:prstClr val="white"/>
          </a:solidFill>
        </p:spPr>
      </p:sp>
      <p:sp>
        <p:nvSpPr>
          <p:cNvPr id="8" name="Rectangle: Rounded Corners 7">
            <a:extLst>
              <a:ext uri="{FF2B5EF4-FFF2-40B4-BE49-F238E27FC236}">
                <a16:creationId xmlns:a16="http://schemas.microsoft.com/office/drawing/2014/main" id="{2551CA49-A83B-4ED5-A0E3-351F42873424}"/>
              </a:ext>
            </a:extLst>
          </p:cNvPr>
          <p:cNvSpPr/>
          <p:nvPr/>
        </p:nvSpPr>
        <p:spPr>
          <a:xfrm>
            <a:off x="4256678" y="2877779"/>
            <a:ext cx="1867293" cy="2349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6000"/>
              </a:lnSpc>
              <a:spcAft>
                <a:spcPts val="600"/>
              </a:spcAft>
            </a:pPr>
            <a:r>
              <a:rPr lang="en-US" b="1" dirty="0">
                <a:solidFill>
                  <a:srgbClr val="FFFF00"/>
                </a:solidFill>
                <a:ea typeface="Calibri" panose="020F0502020204030204" pitchFamily="34" charset="0"/>
                <a:cs typeface="Times New Roman" panose="02020603050405020304" pitchFamily="18" charset="0"/>
              </a:rPr>
              <a:t>Stimulus A</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id="{6F466FC1-36CE-4A08-87CE-09705A06AB3F}"/>
              </a:ext>
            </a:extLst>
          </p:cNvPr>
          <p:cNvSpPr/>
          <p:nvPr/>
        </p:nvSpPr>
        <p:spPr>
          <a:xfrm>
            <a:off x="6936559" y="2877778"/>
            <a:ext cx="1866806" cy="2312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5000"/>
              </a:lnSpc>
              <a:spcAft>
                <a:spcPts val="600"/>
              </a:spcAft>
            </a:pPr>
            <a:r>
              <a:rPr lang="en-US" b="1" dirty="0">
                <a:solidFill>
                  <a:srgbClr val="FFFF00"/>
                </a:solidFill>
                <a:ea typeface="Calibri" panose="020F0502020204030204" pitchFamily="34" charset="0"/>
                <a:cs typeface="Times New Roman" panose="02020603050405020304" pitchFamily="18" charset="0"/>
              </a:rPr>
              <a:t>Outcomes</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p:txBody>
      </p:sp>
      <p:sp>
        <p:nvSpPr>
          <p:cNvPr id="12" name="Arrow: Right 11">
            <a:extLst>
              <a:ext uri="{FF2B5EF4-FFF2-40B4-BE49-F238E27FC236}">
                <a16:creationId xmlns:a16="http://schemas.microsoft.com/office/drawing/2014/main" id="{03195616-5743-4315-9633-699484CCA92C}"/>
              </a:ext>
            </a:extLst>
          </p:cNvPr>
          <p:cNvSpPr/>
          <p:nvPr/>
        </p:nvSpPr>
        <p:spPr>
          <a:xfrm>
            <a:off x="6123972" y="3250115"/>
            <a:ext cx="933613" cy="1430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dirty="0">
                <a:ea typeface="Calibri" panose="020F0502020204030204" pitchFamily="34" charset="0"/>
                <a:cs typeface="Times New Roman" panose="02020603050405020304" pitchFamily="18" charset="0"/>
              </a:rPr>
              <a:t>Task</a:t>
            </a:r>
          </a:p>
        </p:txBody>
      </p:sp>
      <p:sp>
        <p:nvSpPr>
          <p:cNvPr id="13" name="TextBox 12">
            <a:extLst>
              <a:ext uri="{FF2B5EF4-FFF2-40B4-BE49-F238E27FC236}">
                <a16:creationId xmlns:a16="http://schemas.microsoft.com/office/drawing/2014/main" id="{E3599586-316E-64E2-A6B2-73BC4032B8E1}"/>
              </a:ext>
            </a:extLst>
          </p:cNvPr>
          <p:cNvSpPr txBox="1"/>
          <p:nvPr/>
        </p:nvSpPr>
        <p:spPr>
          <a:xfrm>
            <a:off x="436156" y="2306409"/>
            <a:ext cx="3505113" cy="3477875"/>
          </a:xfrm>
          <a:prstGeom prst="rect">
            <a:avLst/>
          </a:prstGeom>
          <a:noFill/>
        </p:spPr>
        <p:txBody>
          <a:bodyPr wrap="square" rtlCol="0">
            <a:spAutoFit/>
          </a:bodyPr>
          <a:lstStyle/>
          <a:p>
            <a:r>
              <a:rPr lang="en-US" sz="2000" b="1" dirty="0"/>
              <a:t>Task-Driven Research Questions: </a:t>
            </a:r>
          </a:p>
          <a:p>
            <a:endParaRPr lang="en-US" sz="2000" b="1" dirty="0"/>
          </a:p>
          <a:p>
            <a:r>
              <a:rPr lang="en-US" sz="2000" dirty="0"/>
              <a:t>Do Stimulus A and Stimulus B (each showing the </a:t>
            </a:r>
            <a:r>
              <a:rPr lang="en-US" sz="2000" u="sng" dirty="0"/>
              <a:t>same</a:t>
            </a:r>
            <a:r>
              <a:rPr lang="en-US" sz="2000" dirty="0"/>
              <a:t> data) generate similar or different outcomes when participants perform the same task on both?</a:t>
            </a:r>
          </a:p>
          <a:p>
            <a:endParaRPr lang="en-US" sz="2000" dirty="0"/>
          </a:p>
          <a:p>
            <a:r>
              <a:rPr lang="en-US" sz="2000" dirty="0"/>
              <a:t>NOTE: Stimuli may support more than 1 type of task</a:t>
            </a:r>
          </a:p>
        </p:txBody>
      </p:sp>
      <p:grpSp>
        <p:nvGrpSpPr>
          <p:cNvPr id="21" name="Group 20">
            <a:extLst>
              <a:ext uri="{FF2B5EF4-FFF2-40B4-BE49-F238E27FC236}">
                <a16:creationId xmlns:a16="http://schemas.microsoft.com/office/drawing/2014/main" id="{C51C8DB5-D99D-79F5-85F8-5516F29EB7A1}"/>
              </a:ext>
            </a:extLst>
          </p:cNvPr>
          <p:cNvGrpSpPr/>
          <p:nvPr/>
        </p:nvGrpSpPr>
        <p:grpSpPr>
          <a:xfrm>
            <a:off x="9081723" y="2662215"/>
            <a:ext cx="2904163" cy="2802320"/>
            <a:chOff x="3405746" y="3131837"/>
            <a:chExt cx="2904163" cy="2802320"/>
          </a:xfrm>
        </p:grpSpPr>
        <p:sp>
          <p:nvSpPr>
            <p:cNvPr id="22" name="Rectangle 21">
              <a:extLst>
                <a:ext uri="{FF2B5EF4-FFF2-40B4-BE49-F238E27FC236}">
                  <a16:creationId xmlns:a16="http://schemas.microsoft.com/office/drawing/2014/main" id="{C9BC1D5D-E03E-5E78-7F52-BFB3FA141AAF}"/>
                </a:ext>
              </a:extLst>
            </p:cNvPr>
            <p:cNvSpPr/>
            <p:nvPr/>
          </p:nvSpPr>
          <p:spPr>
            <a:xfrm>
              <a:off x="3405746" y="3131837"/>
              <a:ext cx="2904163" cy="2802320"/>
            </a:xfrm>
            <a:prstGeom prst="rect">
              <a:avLst/>
            </a:prstGeom>
            <a:solidFill>
              <a:prstClr val="white"/>
            </a:solidFill>
          </p:spPr>
          <p:txBody>
            <a:bodyPr/>
            <a:lstStyle/>
            <a:p>
              <a:endParaRPr lang="en-US" dirty="0"/>
            </a:p>
          </p:txBody>
        </p:sp>
        <p:sp>
          <p:nvSpPr>
            <p:cNvPr id="23" name="Rectangle: Rounded Corners 7">
              <a:extLst>
                <a:ext uri="{FF2B5EF4-FFF2-40B4-BE49-F238E27FC236}">
                  <a16:creationId xmlns:a16="http://schemas.microsoft.com/office/drawing/2014/main" id="{8F8752FB-E585-E383-DE77-E0150A9C3675}"/>
                </a:ext>
              </a:extLst>
            </p:cNvPr>
            <p:cNvSpPr/>
            <p:nvPr/>
          </p:nvSpPr>
          <p:spPr>
            <a:xfrm>
              <a:off x="3957850" y="3347400"/>
              <a:ext cx="1867293" cy="2349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6000"/>
                </a:lnSpc>
                <a:spcAft>
                  <a:spcPts val="600"/>
                </a:spcAft>
              </a:pPr>
              <a:r>
                <a:rPr lang="en-US" b="1" dirty="0">
                  <a:solidFill>
                    <a:srgbClr val="FFFF00"/>
                  </a:solidFill>
                  <a:ea typeface="Calibri" panose="020F0502020204030204" pitchFamily="34" charset="0"/>
                  <a:cs typeface="Times New Roman" panose="02020603050405020304" pitchFamily="18" charset="0"/>
                </a:rPr>
                <a:t>Stimulus B</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p:txBody>
        </p:sp>
      </p:grpSp>
      <p:grpSp>
        <p:nvGrpSpPr>
          <p:cNvPr id="33" name="Group 32">
            <a:extLst>
              <a:ext uri="{FF2B5EF4-FFF2-40B4-BE49-F238E27FC236}">
                <a16:creationId xmlns:a16="http://schemas.microsoft.com/office/drawing/2014/main" id="{7F289401-1A31-1025-327C-13AA318A366B}"/>
              </a:ext>
            </a:extLst>
          </p:cNvPr>
          <p:cNvGrpSpPr/>
          <p:nvPr/>
        </p:nvGrpSpPr>
        <p:grpSpPr>
          <a:xfrm>
            <a:off x="8713016" y="3250114"/>
            <a:ext cx="924749" cy="1430556"/>
            <a:chOff x="5201777" y="2896601"/>
            <a:chExt cx="924749" cy="1430556"/>
          </a:xfrm>
        </p:grpSpPr>
        <p:sp>
          <p:nvSpPr>
            <p:cNvPr id="30" name="Left Arrow 29">
              <a:extLst>
                <a:ext uri="{FF2B5EF4-FFF2-40B4-BE49-F238E27FC236}">
                  <a16:creationId xmlns:a16="http://schemas.microsoft.com/office/drawing/2014/main" id="{7FA52249-3962-F23D-961A-BF3BA79DEAC5}"/>
                </a:ext>
              </a:extLst>
            </p:cNvPr>
            <p:cNvSpPr/>
            <p:nvPr/>
          </p:nvSpPr>
          <p:spPr>
            <a:xfrm>
              <a:off x="5201777" y="2896601"/>
              <a:ext cx="924749" cy="14305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DDB4AB4-9CF2-7FF9-48B0-231A9851BEF6}"/>
                </a:ext>
              </a:extLst>
            </p:cNvPr>
            <p:cNvSpPr txBox="1"/>
            <p:nvPr/>
          </p:nvSpPr>
          <p:spPr>
            <a:xfrm>
              <a:off x="5379733" y="3427213"/>
              <a:ext cx="729876" cy="369332"/>
            </a:xfrm>
            <a:prstGeom prst="rect">
              <a:avLst/>
            </a:prstGeom>
            <a:noFill/>
          </p:spPr>
          <p:txBody>
            <a:bodyPr wrap="square">
              <a:spAutoFit/>
            </a:bodyPr>
            <a:lstStyle/>
            <a:p>
              <a:pPr algn="ctr"/>
              <a:r>
                <a:rPr lang="en-US" dirty="0">
                  <a:solidFill>
                    <a:schemeClr val="bg1"/>
                  </a:solidFill>
                  <a:ea typeface="Calibri" panose="020F0502020204030204" pitchFamily="34" charset="0"/>
                  <a:cs typeface="Times New Roman" panose="02020603050405020304" pitchFamily="18" charset="0"/>
                </a:rPr>
                <a:t>Task</a:t>
              </a:r>
              <a:endParaRPr lang="en-US" dirty="0">
                <a:solidFill>
                  <a:schemeClr val="bg1"/>
                </a:solidFill>
              </a:endParaRPr>
            </a:p>
          </p:txBody>
        </p:sp>
      </p:grpSp>
      <p:sp>
        <p:nvSpPr>
          <p:cNvPr id="35" name="Rectangle: Rounded Corners 8">
            <a:extLst>
              <a:ext uri="{FF2B5EF4-FFF2-40B4-BE49-F238E27FC236}">
                <a16:creationId xmlns:a16="http://schemas.microsoft.com/office/drawing/2014/main" id="{EF0F9A03-1B36-1398-A403-2FFB58237657}"/>
              </a:ext>
            </a:extLst>
          </p:cNvPr>
          <p:cNvSpPr/>
          <p:nvPr/>
        </p:nvSpPr>
        <p:spPr>
          <a:xfrm>
            <a:off x="4426037" y="3689975"/>
            <a:ext cx="1489647" cy="307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400" dirty="0">
                <a:ea typeface="Calibri" panose="020F0502020204030204" pitchFamily="34" charset="0"/>
                <a:cs typeface="Times New Roman" panose="02020603050405020304" pitchFamily="18" charset="0"/>
              </a:rPr>
              <a:t>Data</a:t>
            </a:r>
            <a:endParaRPr lang="en-US" dirty="0">
              <a:ea typeface="Calibri" panose="020F0502020204030204" pitchFamily="34" charset="0"/>
              <a:cs typeface="Times New Roman" panose="02020603050405020304" pitchFamily="18" charset="0"/>
            </a:endParaRPr>
          </a:p>
        </p:txBody>
      </p:sp>
      <p:sp>
        <p:nvSpPr>
          <p:cNvPr id="36" name="Rectangle: Rounded Corners 9">
            <a:extLst>
              <a:ext uri="{FF2B5EF4-FFF2-40B4-BE49-F238E27FC236}">
                <a16:creationId xmlns:a16="http://schemas.microsoft.com/office/drawing/2014/main" id="{DFD7965C-B146-BC27-1D94-33E12DE62158}"/>
              </a:ext>
            </a:extLst>
          </p:cNvPr>
          <p:cNvSpPr/>
          <p:nvPr/>
        </p:nvSpPr>
        <p:spPr>
          <a:xfrm>
            <a:off x="4426035" y="3997889"/>
            <a:ext cx="1489648" cy="942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6000"/>
              </a:lnSpc>
              <a:spcAft>
                <a:spcPts val="600"/>
              </a:spcAft>
            </a:pPr>
            <a:r>
              <a:rPr lang="en-US" sz="1400" dirty="0">
                <a:ea typeface="Calibri" panose="020F0502020204030204" pitchFamily="34" charset="0"/>
                <a:cs typeface="Times New Roman" panose="02020603050405020304" pitchFamily="18" charset="0"/>
              </a:rPr>
              <a:t>Data presentation format A</a:t>
            </a:r>
            <a:endParaRPr lang="en-US" sz="2000" dirty="0">
              <a:ea typeface="Calibri" panose="020F0502020204030204" pitchFamily="34" charset="0"/>
              <a:cs typeface="Times New Roman" panose="02020603050405020304" pitchFamily="18" charset="0"/>
            </a:endParaRPr>
          </a:p>
        </p:txBody>
      </p:sp>
      <p:sp>
        <p:nvSpPr>
          <p:cNvPr id="37" name="Rectangle: Rounded Corners 8">
            <a:extLst>
              <a:ext uri="{FF2B5EF4-FFF2-40B4-BE49-F238E27FC236}">
                <a16:creationId xmlns:a16="http://schemas.microsoft.com/office/drawing/2014/main" id="{F1AE5196-FCE4-9DE8-09B9-8BAB2529B77F}"/>
              </a:ext>
            </a:extLst>
          </p:cNvPr>
          <p:cNvSpPr/>
          <p:nvPr/>
        </p:nvSpPr>
        <p:spPr>
          <a:xfrm>
            <a:off x="9813172" y="3689975"/>
            <a:ext cx="1489647" cy="307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400" dirty="0">
                <a:ea typeface="Calibri" panose="020F0502020204030204" pitchFamily="34" charset="0"/>
                <a:cs typeface="Times New Roman" panose="02020603050405020304" pitchFamily="18" charset="0"/>
              </a:rPr>
              <a:t>Data</a:t>
            </a:r>
            <a:endParaRPr lang="en-US" dirty="0">
              <a:ea typeface="Calibri" panose="020F0502020204030204" pitchFamily="34" charset="0"/>
              <a:cs typeface="Times New Roman" panose="02020603050405020304" pitchFamily="18" charset="0"/>
            </a:endParaRPr>
          </a:p>
        </p:txBody>
      </p:sp>
      <p:sp>
        <p:nvSpPr>
          <p:cNvPr id="38" name="Rectangle: Rounded Corners 9">
            <a:extLst>
              <a:ext uri="{FF2B5EF4-FFF2-40B4-BE49-F238E27FC236}">
                <a16:creationId xmlns:a16="http://schemas.microsoft.com/office/drawing/2014/main" id="{838430CE-C7AF-69CF-06EC-C0CC14841ABF}"/>
              </a:ext>
            </a:extLst>
          </p:cNvPr>
          <p:cNvSpPr/>
          <p:nvPr/>
        </p:nvSpPr>
        <p:spPr>
          <a:xfrm>
            <a:off x="9813170" y="3997889"/>
            <a:ext cx="1489648" cy="942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6000"/>
              </a:lnSpc>
              <a:spcAft>
                <a:spcPts val="600"/>
              </a:spcAft>
            </a:pPr>
            <a:r>
              <a:rPr lang="en-US" sz="1400" dirty="0">
                <a:ea typeface="Calibri" panose="020F0502020204030204" pitchFamily="34" charset="0"/>
                <a:cs typeface="Times New Roman" panose="02020603050405020304" pitchFamily="18" charset="0"/>
              </a:rPr>
              <a:t>Data presentation format B</a:t>
            </a:r>
            <a:endParaRPr lang="en-US" sz="2000" dirty="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7F24E6DF-7870-820B-60AD-3C23140D2475}"/>
              </a:ext>
            </a:extLst>
          </p:cNvPr>
          <p:cNvSpPr>
            <a:spLocks noGrp="1"/>
          </p:cNvSpPr>
          <p:nvPr>
            <p:ph type="title"/>
          </p:nvPr>
        </p:nvSpPr>
        <p:spPr/>
        <p:txBody>
          <a:bodyPr/>
          <a:lstStyle/>
          <a:p>
            <a:r>
              <a:rPr lang="en-US" dirty="0"/>
              <a:t>Organizing the Review Around </a:t>
            </a:r>
            <a:r>
              <a:rPr lang="en-US" u="sng" dirty="0"/>
              <a:t>Tasks</a:t>
            </a:r>
          </a:p>
        </p:txBody>
      </p:sp>
    </p:spTree>
    <p:extLst>
      <p:ext uri="{BB962C8B-B14F-4D97-AF65-F5344CB8AC3E}">
        <p14:creationId xmlns:p14="http://schemas.microsoft.com/office/powerpoint/2010/main" val="42508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73F04-08D4-4855-8969-C98EA0C159E9}"/>
              </a:ext>
            </a:extLst>
          </p:cNvPr>
          <p:cNvSpPr>
            <a:spLocks noGrp="1"/>
          </p:cNvSpPr>
          <p:nvPr>
            <p:ph type="sldNum" sz="quarter" idx="12"/>
          </p:nvPr>
        </p:nvSpPr>
        <p:spPr>
          <a:xfrm>
            <a:off x="8506503" y="6503082"/>
            <a:ext cx="2057400" cy="273844"/>
          </a:xfrm>
        </p:spPr>
        <p:txBody>
          <a:bodyPr/>
          <a:lstStyle/>
          <a:p>
            <a:fld id="{B5020DAE-4823-4DD5-811F-4969B299F7E2}" type="slidenum">
              <a:rPr lang="en-US" smtClean="0">
                <a:latin typeface="+mn-lt"/>
              </a:rPr>
              <a:t>29</a:t>
            </a:fld>
            <a:endParaRPr lang="en-US" dirty="0">
              <a:latin typeface="+mn-lt"/>
            </a:endParaRPr>
          </a:p>
        </p:txBody>
      </p:sp>
      <p:grpSp>
        <p:nvGrpSpPr>
          <p:cNvPr id="3" name="Group 2">
            <a:extLst>
              <a:ext uri="{FF2B5EF4-FFF2-40B4-BE49-F238E27FC236}">
                <a16:creationId xmlns:a16="http://schemas.microsoft.com/office/drawing/2014/main" id="{127DE54A-57F0-B15D-3BB8-4E15CA37FB34}"/>
              </a:ext>
            </a:extLst>
          </p:cNvPr>
          <p:cNvGrpSpPr/>
          <p:nvPr/>
        </p:nvGrpSpPr>
        <p:grpSpPr>
          <a:xfrm>
            <a:off x="2826626" y="982997"/>
            <a:ext cx="5281448" cy="2802320"/>
            <a:chOff x="1302626" y="982997"/>
            <a:chExt cx="5281448" cy="2802320"/>
          </a:xfrm>
        </p:grpSpPr>
        <p:sp>
          <p:nvSpPr>
            <p:cNvPr id="7" name="Rectangle 6">
              <a:extLst>
                <a:ext uri="{FF2B5EF4-FFF2-40B4-BE49-F238E27FC236}">
                  <a16:creationId xmlns:a16="http://schemas.microsoft.com/office/drawing/2014/main" id="{15260AAE-BC5A-4392-A107-91B8BD9FB0BB}"/>
                </a:ext>
              </a:extLst>
            </p:cNvPr>
            <p:cNvSpPr/>
            <p:nvPr/>
          </p:nvSpPr>
          <p:spPr>
            <a:xfrm>
              <a:off x="1302626" y="982997"/>
              <a:ext cx="5281448" cy="2802320"/>
            </a:xfrm>
            <a:prstGeom prst="rect">
              <a:avLst/>
            </a:prstGeom>
            <a:solidFill>
              <a:prstClr val="white"/>
            </a:solidFill>
          </p:spPr>
        </p:sp>
        <p:sp>
          <p:nvSpPr>
            <p:cNvPr id="8" name="Rectangle: Rounded Corners 7">
              <a:extLst>
                <a:ext uri="{FF2B5EF4-FFF2-40B4-BE49-F238E27FC236}">
                  <a16:creationId xmlns:a16="http://schemas.microsoft.com/office/drawing/2014/main" id="{2551CA49-A83B-4ED5-A0E3-351F42873424}"/>
                </a:ext>
              </a:extLst>
            </p:cNvPr>
            <p:cNvSpPr/>
            <p:nvPr/>
          </p:nvSpPr>
          <p:spPr>
            <a:xfrm>
              <a:off x="1854730" y="1198560"/>
              <a:ext cx="1867293" cy="2349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6000"/>
                </a:lnSpc>
                <a:spcAft>
                  <a:spcPts val="600"/>
                </a:spcAft>
              </a:pPr>
              <a:r>
                <a:rPr lang="en-US" dirty="0">
                  <a:ea typeface="Calibri" panose="020F0502020204030204" pitchFamily="34" charset="0"/>
                  <a:cs typeface="Times New Roman" panose="02020603050405020304" pitchFamily="18" charset="0"/>
                </a:rPr>
                <a:t>Stimulus</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a:p>
              <a:pPr algn="ctr">
                <a:lnSpc>
                  <a:spcPct val="106000"/>
                </a:lnSpc>
                <a:spcAft>
                  <a:spcPts val="600"/>
                </a:spcAft>
              </a:pPr>
              <a:r>
                <a:rPr lang="en-US" dirty="0">
                  <a:ea typeface="Calibri" panose="020F0502020204030204" pitchFamily="34"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id="{6F466FC1-36CE-4A08-87CE-09705A06AB3F}"/>
                </a:ext>
              </a:extLst>
            </p:cNvPr>
            <p:cNvSpPr/>
            <p:nvPr/>
          </p:nvSpPr>
          <p:spPr>
            <a:xfrm>
              <a:off x="4534612" y="1198560"/>
              <a:ext cx="1866806" cy="2312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5000"/>
                </a:lnSpc>
                <a:spcAft>
                  <a:spcPts val="600"/>
                </a:spcAft>
              </a:pPr>
              <a:r>
                <a:rPr lang="en-US" dirty="0">
                  <a:ea typeface="Calibri" panose="020F0502020204030204" pitchFamily="34" charset="0"/>
                  <a:cs typeface="Times New Roman" panose="02020603050405020304" pitchFamily="18" charset="0"/>
                </a:rPr>
                <a:t>Outcome</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a:p>
              <a:pPr algn="ctr">
                <a:lnSpc>
                  <a:spcPct val="105000"/>
                </a:lnSpc>
                <a:spcAft>
                  <a:spcPts val="600"/>
                </a:spcAft>
              </a:pPr>
              <a:r>
                <a:rPr lang="en-US" dirty="0">
                  <a:ea typeface="Calibri" panose="020F0502020204030204" pitchFamily="34" charset="0"/>
                  <a:cs typeface="Times New Roman" panose="02020603050405020304" pitchFamily="18" charset="0"/>
                </a:rPr>
                <a:t> </a:t>
              </a:r>
            </a:p>
          </p:txBody>
        </p:sp>
        <p:sp>
          <p:nvSpPr>
            <p:cNvPr id="12" name="Arrow: Right 11">
              <a:extLst>
                <a:ext uri="{FF2B5EF4-FFF2-40B4-BE49-F238E27FC236}">
                  <a16:creationId xmlns:a16="http://schemas.microsoft.com/office/drawing/2014/main" id="{03195616-5743-4315-9633-699484CCA92C}"/>
                </a:ext>
              </a:extLst>
            </p:cNvPr>
            <p:cNvSpPr/>
            <p:nvPr/>
          </p:nvSpPr>
          <p:spPr>
            <a:xfrm>
              <a:off x="3722024" y="1570896"/>
              <a:ext cx="933613" cy="1430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a:ea typeface="Calibri" panose="020F0502020204030204" pitchFamily="34" charset="0"/>
                  <a:cs typeface="Times New Roman" panose="02020603050405020304" pitchFamily="18" charset="0"/>
                </a:rPr>
                <a:t>Task</a:t>
              </a:r>
            </a:p>
          </p:txBody>
        </p:sp>
      </p:grpSp>
      <p:sp>
        <p:nvSpPr>
          <p:cNvPr id="5" name="Rectangle 8">
            <a:extLst>
              <a:ext uri="{FF2B5EF4-FFF2-40B4-BE49-F238E27FC236}">
                <a16:creationId xmlns:a16="http://schemas.microsoft.com/office/drawing/2014/main" id="{423FD131-2CBA-47EA-9807-493DA61BF972}"/>
              </a:ext>
            </a:extLst>
          </p:cNvPr>
          <p:cNvSpPr>
            <a:spLocks noChangeArrowheads="1"/>
          </p:cNvSpPr>
          <p:nvPr/>
        </p:nvSpPr>
        <p:spPr bwMode="auto">
          <a:xfrm>
            <a:off x="3085671" y="1903903"/>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D56A2B75-F74F-44A1-A72D-5D1C463CD9EF}"/>
              </a:ext>
            </a:extLst>
          </p:cNvPr>
          <p:cNvSpPr txBox="1"/>
          <p:nvPr/>
        </p:nvSpPr>
        <p:spPr>
          <a:xfrm>
            <a:off x="1591311" y="3696691"/>
            <a:ext cx="2959302" cy="830997"/>
          </a:xfrm>
          <a:prstGeom prst="rect">
            <a:avLst/>
          </a:prstGeom>
          <a:noFill/>
        </p:spPr>
        <p:txBody>
          <a:bodyPr wrap="square">
            <a:spAutoFit/>
          </a:bodyPr>
          <a:lstStyle/>
          <a:p>
            <a:pPr marL="257175" indent="-257175">
              <a:buFont typeface="+mj-lt"/>
              <a:buAutoNum type="arabicPeriod"/>
            </a:pPr>
            <a:r>
              <a:rPr lang="en-US" sz="1600" dirty="0"/>
              <a:t>Stimulus contains some </a:t>
            </a:r>
            <a:r>
              <a:rPr lang="en-US" sz="1600" u="sng" dirty="0"/>
              <a:t>data</a:t>
            </a:r>
            <a:r>
              <a:rPr lang="en-US" sz="1600" dirty="0"/>
              <a:t> presented in some numerical or graphical </a:t>
            </a:r>
            <a:r>
              <a:rPr lang="en-US" sz="1600" u="sng" dirty="0"/>
              <a:t>format</a:t>
            </a:r>
            <a:r>
              <a:rPr lang="en-US" sz="1600" dirty="0"/>
              <a:t> </a:t>
            </a:r>
            <a:endParaRPr lang="en-US" sz="2400" dirty="0"/>
          </a:p>
        </p:txBody>
      </p:sp>
      <p:sp>
        <p:nvSpPr>
          <p:cNvPr id="25" name="TextBox 24">
            <a:extLst>
              <a:ext uri="{FF2B5EF4-FFF2-40B4-BE49-F238E27FC236}">
                <a16:creationId xmlns:a16="http://schemas.microsoft.com/office/drawing/2014/main" id="{6654D930-E3A5-476C-A81A-5FD57659E3C5}"/>
              </a:ext>
            </a:extLst>
          </p:cNvPr>
          <p:cNvSpPr txBox="1"/>
          <p:nvPr/>
        </p:nvSpPr>
        <p:spPr>
          <a:xfrm>
            <a:off x="4550614" y="3690559"/>
            <a:ext cx="2386447" cy="1077218"/>
          </a:xfrm>
          <a:prstGeom prst="rect">
            <a:avLst/>
          </a:prstGeom>
          <a:noFill/>
        </p:spPr>
        <p:txBody>
          <a:bodyPr wrap="square">
            <a:spAutoFit/>
          </a:bodyPr>
          <a:lstStyle/>
          <a:p>
            <a:r>
              <a:rPr lang="en-US" sz="1600" dirty="0"/>
              <a:t>3. Research participant conducts cognitive task on stimulus</a:t>
            </a:r>
            <a:br>
              <a:rPr lang="en-US" sz="1600" dirty="0"/>
            </a:br>
            <a:endParaRPr lang="en-US" sz="1600" dirty="0"/>
          </a:p>
        </p:txBody>
      </p:sp>
      <p:sp>
        <p:nvSpPr>
          <p:cNvPr id="27" name="TextBox 26">
            <a:extLst>
              <a:ext uri="{FF2B5EF4-FFF2-40B4-BE49-F238E27FC236}">
                <a16:creationId xmlns:a16="http://schemas.microsoft.com/office/drawing/2014/main" id="{3651F902-4A00-4264-B97C-8E7059DE3A02}"/>
              </a:ext>
            </a:extLst>
          </p:cNvPr>
          <p:cNvSpPr txBox="1"/>
          <p:nvPr/>
        </p:nvSpPr>
        <p:spPr>
          <a:xfrm>
            <a:off x="7226937" y="3690560"/>
            <a:ext cx="2537489" cy="830997"/>
          </a:xfrm>
          <a:prstGeom prst="rect">
            <a:avLst/>
          </a:prstGeom>
          <a:noFill/>
        </p:spPr>
        <p:txBody>
          <a:bodyPr wrap="square">
            <a:spAutoFit/>
          </a:bodyPr>
          <a:lstStyle/>
          <a:p>
            <a:r>
              <a:rPr lang="en-US" sz="1600" dirty="0"/>
              <a:t>2. Researcher presents </a:t>
            </a:r>
            <a:r>
              <a:rPr lang="en-US" sz="1600" u="sng" dirty="0"/>
              <a:t>outcome</a:t>
            </a:r>
            <a:r>
              <a:rPr lang="en-US" sz="1600" dirty="0"/>
              <a:t> questions to participant</a:t>
            </a:r>
          </a:p>
        </p:txBody>
      </p:sp>
      <p:pic>
        <p:nvPicPr>
          <p:cNvPr id="16" name="Picture 15" descr="A picture containing outdoor&#10;&#10;Description automatically generated">
            <a:extLst>
              <a:ext uri="{FF2B5EF4-FFF2-40B4-BE49-F238E27FC236}">
                <a16:creationId xmlns:a16="http://schemas.microsoft.com/office/drawing/2014/main" id="{903B265E-8972-48F7-AD2B-411D9753F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139" y="4706223"/>
            <a:ext cx="1095647" cy="1796861"/>
          </a:xfrm>
          <a:prstGeom prst="rect">
            <a:avLst/>
          </a:prstGeom>
        </p:spPr>
      </p:pic>
      <p:sp>
        <p:nvSpPr>
          <p:cNvPr id="18" name="TextBox 17">
            <a:extLst>
              <a:ext uri="{FF2B5EF4-FFF2-40B4-BE49-F238E27FC236}">
                <a16:creationId xmlns:a16="http://schemas.microsoft.com/office/drawing/2014/main" id="{BBACFC01-4DE1-4A2A-848F-8FACA3BFF0E7}"/>
              </a:ext>
            </a:extLst>
          </p:cNvPr>
          <p:cNvSpPr txBox="1"/>
          <p:nvPr/>
        </p:nvSpPr>
        <p:spPr>
          <a:xfrm>
            <a:off x="7420978" y="4635157"/>
            <a:ext cx="2537489" cy="1323439"/>
          </a:xfrm>
          <a:prstGeom prst="rect">
            <a:avLst/>
          </a:prstGeom>
          <a:noFill/>
        </p:spPr>
        <p:txBody>
          <a:bodyPr wrap="square">
            <a:spAutoFit/>
          </a:bodyPr>
          <a:lstStyle/>
          <a:p>
            <a:r>
              <a:rPr lang="en-US" sz="1600" i="1" dirty="0"/>
              <a:t>“How common is this side effect?”</a:t>
            </a:r>
          </a:p>
          <a:p>
            <a:endParaRPr lang="en-US" sz="1600" i="1" dirty="0"/>
          </a:p>
          <a:p>
            <a:r>
              <a:rPr lang="en-US" sz="1600" i="1" dirty="0"/>
              <a:t>“How worried would you be about this side effect?” </a:t>
            </a:r>
          </a:p>
        </p:txBody>
      </p:sp>
      <p:sp>
        <p:nvSpPr>
          <p:cNvPr id="19" name="TextBox 18">
            <a:extLst>
              <a:ext uri="{FF2B5EF4-FFF2-40B4-BE49-F238E27FC236}">
                <a16:creationId xmlns:a16="http://schemas.microsoft.com/office/drawing/2014/main" id="{8F10059D-8349-4A1B-ABCE-4A8C138280CD}"/>
              </a:ext>
            </a:extLst>
          </p:cNvPr>
          <p:cNvSpPr txBox="1"/>
          <p:nvPr/>
        </p:nvSpPr>
        <p:spPr>
          <a:xfrm>
            <a:off x="4550614" y="4767778"/>
            <a:ext cx="2537489" cy="584775"/>
          </a:xfrm>
          <a:prstGeom prst="rect">
            <a:avLst/>
          </a:prstGeom>
          <a:noFill/>
        </p:spPr>
        <p:txBody>
          <a:bodyPr wrap="square">
            <a:spAutoFit/>
          </a:bodyPr>
          <a:lstStyle/>
          <a:p>
            <a:r>
              <a:rPr lang="en-US" sz="1600" i="1" dirty="0"/>
              <a:t>Examines proportion to answer the question</a:t>
            </a:r>
          </a:p>
        </p:txBody>
      </p:sp>
      <p:sp>
        <p:nvSpPr>
          <p:cNvPr id="20" name="Rectangle: Rounded Corners 8">
            <a:extLst>
              <a:ext uri="{FF2B5EF4-FFF2-40B4-BE49-F238E27FC236}">
                <a16:creationId xmlns:a16="http://schemas.microsoft.com/office/drawing/2014/main" id="{89D688CF-AA05-A744-B748-0D59BB219A9C}"/>
              </a:ext>
            </a:extLst>
          </p:cNvPr>
          <p:cNvSpPr/>
          <p:nvPr/>
        </p:nvSpPr>
        <p:spPr>
          <a:xfrm>
            <a:off x="3551299" y="1947673"/>
            <a:ext cx="1489647" cy="307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ea typeface="Calibri" panose="020F0502020204030204" pitchFamily="34" charset="0"/>
                <a:cs typeface="Times New Roman" panose="02020603050405020304" pitchFamily="18" charset="0"/>
              </a:rPr>
              <a:t>Data</a:t>
            </a:r>
            <a:endParaRPr lang="en-US" dirty="0">
              <a:ea typeface="Calibri" panose="020F0502020204030204" pitchFamily="34" charset="0"/>
              <a:cs typeface="Times New Roman" panose="02020603050405020304" pitchFamily="18" charset="0"/>
            </a:endParaRPr>
          </a:p>
        </p:txBody>
      </p:sp>
      <p:sp>
        <p:nvSpPr>
          <p:cNvPr id="21" name="Rectangle: Rounded Corners 9">
            <a:extLst>
              <a:ext uri="{FF2B5EF4-FFF2-40B4-BE49-F238E27FC236}">
                <a16:creationId xmlns:a16="http://schemas.microsoft.com/office/drawing/2014/main" id="{D958BBF8-2523-D9B7-719A-F653F15B8176}"/>
              </a:ext>
            </a:extLst>
          </p:cNvPr>
          <p:cNvSpPr/>
          <p:nvPr/>
        </p:nvSpPr>
        <p:spPr>
          <a:xfrm>
            <a:off x="3551297" y="2255587"/>
            <a:ext cx="1489648" cy="942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6000"/>
              </a:lnSpc>
              <a:spcAft>
                <a:spcPts val="600"/>
              </a:spcAft>
            </a:pPr>
            <a:r>
              <a:rPr lang="en-US" sz="1200" dirty="0">
                <a:ea typeface="Calibri" panose="020F0502020204030204" pitchFamily="34" charset="0"/>
                <a:cs typeface="Times New Roman" panose="02020603050405020304" pitchFamily="18" charset="0"/>
              </a:rPr>
              <a:t>Data presentation format</a:t>
            </a:r>
            <a:endParaRPr lang="en-US" dirty="0">
              <a:ea typeface="Calibri" panose="020F0502020204030204" pitchFamily="34" charset="0"/>
              <a:cs typeface="Times New Roman" panose="02020603050405020304" pitchFamily="18" charset="0"/>
            </a:endParaRPr>
          </a:p>
        </p:txBody>
      </p:sp>
      <p:sp>
        <p:nvSpPr>
          <p:cNvPr id="9" name="Title 8">
            <a:extLst>
              <a:ext uri="{FF2B5EF4-FFF2-40B4-BE49-F238E27FC236}">
                <a16:creationId xmlns:a16="http://schemas.microsoft.com/office/drawing/2014/main" id="{6F5FBDD7-E94C-DCBA-D4E1-72C17EDF738D}"/>
              </a:ext>
            </a:extLst>
          </p:cNvPr>
          <p:cNvSpPr>
            <a:spLocks noGrp="1"/>
          </p:cNvSpPr>
          <p:nvPr>
            <p:ph type="title"/>
          </p:nvPr>
        </p:nvSpPr>
        <p:spPr/>
        <p:txBody>
          <a:bodyPr/>
          <a:lstStyle/>
          <a:p>
            <a:r>
              <a:rPr lang="en-US" dirty="0"/>
              <a:t>E.g., …</a:t>
            </a:r>
          </a:p>
        </p:txBody>
      </p:sp>
    </p:spTree>
    <p:extLst>
      <p:ext uri="{BB962C8B-B14F-4D97-AF65-F5344CB8AC3E}">
        <p14:creationId xmlns:p14="http://schemas.microsoft.com/office/powerpoint/2010/main" val="383816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D7D67-B27B-1EE3-1680-81AA62740391}"/>
              </a:ext>
            </a:extLst>
          </p:cNvPr>
          <p:cNvSpPr>
            <a:spLocks noGrp="1"/>
          </p:cNvSpPr>
          <p:nvPr>
            <p:ph type="title"/>
          </p:nvPr>
        </p:nvSpPr>
        <p:spPr>
          <a:xfrm>
            <a:off x="581192" y="2150077"/>
            <a:ext cx="11029615" cy="2366628"/>
          </a:xfrm>
        </p:spPr>
        <p:txBody>
          <a:bodyPr>
            <a:normAutofit fontScale="90000"/>
          </a:bodyPr>
          <a:lstStyle/>
          <a:p>
            <a:pPr algn="ctr"/>
            <a:r>
              <a:rPr lang="en-US" sz="7200" cap="none" dirty="0"/>
              <a:t>So…</a:t>
            </a:r>
            <a:br>
              <a:rPr lang="en-US" sz="7200" cap="none" dirty="0"/>
            </a:br>
            <a:r>
              <a:rPr lang="en-US" cap="none" dirty="0"/>
              <a:t/>
            </a:r>
            <a:br>
              <a:rPr lang="en-US" cap="none" dirty="0"/>
            </a:br>
            <a:r>
              <a:rPr lang="en-US" sz="7200" b="1" i="1" cap="none" dirty="0"/>
              <a:t>Why</a:t>
            </a:r>
            <a:r>
              <a:rPr lang="en-US" sz="7200" cap="none" dirty="0"/>
              <a:t> are we giving them </a:t>
            </a:r>
            <a:r>
              <a:rPr lang="en-US" sz="7200" b="1" i="1" cap="none" dirty="0"/>
              <a:t>numbers</a:t>
            </a:r>
            <a:r>
              <a:rPr lang="en-US" sz="7200" cap="none" dirty="0"/>
              <a:t>?</a:t>
            </a:r>
            <a:endParaRPr lang="en-US" sz="5400" cap="none" dirty="0"/>
          </a:p>
        </p:txBody>
      </p:sp>
    </p:spTree>
    <p:extLst>
      <p:ext uri="{BB962C8B-B14F-4D97-AF65-F5344CB8AC3E}">
        <p14:creationId xmlns:p14="http://schemas.microsoft.com/office/powerpoint/2010/main" val="251370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76E214A-5F79-48AA-91A0-27580C0A3088}"/>
              </a:ext>
            </a:extLst>
          </p:cNvPr>
          <p:cNvSpPr>
            <a:spLocks noGrp="1"/>
          </p:cNvSpPr>
          <p:nvPr>
            <p:ph type="title"/>
          </p:nvPr>
        </p:nvSpPr>
        <p:spPr>
          <a:noFill/>
        </p:spPr>
        <p:txBody>
          <a:bodyPr>
            <a:normAutofit/>
          </a:bodyPr>
          <a:lstStyle/>
          <a:p>
            <a:pPr algn="l"/>
            <a:r>
              <a:rPr lang="en-US" sz="3600" dirty="0"/>
              <a:t>Massive Scope</a:t>
            </a:r>
          </a:p>
        </p:txBody>
      </p:sp>
      <p:sp>
        <p:nvSpPr>
          <p:cNvPr id="3" name="Content Placeholder 2">
            <a:extLst>
              <a:ext uri="{FF2B5EF4-FFF2-40B4-BE49-F238E27FC236}">
                <a16:creationId xmlns:a16="http://schemas.microsoft.com/office/drawing/2014/main" id="{EF6FFBF3-6E61-4D8E-AB0C-BECB2615A405}"/>
              </a:ext>
            </a:extLst>
          </p:cNvPr>
          <p:cNvSpPr>
            <a:spLocks noGrp="1"/>
          </p:cNvSpPr>
          <p:nvPr>
            <p:ph sz="half" idx="1"/>
          </p:nvPr>
        </p:nvSpPr>
        <p:spPr>
          <a:xfrm>
            <a:off x="581193" y="2012855"/>
            <a:ext cx="5422390" cy="3633047"/>
          </a:xfrm>
        </p:spPr>
        <p:txBody>
          <a:bodyPr>
            <a:normAutofit lnSpcReduction="10000"/>
          </a:bodyPr>
          <a:lstStyle/>
          <a:p>
            <a:r>
              <a:rPr lang="en-US" sz="2400" dirty="0"/>
              <a:t>Reviewed &gt;20,000 titles</a:t>
            </a:r>
          </a:p>
          <a:p>
            <a:pPr lvl="1"/>
            <a:r>
              <a:rPr lang="en-US" sz="2000" dirty="0"/>
              <a:t>Experiments and quasi-experiments comparing 2 or more formats for presenting </a:t>
            </a:r>
            <a:r>
              <a:rPr lang="en-US" sz="2000" i="1" dirty="0"/>
              <a:t>health-related </a:t>
            </a:r>
            <a:r>
              <a:rPr lang="en-US" sz="2000" dirty="0"/>
              <a:t>numbers</a:t>
            </a:r>
          </a:p>
          <a:p>
            <a:pPr lvl="1"/>
            <a:r>
              <a:rPr lang="en-US" sz="2000" dirty="0"/>
              <a:t>Measured quantitative outcomes related to behavior, comprehension, perceptions, or attitudes</a:t>
            </a:r>
          </a:p>
          <a:p>
            <a:pPr lvl="1"/>
            <a:r>
              <a:rPr lang="en-US" sz="2000" dirty="0"/>
              <a:t>Adult, lay participants</a:t>
            </a:r>
          </a:p>
          <a:p>
            <a:pPr lvl="1"/>
            <a:r>
              <a:rPr lang="en-US" sz="2000" dirty="0"/>
              <a:t>No time or language limits</a:t>
            </a:r>
            <a:r>
              <a:rPr lang="en-US" dirty="0"/>
              <a:t/>
            </a:r>
            <a:br>
              <a:rPr lang="en-US" dirty="0"/>
            </a:br>
            <a:r>
              <a:rPr lang="en-US" sz="1200" dirty="0"/>
              <a:t> </a:t>
            </a:r>
            <a:endParaRPr lang="en-US" dirty="0"/>
          </a:p>
          <a:p>
            <a:pPr lvl="1"/>
            <a:endParaRPr lang="en-US" sz="2000" dirty="0"/>
          </a:p>
        </p:txBody>
      </p:sp>
      <p:sp>
        <p:nvSpPr>
          <p:cNvPr id="4" name="Content Placeholder 3">
            <a:extLst>
              <a:ext uri="{FF2B5EF4-FFF2-40B4-BE49-F238E27FC236}">
                <a16:creationId xmlns:a16="http://schemas.microsoft.com/office/drawing/2014/main" id="{909C69C4-3707-8EBE-3583-739B6D3E1569}"/>
              </a:ext>
            </a:extLst>
          </p:cNvPr>
          <p:cNvSpPr>
            <a:spLocks noGrp="1"/>
          </p:cNvSpPr>
          <p:nvPr>
            <p:ph sz="half" idx="2"/>
          </p:nvPr>
        </p:nvSpPr>
        <p:spPr>
          <a:xfrm>
            <a:off x="6188417" y="2012855"/>
            <a:ext cx="5422392" cy="3633047"/>
          </a:xfrm>
        </p:spPr>
        <p:txBody>
          <a:bodyPr>
            <a:noAutofit/>
          </a:bodyPr>
          <a:lstStyle/>
          <a:p>
            <a:pPr>
              <a:spcAft>
                <a:spcPts val="0"/>
              </a:spcAft>
            </a:pPr>
            <a:r>
              <a:rPr lang="en-US" sz="2400" dirty="0"/>
              <a:t>Identified 408 articles about how to communicate:</a:t>
            </a:r>
          </a:p>
          <a:p>
            <a:pPr lvl="2">
              <a:spcBef>
                <a:spcPts val="0"/>
              </a:spcBef>
              <a:spcAft>
                <a:spcPts val="0"/>
              </a:spcAft>
            </a:pPr>
            <a:r>
              <a:rPr lang="en-US" sz="1800" dirty="0"/>
              <a:t>Numerical risks</a:t>
            </a:r>
          </a:p>
          <a:p>
            <a:pPr lvl="2">
              <a:spcBef>
                <a:spcPts val="0"/>
              </a:spcBef>
              <a:spcAft>
                <a:spcPts val="0"/>
              </a:spcAft>
            </a:pPr>
            <a:r>
              <a:rPr lang="en-US" sz="1800" dirty="0"/>
              <a:t>Laboratory results</a:t>
            </a:r>
          </a:p>
          <a:p>
            <a:pPr lvl="2">
              <a:spcBef>
                <a:spcPts val="0"/>
              </a:spcBef>
              <a:spcAft>
                <a:spcPts val="0"/>
              </a:spcAft>
            </a:pPr>
            <a:r>
              <a:rPr lang="en-US" sz="1800" dirty="0"/>
              <a:t>Patient-reported outcomes</a:t>
            </a:r>
          </a:p>
          <a:p>
            <a:pPr lvl="2">
              <a:spcBef>
                <a:spcPts val="0"/>
              </a:spcBef>
              <a:spcAft>
                <a:spcPts val="0"/>
              </a:spcAft>
            </a:pPr>
            <a:r>
              <a:rPr lang="en-US" sz="1800" dirty="0"/>
              <a:t>Environmental data</a:t>
            </a:r>
          </a:p>
          <a:p>
            <a:r>
              <a:rPr lang="en-US" sz="2400" dirty="0"/>
              <a:t>Conducted standardized risk-of-bias evaluation</a:t>
            </a:r>
          </a:p>
          <a:p>
            <a:r>
              <a:rPr lang="en-US" sz="2400" dirty="0"/>
              <a:t>Conducted standardized data extraction/summarization</a:t>
            </a:r>
          </a:p>
        </p:txBody>
      </p:sp>
      <p:sp>
        <p:nvSpPr>
          <p:cNvPr id="10" name="Slide Number Placeholder 9">
            <a:extLst>
              <a:ext uri="{FF2B5EF4-FFF2-40B4-BE49-F238E27FC236}">
                <a16:creationId xmlns:a16="http://schemas.microsoft.com/office/drawing/2014/main" id="{5CD0CEB0-B610-4672-BDA1-D7320B8BCE97}"/>
              </a:ext>
            </a:extLst>
          </p:cNvPr>
          <p:cNvSpPr>
            <a:spLocks noGrp="1"/>
          </p:cNvSpPr>
          <p:nvPr>
            <p:ph type="sldNum" sz="quarter" idx="12"/>
          </p:nvPr>
        </p:nvSpPr>
        <p:spPr/>
        <p:txBody>
          <a:bodyPr/>
          <a:lstStyle/>
          <a:p>
            <a:fld id="{928732FF-363D-4F51-97B2-09975B3C29A4}" type="slidenum">
              <a:rPr lang="en-US" smtClean="0"/>
              <a:t>30</a:t>
            </a:fld>
            <a:endParaRPr lang="en-US"/>
          </a:p>
        </p:txBody>
      </p:sp>
      <p:sp>
        <p:nvSpPr>
          <p:cNvPr id="2" name="TextBox 1">
            <a:extLst>
              <a:ext uri="{FF2B5EF4-FFF2-40B4-BE49-F238E27FC236}">
                <a16:creationId xmlns:a16="http://schemas.microsoft.com/office/drawing/2014/main" id="{59DF1CF0-D494-397F-2397-EE53884EAECB}"/>
              </a:ext>
            </a:extLst>
          </p:cNvPr>
          <p:cNvSpPr txBox="1"/>
          <p:nvPr/>
        </p:nvSpPr>
        <p:spPr>
          <a:xfrm>
            <a:off x="1617350" y="5773586"/>
            <a:ext cx="8772466" cy="738664"/>
          </a:xfrm>
          <a:prstGeom prst="rect">
            <a:avLst/>
          </a:prstGeom>
          <a:noFill/>
          <a:ln>
            <a:solidFill>
              <a:schemeClr val="accent1"/>
            </a:solidFill>
          </a:ln>
        </p:spPr>
        <p:txBody>
          <a:bodyPr wrap="none" rtlCol="0">
            <a:spAutoFit/>
          </a:bodyPr>
          <a:lstStyle/>
          <a:p>
            <a:pPr algn="ctr">
              <a:spcAft>
                <a:spcPts val="0"/>
              </a:spcAft>
            </a:pPr>
            <a:r>
              <a:rPr lang="en-US" sz="2400" b="1" dirty="0">
                <a:solidFill>
                  <a:schemeClr val="accent1"/>
                </a:solidFill>
              </a:rPr>
              <a:t>892 distinct findings about probability communication alone</a:t>
            </a:r>
          </a:p>
          <a:p>
            <a:pPr algn="ctr"/>
            <a:r>
              <a:rPr lang="en-US" dirty="0"/>
              <a:t>… and more to come</a:t>
            </a:r>
          </a:p>
        </p:txBody>
      </p:sp>
    </p:spTree>
    <p:extLst>
      <p:ext uri="{BB962C8B-B14F-4D97-AF65-F5344CB8AC3E}">
        <p14:creationId xmlns:p14="http://schemas.microsoft.com/office/powerpoint/2010/main" val="36214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070CCA-1E49-EFA1-12A7-03A9ECBEB097}"/>
              </a:ext>
            </a:extLst>
          </p:cNvPr>
          <p:cNvSpPr>
            <a:spLocks noGrp="1"/>
          </p:cNvSpPr>
          <p:nvPr>
            <p:ph type="title"/>
          </p:nvPr>
        </p:nvSpPr>
        <p:spPr/>
        <p:txBody>
          <a:bodyPr/>
          <a:lstStyle/>
          <a:p>
            <a:r>
              <a:rPr lang="en-US" dirty="0"/>
              <a:t>Forthcoming Outcomes of the Making Numbers Matter Project	</a:t>
            </a:r>
          </a:p>
        </p:txBody>
      </p:sp>
      <p:sp>
        <p:nvSpPr>
          <p:cNvPr id="6" name="Content Placeholder 5">
            <a:extLst>
              <a:ext uri="{FF2B5EF4-FFF2-40B4-BE49-F238E27FC236}">
                <a16:creationId xmlns:a16="http://schemas.microsoft.com/office/drawing/2014/main" id="{A0C80D0B-1F13-ADF3-66E1-274C50CFED92}"/>
              </a:ext>
            </a:extLst>
          </p:cNvPr>
          <p:cNvSpPr>
            <a:spLocks noGrp="1"/>
          </p:cNvSpPr>
          <p:nvPr>
            <p:ph sz="half" idx="1"/>
          </p:nvPr>
        </p:nvSpPr>
        <p:spPr>
          <a:xfrm>
            <a:off x="581193" y="2228003"/>
            <a:ext cx="5422390" cy="3900339"/>
          </a:xfrm>
        </p:spPr>
        <p:txBody>
          <a:bodyPr>
            <a:normAutofit/>
          </a:bodyPr>
          <a:lstStyle/>
          <a:p>
            <a:r>
              <a:rPr lang="en-US" dirty="0"/>
              <a:t>8-12 papers in process</a:t>
            </a:r>
          </a:p>
          <a:p>
            <a:pPr lvl="1"/>
            <a:r>
              <a:rPr lang="en-US" dirty="0"/>
              <a:t>Methods / scoping review</a:t>
            </a:r>
          </a:p>
          <a:p>
            <a:pPr lvl="1"/>
            <a:r>
              <a:rPr lang="en-US" dirty="0"/>
              <a:t>6+ papers on probability communication evidence</a:t>
            </a:r>
          </a:p>
          <a:p>
            <a:pPr lvl="1"/>
            <a:r>
              <a:rPr lang="en-US" dirty="0"/>
              <a:t>3+ papers on quantity communications evidence</a:t>
            </a:r>
          </a:p>
          <a:p>
            <a:pPr lvl="1"/>
            <a:r>
              <a:rPr lang="en-US" dirty="0"/>
              <a:t>Integrative review paper</a:t>
            </a:r>
          </a:p>
          <a:p>
            <a:pPr lvl="1"/>
            <a:r>
              <a:rPr lang="en-US" dirty="0"/>
              <a:t>Reporting standards</a:t>
            </a:r>
          </a:p>
        </p:txBody>
      </p:sp>
      <p:sp>
        <p:nvSpPr>
          <p:cNvPr id="2" name="Content Placeholder 1">
            <a:extLst>
              <a:ext uri="{FF2B5EF4-FFF2-40B4-BE49-F238E27FC236}">
                <a16:creationId xmlns:a16="http://schemas.microsoft.com/office/drawing/2014/main" id="{CC114C79-CC3C-3157-8100-CAFC4475D04C}"/>
              </a:ext>
            </a:extLst>
          </p:cNvPr>
          <p:cNvSpPr>
            <a:spLocks noGrp="1"/>
          </p:cNvSpPr>
          <p:nvPr>
            <p:ph sz="half" idx="2"/>
          </p:nvPr>
        </p:nvSpPr>
        <p:spPr/>
        <p:txBody>
          <a:bodyPr>
            <a:normAutofit/>
          </a:bodyPr>
          <a:lstStyle/>
          <a:p>
            <a:r>
              <a:rPr lang="en-US" dirty="0"/>
              <a:t>Communicating Numbers Clearly online tool</a:t>
            </a:r>
          </a:p>
          <a:p>
            <a:pPr lvl="1"/>
            <a:r>
              <a:rPr lang="en-US" dirty="0"/>
              <a:t>Designed to help communicators identify the evidence relevant to their data and objective</a:t>
            </a:r>
          </a:p>
        </p:txBody>
      </p:sp>
    </p:spTree>
    <p:extLst>
      <p:ext uri="{BB962C8B-B14F-4D97-AF65-F5344CB8AC3E}">
        <p14:creationId xmlns:p14="http://schemas.microsoft.com/office/powerpoint/2010/main" val="36889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00D7-A023-4502-B104-8E0B36BB2B44}"/>
              </a:ext>
            </a:extLst>
          </p:cNvPr>
          <p:cNvSpPr>
            <a:spLocks noGrp="1"/>
          </p:cNvSpPr>
          <p:nvPr>
            <p:ph type="title"/>
          </p:nvPr>
        </p:nvSpPr>
        <p:spPr>
          <a:noFill/>
        </p:spPr>
        <p:txBody>
          <a:bodyPr>
            <a:normAutofit/>
          </a:bodyPr>
          <a:lstStyle/>
          <a:p>
            <a:pPr algn="l"/>
            <a:r>
              <a:rPr lang="en-US" dirty="0"/>
              <a:t>Did You Know?</a:t>
            </a:r>
          </a:p>
        </p:txBody>
      </p:sp>
      <p:sp>
        <p:nvSpPr>
          <p:cNvPr id="3" name="Content Placeholder 2">
            <a:extLst>
              <a:ext uri="{FF2B5EF4-FFF2-40B4-BE49-F238E27FC236}">
                <a16:creationId xmlns:a16="http://schemas.microsoft.com/office/drawing/2014/main" id="{FC1D3D32-3DAD-4AA9-B30D-A41378774135}"/>
              </a:ext>
            </a:extLst>
          </p:cNvPr>
          <p:cNvSpPr>
            <a:spLocks noGrp="1"/>
          </p:cNvSpPr>
          <p:nvPr>
            <p:ph idx="1"/>
          </p:nvPr>
        </p:nvSpPr>
        <p:spPr/>
        <p:txBody>
          <a:bodyPr>
            <a:normAutofit/>
          </a:bodyPr>
          <a:lstStyle/>
          <a:p>
            <a:r>
              <a:rPr lang="en-US" dirty="0"/>
              <a:t>Telling someone that a side effect is “rare” makes them </a:t>
            </a:r>
            <a:r>
              <a:rPr lang="en-US" i="1" dirty="0"/>
              <a:t>more </a:t>
            </a:r>
            <a:r>
              <a:rPr lang="en-US" dirty="0"/>
              <a:t>worried than if you told them it happens in 1% of cases?</a:t>
            </a:r>
          </a:p>
          <a:p>
            <a:pPr lvl="1"/>
            <a:r>
              <a:rPr lang="en-US" dirty="0"/>
              <a:t>In fact, on average, they interpret “rare” to mean about 9%! </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191943CC-5856-4ECA-BC49-FC71D87A0C8E}"/>
              </a:ext>
            </a:extLst>
          </p:cNvPr>
          <p:cNvSpPr>
            <a:spLocks noGrp="1"/>
          </p:cNvSpPr>
          <p:nvPr>
            <p:ph type="sldNum" sz="quarter" idx="12"/>
          </p:nvPr>
        </p:nvSpPr>
        <p:spPr/>
        <p:txBody>
          <a:bodyPr/>
          <a:lstStyle/>
          <a:p>
            <a:fld id="{121CE0D5-E877-4B97-B081-0D7CFDA9B1F9}" type="slidenum">
              <a:rPr lang="en-US" smtClean="0"/>
              <a:pPr/>
              <a:t>32</a:t>
            </a:fld>
            <a:endParaRPr lang="en-US"/>
          </a:p>
        </p:txBody>
      </p:sp>
    </p:spTree>
    <p:extLst>
      <p:ext uri="{BB962C8B-B14F-4D97-AF65-F5344CB8AC3E}">
        <p14:creationId xmlns:p14="http://schemas.microsoft.com/office/powerpoint/2010/main" val="31225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00D7-A023-4502-B104-8E0B36BB2B44}"/>
              </a:ext>
            </a:extLst>
          </p:cNvPr>
          <p:cNvSpPr>
            <a:spLocks noGrp="1"/>
          </p:cNvSpPr>
          <p:nvPr>
            <p:ph type="title"/>
          </p:nvPr>
        </p:nvSpPr>
        <p:spPr>
          <a:noFill/>
        </p:spPr>
        <p:txBody>
          <a:bodyPr>
            <a:normAutofit/>
          </a:bodyPr>
          <a:lstStyle/>
          <a:p>
            <a:pPr algn="l"/>
            <a:r>
              <a:rPr lang="en-US" dirty="0"/>
              <a:t>Verbal Descriptors of Probability</a:t>
            </a:r>
          </a:p>
        </p:txBody>
      </p:sp>
      <p:sp>
        <p:nvSpPr>
          <p:cNvPr id="3" name="Content Placeholder 2">
            <a:extLst>
              <a:ext uri="{FF2B5EF4-FFF2-40B4-BE49-F238E27FC236}">
                <a16:creationId xmlns:a16="http://schemas.microsoft.com/office/drawing/2014/main" id="{FC1D3D32-3DAD-4AA9-B30D-A41378774135}"/>
              </a:ext>
            </a:extLst>
          </p:cNvPr>
          <p:cNvSpPr>
            <a:spLocks noGrp="1"/>
          </p:cNvSpPr>
          <p:nvPr>
            <p:ph idx="1"/>
          </p:nvPr>
        </p:nvSpPr>
        <p:spPr>
          <a:xfrm>
            <a:off x="6562165" y="2180496"/>
            <a:ext cx="5048642" cy="3678303"/>
          </a:xfrm>
        </p:spPr>
        <p:txBody>
          <a:bodyPr>
            <a:normAutofit/>
          </a:bodyPr>
          <a:lstStyle/>
          <a:p>
            <a:pPr lvl="1"/>
            <a:r>
              <a:rPr lang="en-US" dirty="0"/>
              <a:t>10 high-credibility studies of the EC verbal risk descriptors tended to find that </a:t>
            </a:r>
            <a:r>
              <a:rPr lang="en-US" b="1" dirty="0"/>
              <a:t>perceived probability and/or negative emotion </a:t>
            </a:r>
            <a:r>
              <a:rPr lang="en-US" dirty="0"/>
              <a:t>was </a:t>
            </a:r>
            <a:r>
              <a:rPr lang="en-US" b="1" i="1" u="sng" dirty="0"/>
              <a:t>higher</a:t>
            </a:r>
            <a:r>
              <a:rPr lang="en-US" dirty="0"/>
              <a:t> with verbal descriptors than with the corresponding probability numbers (%, 1 in X, or common-denominator rates). </a:t>
            </a:r>
          </a:p>
          <a:p>
            <a:endParaRPr lang="en-US" dirty="0"/>
          </a:p>
        </p:txBody>
      </p:sp>
      <p:sp>
        <p:nvSpPr>
          <p:cNvPr id="4" name="Slide Number Placeholder 3">
            <a:extLst>
              <a:ext uri="{FF2B5EF4-FFF2-40B4-BE49-F238E27FC236}">
                <a16:creationId xmlns:a16="http://schemas.microsoft.com/office/drawing/2014/main" id="{191943CC-5856-4ECA-BC49-FC71D87A0C8E}"/>
              </a:ext>
            </a:extLst>
          </p:cNvPr>
          <p:cNvSpPr>
            <a:spLocks noGrp="1"/>
          </p:cNvSpPr>
          <p:nvPr>
            <p:ph type="sldNum" sz="quarter" idx="12"/>
          </p:nvPr>
        </p:nvSpPr>
        <p:spPr/>
        <p:txBody>
          <a:bodyPr/>
          <a:lstStyle/>
          <a:p>
            <a:fld id="{121CE0D5-E877-4B97-B081-0D7CFDA9B1F9}" type="slidenum">
              <a:rPr lang="en-US" smtClean="0"/>
              <a:pPr/>
              <a:t>33</a:t>
            </a:fld>
            <a:endParaRPr lang="en-US"/>
          </a:p>
        </p:txBody>
      </p:sp>
      <p:pic>
        <p:nvPicPr>
          <p:cNvPr id="5" name="Picture 4" descr="Table&#10;&#10;Description automatically generated with medium confidence">
            <a:extLst>
              <a:ext uri="{FF2B5EF4-FFF2-40B4-BE49-F238E27FC236}">
                <a16:creationId xmlns:a16="http://schemas.microsoft.com/office/drawing/2014/main" id="{131BD06F-2697-8E30-3B70-357A941B8630}"/>
              </a:ext>
            </a:extLst>
          </p:cNvPr>
          <p:cNvPicPr>
            <a:picLocks noChangeAspect="1"/>
          </p:cNvPicPr>
          <p:nvPr/>
        </p:nvPicPr>
        <p:blipFill>
          <a:blip r:embed="rId2"/>
          <a:stretch>
            <a:fillRect/>
          </a:stretch>
        </p:blipFill>
        <p:spPr>
          <a:xfrm>
            <a:off x="380253" y="2604146"/>
            <a:ext cx="6375400" cy="2463800"/>
          </a:xfrm>
          <a:prstGeom prst="rect">
            <a:avLst/>
          </a:prstGeom>
        </p:spPr>
      </p:pic>
      <p:sp>
        <p:nvSpPr>
          <p:cNvPr id="6" name="TextBox 5">
            <a:extLst>
              <a:ext uri="{FF2B5EF4-FFF2-40B4-BE49-F238E27FC236}">
                <a16:creationId xmlns:a16="http://schemas.microsoft.com/office/drawing/2014/main" id="{8D0E3C3A-DCC4-BC0A-ECB3-8AF6365CD9D0}"/>
              </a:ext>
            </a:extLst>
          </p:cNvPr>
          <p:cNvSpPr txBox="1"/>
          <p:nvPr/>
        </p:nvSpPr>
        <p:spPr>
          <a:xfrm>
            <a:off x="380253" y="5278706"/>
            <a:ext cx="5809129" cy="276999"/>
          </a:xfrm>
          <a:prstGeom prst="rect">
            <a:avLst/>
          </a:prstGeom>
          <a:noFill/>
        </p:spPr>
        <p:txBody>
          <a:bodyPr wrap="square" rtlCol="0">
            <a:spAutoFit/>
          </a:bodyPr>
          <a:lstStyle/>
          <a:p>
            <a:r>
              <a:rPr lang="en-US" sz="1200" dirty="0"/>
              <a:t>Berry, Raynor, &amp; Knapp., </a:t>
            </a:r>
            <a:r>
              <a:rPr lang="en-US" sz="1200" i="1" dirty="0"/>
              <a:t>Psychology, Health &amp; Medicine</a:t>
            </a:r>
            <a:r>
              <a:rPr lang="en-US" sz="1200" dirty="0"/>
              <a:t>, 2003</a:t>
            </a:r>
          </a:p>
        </p:txBody>
      </p:sp>
    </p:spTree>
    <p:extLst>
      <p:ext uri="{BB962C8B-B14F-4D97-AF65-F5344CB8AC3E}">
        <p14:creationId xmlns:p14="http://schemas.microsoft.com/office/powerpoint/2010/main" val="37111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00D7-A023-4502-B104-8E0B36BB2B44}"/>
              </a:ext>
            </a:extLst>
          </p:cNvPr>
          <p:cNvSpPr>
            <a:spLocks noGrp="1"/>
          </p:cNvSpPr>
          <p:nvPr>
            <p:ph type="title"/>
          </p:nvPr>
        </p:nvSpPr>
        <p:spPr>
          <a:noFill/>
        </p:spPr>
        <p:txBody>
          <a:bodyPr>
            <a:normAutofit/>
          </a:bodyPr>
          <a:lstStyle/>
          <a:p>
            <a:pPr algn="l"/>
            <a:r>
              <a:rPr lang="en-US" dirty="0"/>
              <a:t>Did You Know?</a:t>
            </a:r>
          </a:p>
        </p:txBody>
      </p:sp>
      <p:sp>
        <p:nvSpPr>
          <p:cNvPr id="3" name="Content Placeholder 2">
            <a:extLst>
              <a:ext uri="{FF2B5EF4-FFF2-40B4-BE49-F238E27FC236}">
                <a16:creationId xmlns:a16="http://schemas.microsoft.com/office/drawing/2014/main" id="{FC1D3D32-3DAD-4AA9-B30D-A41378774135}"/>
              </a:ext>
            </a:extLst>
          </p:cNvPr>
          <p:cNvSpPr>
            <a:spLocks noGrp="1"/>
          </p:cNvSpPr>
          <p:nvPr>
            <p:ph idx="1"/>
          </p:nvPr>
        </p:nvSpPr>
        <p:spPr/>
        <p:txBody>
          <a:bodyPr>
            <a:normAutofit/>
          </a:bodyPr>
          <a:lstStyle/>
          <a:p>
            <a:r>
              <a:rPr lang="en-US" dirty="0"/>
              <a:t>If you say there’s a 1 in 100 chance, most people perceive this as </a:t>
            </a:r>
            <a:r>
              <a:rPr lang="en-US" i="1" dirty="0"/>
              <a:t>bigger</a:t>
            </a:r>
            <a:r>
              <a:rPr lang="en-US" dirty="0"/>
              <a:t> than a 1% chance?</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191943CC-5856-4ECA-BC49-FC71D87A0C8E}"/>
              </a:ext>
            </a:extLst>
          </p:cNvPr>
          <p:cNvSpPr>
            <a:spLocks noGrp="1"/>
          </p:cNvSpPr>
          <p:nvPr>
            <p:ph type="sldNum" sz="quarter" idx="12"/>
          </p:nvPr>
        </p:nvSpPr>
        <p:spPr/>
        <p:txBody>
          <a:bodyPr/>
          <a:lstStyle/>
          <a:p>
            <a:fld id="{121CE0D5-E877-4B97-B081-0D7CFDA9B1F9}" type="slidenum">
              <a:rPr lang="en-US" smtClean="0"/>
              <a:pPr/>
              <a:t>34</a:t>
            </a:fld>
            <a:endParaRPr lang="en-US"/>
          </a:p>
        </p:txBody>
      </p:sp>
    </p:spTree>
    <p:extLst>
      <p:ext uri="{BB962C8B-B14F-4D97-AF65-F5344CB8AC3E}">
        <p14:creationId xmlns:p14="http://schemas.microsoft.com/office/powerpoint/2010/main" val="1427869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45ED-BCD5-2A4F-8D93-CE35005132A1}"/>
              </a:ext>
            </a:extLst>
          </p:cNvPr>
          <p:cNvSpPr>
            <a:spLocks noGrp="1"/>
          </p:cNvSpPr>
          <p:nvPr>
            <p:ph type="title"/>
          </p:nvPr>
        </p:nvSpPr>
        <p:spPr/>
        <p:txBody>
          <a:bodyPr/>
          <a:lstStyle/>
          <a:p>
            <a:r>
              <a:rPr lang="en-US" dirty="0"/>
              <a:t>A Simple (?) Question</a:t>
            </a:r>
          </a:p>
        </p:txBody>
      </p:sp>
      <p:sp>
        <p:nvSpPr>
          <p:cNvPr id="3" name="Content Placeholder 2">
            <a:extLst>
              <a:ext uri="{FF2B5EF4-FFF2-40B4-BE49-F238E27FC236}">
                <a16:creationId xmlns:a16="http://schemas.microsoft.com/office/drawing/2014/main" id="{FCC2D783-FABC-65FF-CA01-10FDF275A8B7}"/>
              </a:ext>
            </a:extLst>
          </p:cNvPr>
          <p:cNvSpPr>
            <a:spLocks noGrp="1"/>
          </p:cNvSpPr>
          <p:nvPr>
            <p:ph idx="1"/>
          </p:nvPr>
        </p:nvSpPr>
        <p:spPr/>
        <p:txBody>
          <a:bodyPr>
            <a:normAutofit/>
          </a:bodyPr>
          <a:lstStyle/>
          <a:p>
            <a:pPr>
              <a:spcBef>
                <a:spcPts val="0"/>
              </a:spcBef>
            </a:pPr>
            <a:r>
              <a:rPr lang="en-US" sz="3000" dirty="0"/>
              <a:t>Which of the following numbers represents the biggest risk of getting a disease?</a:t>
            </a:r>
          </a:p>
          <a:p>
            <a:pPr lvl="1">
              <a:spcBef>
                <a:spcPct val="0"/>
              </a:spcBef>
              <a:buFont typeface="Lucida Grande"/>
              <a:buChar char="-"/>
            </a:pPr>
            <a:r>
              <a:rPr lang="en-US" sz="2700" dirty="0"/>
              <a:t>1 in 100</a:t>
            </a:r>
          </a:p>
          <a:p>
            <a:pPr lvl="1">
              <a:spcBef>
                <a:spcPct val="0"/>
              </a:spcBef>
              <a:buFont typeface="Lucida Grande"/>
              <a:buChar char="-"/>
            </a:pPr>
            <a:r>
              <a:rPr lang="en-US" sz="2700" dirty="0"/>
              <a:t>1 in 1000</a:t>
            </a:r>
          </a:p>
          <a:p>
            <a:pPr lvl="1">
              <a:spcBef>
                <a:spcPct val="0"/>
              </a:spcBef>
              <a:buFont typeface="Lucida Grande"/>
              <a:buChar char="-"/>
            </a:pPr>
            <a:r>
              <a:rPr lang="en-US" sz="2700" dirty="0"/>
              <a:t>1 in 10</a:t>
            </a:r>
          </a:p>
          <a:p>
            <a:endParaRPr lang="en-US" dirty="0"/>
          </a:p>
          <a:p>
            <a:pPr marL="342854" indent="-342854">
              <a:buFont typeface="Arial" panose="020B0604020202020204" pitchFamily="34" charset="0"/>
              <a:buChar char="•"/>
            </a:pPr>
            <a:r>
              <a:rPr lang="en-US" dirty="0">
                <a:solidFill>
                  <a:schemeClr val="accent1">
                    <a:lumMod val="60000"/>
                    <a:lumOff val="40000"/>
                  </a:schemeClr>
                </a:solidFill>
              </a:rPr>
              <a:t>20% of a </a:t>
            </a:r>
            <a:r>
              <a:rPr lang="en-US" i="1" dirty="0">
                <a:solidFill>
                  <a:schemeClr val="accent1">
                    <a:lumMod val="60000"/>
                    <a:lumOff val="40000"/>
                  </a:schemeClr>
                </a:solidFill>
              </a:rPr>
              <a:t>college-educated</a:t>
            </a:r>
            <a:r>
              <a:rPr lang="en-US" dirty="0">
                <a:solidFill>
                  <a:schemeClr val="accent1">
                    <a:lumMod val="60000"/>
                    <a:lumOff val="40000"/>
                  </a:schemeClr>
                </a:solidFill>
              </a:rPr>
              <a:t> US sample got this wrong</a:t>
            </a:r>
          </a:p>
        </p:txBody>
      </p:sp>
      <p:sp>
        <p:nvSpPr>
          <p:cNvPr id="7" name="Text Box 4">
            <a:extLst>
              <a:ext uri="{FF2B5EF4-FFF2-40B4-BE49-F238E27FC236}">
                <a16:creationId xmlns:a16="http://schemas.microsoft.com/office/drawing/2014/main" id="{43CA951F-1E13-57B1-8DBF-8FE964CDBD33}"/>
              </a:ext>
            </a:extLst>
          </p:cNvPr>
          <p:cNvSpPr txBox="1">
            <a:spLocks noChangeArrowheads="1"/>
          </p:cNvSpPr>
          <p:nvPr/>
        </p:nvSpPr>
        <p:spPr bwMode="auto">
          <a:xfrm>
            <a:off x="659022" y="6158161"/>
            <a:ext cx="10604507" cy="253916"/>
          </a:xfrm>
          <a:prstGeom prst="rect">
            <a:avLst/>
          </a:prstGeom>
          <a:noFill/>
          <a:ln w="38100">
            <a:noFill/>
            <a:prstDash val="dash"/>
            <a:miter lim="800000"/>
            <a:headEnd type="none" w="lg" len="lg"/>
            <a:tailEnd type="none" w="lg" len="lg"/>
          </a:ln>
          <a:effectLst/>
        </p:spPr>
        <p:txBody>
          <a:bodyPr wrap="square">
            <a:prstTxWarp prst="textNoShape">
              <a:avLst/>
            </a:prstTxWarp>
            <a:spAutoFit/>
          </a:bodyPr>
          <a:lstStyle/>
          <a:p>
            <a:r>
              <a:rPr lang="en-US" sz="1050" dirty="0" err="1"/>
              <a:t>Lipkus</a:t>
            </a:r>
            <a:r>
              <a:rPr lang="en-US" sz="1050" dirty="0"/>
              <a:t> IM, </a:t>
            </a:r>
            <a:r>
              <a:rPr lang="en-US" sz="1050" dirty="0" err="1"/>
              <a:t>Samsa</a:t>
            </a:r>
            <a:r>
              <a:rPr lang="en-US" sz="1050" dirty="0"/>
              <a:t> G, </a:t>
            </a:r>
            <a:r>
              <a:rPr lang="en-US" sz="1050" dirty="0" err="1"/>
              <a:t>Rimer</a:t>
            </a:r>
            <a:r>
              <a:rPr lang="en-US" sz="1050" dirty="0"/>
              <a:t> BK. General performance on a numeracy scale among highly educated samples. </a:t>
            </a:r>
            <a:r>
              <a:rPr lang="en-US" sz="1050" i="1" dirty="0"/>
              <a:t>Medical Decision Making</a:t>
            </a:r>
            <a:r>
              <a:rPr lang="en-US" sz="1050" dirty="0"/>
              <a:t>. 2001.</a:t>
            </a:r>
          </a:p>
        </p:txBody>
      </p:sp>
    </p:spTree>
    <p:extLst>
      <p:ext uri="{BB962C8B-B14F-4D97-AF65-F5344CB8AC3E}">
        <p14:creationId xmlns:p14="http://schemas.microsoft.com/office/powerpoint/2010/main" val="32082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BD3-9082-7B44-9128-FEC9EC8F205E}"/>
              </a:ext>
            </a:extLst>
          </p:cNvPr>
          <p:cNvSpPr>
            <a:spLocks noGrp="1"/>
          </p:cNvSpPr>
          <p:nvPr>
            <p:ph type="title"/>
          </p:nvPr>
        </p:nvSpPr>
        <p:spPr/>
        <p:txBody>
          <a:bodyPr/>
          <a:lstStyle/>
          <a:p>
            <a:r>
              <a:rPr lang="en-US" dirty="0"/>
              <a:t>Grimes and Snively, 1999</a:t>
            </a:r>
          </a:p>
        </p:txBody>
      </p:sp>
      <p:sp>
        <p:nvSpPr>
          <p:cNvPr id="4" name="TextBox 3">
            <a:extLst>
              <a:ext uri="{FF2B5EF4-FFF2-40B4-BE49-F238E27FC236}">
                <a16:creationId xmlns:a16="http://schemas.microsoft.com/office/drawing/2014/main" id="{050EAD7F-1A6D-4C71-B757-4782F93532E1}"/>
              </a:ext>
            </a:extLst>
          </p:cNvPr>
          <p:cNvSpPr txBox="1"/>
          <p:nvPr/>
        </p:nvSpPr>
        <p:spPr>
          <a:xfrm>
            <a:off x="659023" y="6192794"/>
            <a:ext cx="10972799" cy="276999"/>
          </a:xfrm>
          <a:prstGeom prst="rect">
            <a:avLst/>
          </a:prstGeom>
          <a:noFill/>
        </p:spPr>
        <p:txBody>
          <a:bodyPr wrap="square" rtlCol="0">
            <a:spAutoFit/>
          </a:bodyPr>
          <a:lstStyle/>
          <a:p>
            <a:r>
              <a:rPr lang="en-US" sz="1200" dirty="0"/>
              <a:t>Grimes, D. A. and G. R. Snively (1999). "Patients' understanding of medical risks: Implications for genetic counseling." Obstetrics and Gynecology 93: 910-914.</a:t>
            </a:r>
          </a:p>
        </p:txBody>
      </p:sp>
      <p:sp>
        <p:nvSpPr>
          <p:cNvPr id="5" name="Rectangle 4">
            <a:extLst>
              <a:ext uri="{FF2B5EF4-FFF2-40B4-BE49-F238E27FC236}">
                <a16:creationId xmlns:a16="http://schemas.microsoft.com/office/drawing/2014/main" id="{95D978AD-3661-3B5D-04CC-7D19F3B45013}"/>
              </a:ext>
            </a:extLst>
          </p:cNvPr>
          <p:cNvSpPr/>
          <p:nvPr/>
        </p:nvSpPr>
        <p:spPr>
          <a:xfrm>
            <a:off x="888081" y="2134496"/>
            <a:ext cx="4912546" cy="143512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2"/>
                </a:solidFill>
              </a:rPr>
              <a:t>Which risk is bigger:</a:t>
            </a:r>
          </a:p>
          <a:p>
            <a:pPr algn="ctr"/>
            <a:r>
              <a:rPr lang="en-US" sz="2700" b="1" dirty="0">
                <a:solidFill>
                  <a:schemeClr val="tx2"/>
                </a:solidFill>
              </a:rPr>
              <a:t>1 in 384 </a:t>
            </a:r>
            <a:r>
              <a:rPr lang="en-US" sz="2700" dirty="0">
                <a:solidFill>
                  <a:schemeClr val="tx2"/>
                </a:solidFill>
              </a:rPr>
              <a:t>or </a:t>
            </a:r>
            <a:r>
              <a:rPr lang="en-US" sz="2700" b="1" dirty="0">
                <a:solidFill>
                  <a:schemeClr val="tx2"/>
                </a:solidFill>
              </a:rPr>
              <a:t>1 in 112</a:t>
            </a:r>
            <a:r>
              <a:rPr lang="en-US" sz="2700" dirty="0">
                <a:solidFill>
                  <a:schemeClr val="tx2"/>
                </a:solidFill>
              </a:rPr>
              <a:t>?</a:t>
            </a:r>
          </a:p>
        </p:txBody>
      </p:sp>
      <p:sp>
        <p:nvSpPr>
          <p:cNvPr id="6" name="Rectangle 5">
            <a:extLst>
              <a:ext uri="{FF2B5EF4-FFF2-40B4-BE49-F238E27FC236}">
                <a16:creationId xmlns:a16="http://schemas.microsoft.com/office/drawing/2014/main" id="{B5054DC8-51FF-03B8-9258-2B3757F2F855}"/>
              </a:ext>
            </a:extLst>
          </p:cNvPr>
          <p:cNvSpPr/>
          <p:nvPr/>
        </p:nvSpPr>
        <p:spPr>
          <a:xfrm>
            <a:off x="6129991" y="2125293"/>
            <a:ext cx="4909762" cy="143512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2"/>
                </a:solidFill>
              </a:rPr>
              <a:t>Which risk is bigger:</a:t>
            </a:r>
          </a:p>
          <a:p>
            <a:pPr algn="ctr"/>
            <a:r>
              <a:rPr lang="en-US" sz="2700" b="1" dirty="0">
                <a:solidFill>
                  <a:schemeClr val="tx2"/>
                </a:solidFill>
              </a:rPr>
              <a:t>2.6 per 1000</a:t>
            </a:r>
            <a:r>
              <a:rPr lang="en-US" sz="2700" dirty="0">
                <a:solidFill>
                  <a:schemeClr val="tx2"/>
                </a:solidFill>
              </a:rPr>
              <a:t>, or </a:t>
            </a:r>
            <a:r>
              <a:rPr lang="en-US" sz="2700" b="1" dirty="0">
                <a:solidFill>
                  <a:schemeClr val="tx2"/>
                </a:solidFill>
              </a:rPr>
              <a:t>8.9 per 1000</a:t>
            </a:r>
            <a:r>
              <a:rPr lang="en-US" sz="2700" dirty="0">
                <a:solidFill>
                  <a:schemeClr val="tx2"/>
                </a:solidFill>
              </a:rPr>
              <a:t>?</a:t>
            </a:r>
          </a:p>
        </p:txBody>
      </p:sp>
      <p:sp>
        <p:nvSpPr>
          <p:cNvPr id="7" name="Rectangle 6">
            <a:extLst>
              <a:ext uri="{FF2B5EF4-FFF2-40B4-BE49-F238E27FC236}">
                <a16:creationId xmlns:a16="http://schemas.microsoft.com/office/drawing/2014/main" id="{3BD67179-4237-F5A5-3A50-5ED0C801B8AB}"/>
              </a:ext>
            </a:extLst>
          </p:cNvPr>
          <p:cNvSpPr/>
          <p:nvPr/>
        </p:nvSpPr>
        <p:spPr>
          <a:xfrm>
            <a:off x="7399628" y="3996536"/>
            <a:ext cx="2370486" cy="1768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00B050"/>
                </a:solidFill>
              </a:rPr>
              <a:t>73%</a:t>
            </a:r>
            <a:r>
              <a:rPr lang="en-US" sz="2700" dirty="0">
                <a:solidFill>
                  <a:srgbClr val="FFC000"/>
                </a:solidFill>
              </a:rPr>
              <a:t> </a:t>
            </a:r>
            <a:r>
              <a:rPr lang="en-US" sz="2700" dirty="0">
                <a:solidFill>
                  <a:schemeClr val="tx2"/>
                </a:solidFill>
              </a:rPr>
              <a:t>of women chose the correct answer</a:t>
            </a:r>
          </a:p>
        </p:txBody>
      </p:sp>
      <p:sp>
        <p:nvSpPr>
          <p:cNvPr id="8" name="Rectangle 7">
            <a:extLst>
              <a:ext uri="{FF2B5EF4-FFF2-40B4-BE49-F238E27FC236}">
                <a16:creationId xmlns:a16="http://schemas.microsoft.com/office/drawing/2014/main" id="{D57B1C15-C53B-00A9-DAA3-6871A05C729A}"/>
              </a:ext>
            </a:extLst>
          </p:cNvPr>
          <p:cNvSpPr/>
          <p:nvPr/>
        </p:nvSpPr>
        <p:spPr>
          <a:xfrm>
            <a:off x="2027423" y="3988890"/>
            <a:ext cx="2370486" cy="17685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rgbClr val="FF0000"/>
                </a:solidFill>
              </a:rPr>
              <a:t>56%</a:t>
            </a:r>
            <a:r>
              <a:rPr lang="en-US" sz="2700" dirty="0">
                <a:solidFill>
                  <a:srgbClr val="FF0000"/>
                </a:solidFill>
              </a:rPr>
              <a:t> </a:t>
            </a:r>
            <a:r>
              <a:rPr lang="en-US" sz="2700" dirty="0">
                <a:solidFill>
                  <a:schemeClr val="tx2"/>
                </a:solidFill>
              </a:rPr>
              <a:t>of women chose the correct answer</a:t>
            </a:r>
          </a:p>
        </p:txBody>
      </p:sp>
    </p:spTree>
    <p:extLst>
      <p:ext uri="{BB962C8B-B14F-4D97-AF65-F5344CB8AC3E}">
        <p14:creationId xmlns:p14="http://schemas.microsoft.com/office/powerpoint/2010/main" val="37508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0C3A-5886-B483-5307-8E3CA3BFB2E4}"/>
              </a:ext>
            </a:extLst>
          </p:cNvPr>
          <p:cNvSpPr>
            <a:spLocks noGrp="1"/>
          </p:cNvSpPr>
          <p:nvPr>
            <p:ph type="title"/>
          </p:nvPr>
        </p:nvSpPr>
        <p:spPr/>
        <p:txBody>
          <a:bodyPr>
            <a:normAutofit/>
          </a:bodyPr>
          <a:lstStyle/>
          <a:p>
            <a:r>
              <a:rPr lang="en-US" dirty="0"/>
              <a:t>Avoid Using 1-in-X Formats </a:t>
            </a:r>
            <a:r>
              <a:rPr lang="en-US" i="1" dirty="0"/>
              <a:t>(…Unless Being Persuasive)</a:t>
            </a:r>
          </a:p>
        </p:txBody>
      </p:sp>
      <p:sp>
        <p:nvSpPr>
          <p:cNvPr id="3" name="Content Placeholder 2">
            <a:extLst>
              <a:ext uri="{FF2B5EF4-FFF2-40B4-BE49-F238E27FC236}">
                <a16:creationId xmlns:a16="http://schemas.microsoft.com/office/drawing/2014/main" id="{E4054278-22D8-DCE8-11B2-A85CBB03A151}"/>
              </a:ext>
            </a:extLst>
          </p:cNvPr>
          <p:cNvSpPr>
            <a:spLocks noGrp="1"/>
          </p:cNvSpPr>
          <p:nvPr>
            <p:ph idx="1"/>
          </p:nvPr>
        </p:nvSpPr>
        <p:spPr>
          <a:xfrm>
            <a:off x="581192" y="2180497"/>
            <a:ext cx="11029615" cy="3975348"/>
          </a:xfrm>
        </p:spPr>
        <p:txBody>
          <a:bodyPr>
            <a:normAutofit fontScale="85000" lnSpcReduction="20000"/>
          </a:bodyPr>
          <a:lstStyle/>
          <a:p>
            <a:r>
              <a:rPr lang="en-US" dirty="0"/>
              <a:t>Using 1-in-X (vs. rates out of 100 / 1000) </a:t>
            </a:r>
            <a:r>
              <a:rPr lang="en-US" b="1" i="1" dirty="0">
                <a:solidFill>
                  <a:schemeClr val="accent1">
                    <a:lumMod val="60000"/>
                    <a:lumOff val="40000"/>
                  </a:schemeClr>
                </a:solidFill>
              </a:rPr>
              <a:t>increases perceived risk</a:t>
            </a:r>
          </a:p>
          <a:p>
            <a:pPr lvl="1"/>
            <a:r>
              <a:rPr lang="en-US" dirty="0"/>
              <a:t>22 RCTs: 11 significant effects, 3 similar effects, 8 no effect, </a:t>
            </a:r>
            <a:r>
              <a:rPr lang="en-US" u="sng" dirty="0"/>
              <a:t>0 reverse direction</a:t>
            </a:r>
          </a:p>
          <a:p>
            <a:endParaRPr lang="en-US" dirty="0"/>
          </a:p>
          <a:p>
            <a:r>
              <a:rPr lang="en-US" dirty="0"/>
              <a:t>Using 1-in-X (vs. rates out of 100 / 1000) </a:t>
            </a:r>
            <a:r>
              <a:rPr lang="en-US" b="1" i="1" dirty="0">
                <a:solidFill>
                  <a:schemeClr val="accent1">
                    <a:lumMod val="60000"/>
                    <a:lumOff val="40000"/>
                  </a:schemeClr>
                </a:solidFill>
              </a:rPr>
              <a:t>decreases ability to identify larger or smaller risks </a:t>
            </a:r>
          </a:p>
          <a:p>
            <a:pPr lvl="1"/>
            <a:r>
              <a:rPr lang="en-US" dirty="0"/>
              <a:t>4 RCTs: 2 significant effects, 2 no effect, </a:t>
            </a:r>
            <a:r>
              <a:rPr lang="en-US" u="sng" dirty="0"/>
              <a:t>0 reverse direction</a:t>
            </a:r>
          </a:p>
          <a:p>
            <a:endParaRPr lang="en-US" dirty="0"/>
          </a:p>
          <a:p>
            <a:r>
              <a:rPr lang="en-US" dirty="0"/>
              <a:t>Using 1-in-X (vs. rates out of 100 / 1000) </a:t>
            </a:r>
            <a:r>
              <a:rPr lang="en-US" b="1" i="1" dirty="0">
                <a:solidFill>
                  <a:schemeClr val="accent1">
                    <a:lumMod val="60000"/>
                    <a:lumOff val="40000"/>
                  </a:schemeClr>
                </a:solidFill>
              </a:rPr>
              <a:t>decreases ability to perform computations</a:t>
            </a:r>
          </a:p>
          <a:p>
            <a:pPr lvl="1"/>
            <a:r>
              <a:rPr lang="en-US" dirty="0"/>
              <a:t>6 RCTs: 3 significant effects, 3 no effect, </a:t>
            </a:r>
            <a:r>
              <a:rPr lang="en-US" u="sng" dirty="0"/>
              <a:t>0 reverse direction</a:t>
            </a:r>
          </a:p>
        </p:txBody>
      </p:sp>
      <p:sp>
        <p:nvSpPr>
          <p:cNvPr id="4" name="TextBox 3">
            <a:extLst>
              <a:ext uri="{FF2B5EF4-FFF2-40B4-BE49-F238E27FC236}">
                <a16:creationId xmlns:a16="http://schemas.microsoft.com/office/drawing/2014/main" id="{E88CEBB4-0531-019F-640B-89B1E15525EB}"/>
              </a:ext>
            </a:extLst>
          </p:cNvPr>
          <p:cNvSpPr txBox="1"/>
          <p:nvPr/>
        </p:nvSpPr>
        <p:spPr>
          <a:xfrm>
            <a:off x="659023" y="6309377"/>
            <a:ext cx="9366822" cy="276999"/>
          </a:xfrm>
          <a:prstGeom prst="rect">
            <a:avLst/>
          </a:prstGeom>
          <a:noFill/>
        </p:spPr>
        <p:txBody>
          <a:bodyPr wrap="square" rtlCol="0">
            <a:spAutoFit/>
          </a:bodyPr>
          <a:lstStyle/>
          <a:p>
            <a:r>
              <a:rPr lang="en-US" sz="1200" dirty="0"/>
              <a:t>Unpublished review data, JS </a:t>
            </a:r>
            <a:r>
              <a:rPr lang="en-US" sz="1200" dirty="0" err="1"/>
              <a:t>Ancker</a:t>
            </a:r>
            <a:r>
              <a:rPr lang="en-US" sz="1200" dirty="0"/>
              <a:t> &amp; BJ Zikmund-Fisher, 2022</a:t>
            </a:r>
          </a:p>
        </p:txBody>
      </p:sp>
    </p:spTree>
    <p:extLst>
      <p:ext uri="{BB962C8B-B14F-4D97-AF65-F5344CB8AC3E}">
        <p14:creationId xmlns:p14="http://schemas.microsoft.com/office/powerpoint/2010/main" val="38240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F8F0-A1E1-5245-BDFE-AECF201BFCCC}"/>
              </a:ext>
            </a:extLst>
          </p:cNvPr>
          <p:cNvSpPr>
            <a:spLocks noGrp="1"/>
          </p:cNvSpPr>
          <p:nvPr>
            <p:ph type="title"/>
          </p:nvPr>
        </p:nvSpPr>
        <p:spPr/>
        <p:txBody>
          <a:bodyPr/>
          <a:lstStyle/>
          <a:p>
            <a:r>
              <a:rPr lang="en-US" dirty="0"/>
              <a:t>Just say No to 1-in-X</a:t>
            </a:r>
          </a:p>
        </p:txBody>
      </p:sp>
      <p:sp>
        <p:nvSpPr>
          <p:cNvPr id="3" name="Content Placeholder 2">
            <a:extLst>
              <a:ext uri="{FF2B5EF4-FFF2-40B4-BE49-F238E27FC236}">
                <a16:creationId xmlns:a16="http://schemas.microsoft.com/office/drawing/2014/main" id="{C132409B-83BC-8A32-B415-8EF7C0C3582B}"/>
              </a:ext>
            </a:extLst>
          </p:cNvPr>
          <p:cNvSpPr>
            <a:spLocks noGrp="1"/>
          </p:cNvSpPr>
          <p:nvPr>
            <p:ph idx="1"/>
          </p:nvPr>
        </p:nvSpPr>
        <p:spPr>
          <a:xfrm>
            <a:off x="581192" y="2180496"/>
            <a:ext cx="11029615" cy="4109093"/>
          </a:xfrm>
        </p:spPr>
        <p:txBody>
          <a:bodyPr>
            <a:normAutofit fontScale="92500" lnSpcReduction="20000"/>
          </a:bodyPr>
          <a:lstStyle/>
          <a:p>
            <a:pPr marL="345235"/>
            <a:r>
              <a:rPr lang="en-US" i="1" dirty="0">
                <a:solidFill>
                  <a:schemeClr val="tx2">
                    <a:lumMod val="75000"/>
                    <a:lumOff val="25000"/>
                  </a:schemeClr>
                </a:solidFill>
              </a:rPr>
              <a:t>“The traditional use of proportions [e.g., 1 in 384 vs. 1 in 112], to express risk in genetic counseling lacks scientific basis.”</a:t>
            </a:r>
          </a:p>
          <a:p>
            <a:pPr lvl="2"/>
            <a:r>
              <a:rPr lang="en-US" sz="1400" dirty="0"/>
              <a:t>Grimes &amp; Snively, 1999,</a:t>
            </a:r>
            <a:r>
              <a:rPr lang="en-US" sz="1400" i="1" dirty="0"/>
              <a:t> Obstetrics and Gynecology</a:t>
            </a:r>
          </a:p>
          <a:p>
            <a:pPr marL="345235"/>
            <a:endParaRPr lang="en-US" i="1" dirty="0">
              <a:solidFill>
                <a:schemeClr val="tx2">
                  <a:lumMod val="50000"/>
                  <a:lumOff val="50000"/>
                </a:schemeClr>
              </a:solidFill>
            </a:endParaRPr>
          </a:p>
          <a:p>
            <a:pPr marL="345235"/>
            <a:r>
              <a:rPr lang="en-US" i="1" dirty="0">
                <a:solidFill>
                  <a:schemeClr val="tx2">
                    <a:lumMod val="75000"/>
                    <a:lumOff val="25000"/>
                  </a:schemeClr>
                </a:solidFill>
              </a:rPr>
              <a:t>“If a clinician intentionally prescribes a medication or surgical therapy known to cause harm when an alternative that has proven to be both safer and more effective is clearly identified and readily available, most people will express concern about that clinician’s decision making. … Given the current state of evidence from </a:t>
            </a:r>
            <a:r>
              <a:rPr lang="en-US" i="1" dirty="0" err="1">
                <a:solidFill>
                  <a:schemeClr val="tx2">
                    <a:lumMod val="75000"/>
                    <a:lumOff val="25000"/>
                  </a:schemeClr>
                </a:solidFill>
              </a:rPr>
              <a:t>Pighin</a:t>
            </a:r>
            <a:r>
              <a:rPr lang="en-US" i="1" dirty="0">
                <a:solidFill>
                  <a:schemeClr val="tx2">
                    <a:lumMod val="75000"/>
                    <a:lumOff val="25000"/>
                  </a:schemeClr>
                </a:solidFill>
              </a:rPr>
              <a:t> and others, any continued use of 1-in- X formats to communicate medical risk to patients is similarly intolerable.”</a:t>
            </a:r>
          </a:p>
          <a:p>
            <a:pPr lvl="2"/>
            <a:r>
              <a:rPr lang="en-US" sz="1400" dirty="0"/>
              <a:t>Zikmund-Fisher, 2010,</a:t>
            </a:r>
            <a:r>
              <a:rPr lang="en-US" sz="1400" i="1" dirty="0"/>
              <a:t> Medical Decision Making</a:t>
            </a:r>
          </a:p>
          <a:p>
            <a:pPr marL="345235"/>
            <a:endParaRPr lang="en-US" i="1" dirty="0">
              <a:solidFill>
                <a:schemeClr val="tx2">
                  <a:lumMod val="50000"/>
                  <a:lumOff val="50000"/>
                </a:schemeClr>
              </a:solidFill>
            </a:endParaRPr>
          </a:p>
          <a:p>
            <a:endParaRPr lang="en-US" dirty="0"/>
          </a:p>
          <a:p>
            <a:endParaRPr lang="en-US" dirty="0"/>
          </a:p>
        </p:txBody>
      </p:sp>
    </p:spTree>
    <p:extLst>
      <p:ext uri="{BB962C8B-B14F-4D97-AF65-F5344CB8AC3E}">
        <p14:creationId xmlns:p14="http://schemas.microsoft.com/office/powerpoint/2010/main" val="2456462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70C8-746E-4982-52D0-DC422A0256FF}"/>
              </a:ext>
            </a:extLst>
          </p:cNvPr>
          <p:cNvSpPr>
            <a:spLocks noGrp="1"/>
          </p:cNvSpPr>
          <p:nvPr>
            <p:ph type="title"/>
          </p:nvPr>
        </p:nvSpPr>
        <p:spPr/>
        <p:txBody>
          <a:bodyPr/>
          <a:lstStyle/>
          <a:p>
            <a:r>
              <a:rPr lang="en-US" dirty="0"/>
              <a:t>An Evidence-Supported Risk Graphic Called…</a:t>
            </a:r>
          </a:p>
        </p:txBody>
      </p:sp>
      <p:sp>
        <p:nvSpPr>
          <p:cNvPr id="3" name="Content Placeholder 2">
            <a:extLst>
              <a:ext uri="{FF2B5EF4-FFF2-40B4-BE49-F238E27FC236}">
                <a16:creationId xmlns:a16="http://schemas.microsoft.com/office/drawing/2014/main" id="{AB9E5A36-B73B-F9D0-E5D8-2115595AC3FA}"/>
              </a:ext>
            </a:extLst>
          </p:cNvPr>
          <p:cNvSpPr>
            <a:spLocks noGrp="1"/>
          </p:cNvSpPr>
          <p:nvPr>
            <p:ph sz="half" idx="1"/>
          </p:nvPr>
        </p:nvSpPr>
        <p:spPr>
          <a:xfrm>
            <a:off x="4919791" y="1935727"/>
            <a:ext cx="2357413" cy="3633047"/>
          </a:xfrm>
        </p:spPr>
        <p:txBody>
          <a:bodyPr>
            <a:noAutofit/>
          </a:bodyPr>
          <a:lstStyle/>
          <a:p>
            <a:r>
              <a:rPr lang="en-US" sz="1400" b="1" i="1" dirty="0"/>
              <a:t>icon array</a:t>
            </a:r>
          </a:p>
          <a:p>
            <a:r>
              <a:rPr lang="en-US" sz="1400" i="1" dirty="0"/>
              <a:t>pictograph</a:t>
            </a:r>
          </a:p>
          <a:p>
            <a:r>
              <a:rPr lang="en-US" sz="1400" i="1" dirty="0"/>
              <a:t>pictogram</a:t>
            </a:r>
          </a:p>
          <a:p>
            <a:r>
              <a:rPr lang="en-US" sz="1400" i="1" dirty="0"/>
              <a:t>emoticons</a:t>
            </a:r>
          </a:p>
          <a:p>
            <a:r>
              <a:rPr lang="en-US" sz="1400" i="1" dirty="0"/>
              <a:t>face pictogram</a:t>
            </a:r>
          </a:p>
          <a:p>
            <a:r>
              <a:rPr lang="en-US" sz="1400" i="1" dirty="0"/>
              <a:t>bathroom figures</a:t>
            </a:r>
          </a:p>
          <a:p>
            <a:r>
              <a:rPr lang="en-US" sz="1400" i="1" dirty="0"/>
              <a:t>restroom icons</a:t>
            </a:r>
          </a:p>
          <a:p>
            <a:r>
              <a:rPr lang="en-US" sz="1400" i="1" dirty="0"/>
              <a:t>stick figures</a:t>
            </a:r>
          </a:p>
          <a:p>
            <a:r>
              <a:rPr lang="en-US" sz="1400" i="1" dirty="0"/>
              <a:t>block chart</a:t>
            </a:r>
          </a:p>
          <a:p>
            <a:r>
              <a:rPr lang="en-US" sz="1400" i="1" dirty="0"/>
              <a:t>wall of women </a:t>
            </a:r>
          </a:p>
          <a:p>
            <a:r>
              <a:rPr lang="en-US" sz="1400" i="1" dirty="0"/>
              <a:t>100 representative faces</a:t>
            </a:r>
          </a:p>
          <a:p>
            <a:r>
              <a:rPr lang="en-US" sz="1400" i="1" dirty="0"/>
              <a:t>crowd chart</a:t>
            </a:r>
          </a:p>
          <a:p>
            <a:r>
              <a:rPr lang="en-US" sz="1400" i="1" dirty="0"/>
              <a:t>crowd-figure-pictogram</a:t>
            </a:r>
          </a:p>
          <a:p>
            <a:r>
              <a:rPr lang="en-US" sz="1400" i="1" dirty="0"/>
              <a:t>Cates plot</a:t>
            </a:r>
          </a:p>
          <a:p>
            <a:endParaRPr lang="en-US" sz="1400" dirty="0">
              <a:solidFill>
                <a:srgbClr val="FF0000"/>
              </a:solidFill>
            </a:endParaRPr>
          </a:p>
        </p:txBody>
      </p:sp>
      <p:sp>
        <p:nvSpPr>
          <p:cNvPr id="7" name="Content Placeholder 6">
            <a:extLst>
              <a:ext uri="{FF2B5EF4-FFF2-40B4-BE49-F238E27FC236}">
                <a16:creationId xmlns:a16="http://schemas.microsoft.com/office/drawing/2014/main" id="{75E3C158-2801-F782-C134-146C64C7A7D7}"/>
              </a:ext>
            </a:extLst>
          </p:cNvPr>
          <p:cNvSpPr>
            <a:spLocks noGrp="1"/>
          </p:cNvSpPr>
          <p:nvPr>
            <p:ph sz="half" idx="2"/>
          </p:nvPr>
        </p:nvSpPr>
        <p:spPr>
          <a:xfrm>
            <a:off x="7538895" y="1935727"/>
            <a:ext cx="3022425" cy="3633047"/>
          </a:xfrm>
        </p:spPr>
        <p:txBody>
          <a:bodyPr>
            <a:noAutofit/>
          </a:bodyPr>
          <a:lstStyle/>
          <a:p>
            <a:r>
              <a:rPr lang="en-US" sz="1400" i="1" dirty="0"/>
              <a:t>smiley faces</a:t>
            </a:r>
          </a:p>
          <a:p>
            <a:r>
              <a:rPr lang="en-US" sz="1400" i="1" dirty="0"/>
              <a:t>smiley icons </a:t>
            </a:r>
          </a:p>
          <a:p>
            <a:r>
              <a:rPr lang="en-US" sz="1400" i="1" dirty="0"/>
              <a:t>population/crowd figures</a:t>
            </a:r>
          </a:p>
          <a:p>
            <a:r>
              <a:rPr lang="en-US" sz="1400" i="1" dirty="0"/>
              <a:t>population figures</a:t>
            </a:r>
          </a:p>
          <a:p>
            <a:r>
              <a:rPr lang="en-US" sz="1400" i="1" dirty="0"/>
              <a:t>population diagram </a:t>
            </a:r>
          </a:p>
          <a:p>
            <a:r>
              <a:rPr lang="en-US" sz="1400" i="1" dirty="0"/>
              <a:t>100 faces</a:t>
            </a:r>
          </a:p>
          <a:p>
            <a:r>
              <a:rPr lang="en-US" sz="1400" i="1" dirty="0"/>
              <a:t>frequency format </a:t>
            </a:r>
          </a:p>
          <a:p>
            <a:r>
              <a:rPr lang="en-US" sz="1400" i="1" dirty="0"/>
              <a:t>people charts </a:t>
            </a:r>
          </a:p>
          <a:p>
            <a:r>
              <a:rPr lang="en-US" sz="1400" i="1" dirty="0"/>
              <a:t>matrix of 100 elements </a:t>
            </a:r>
          </a:p>
          <a:p>
            <a:r>
              <a:rPr lang="en-US" sz="1400" i="1" dirty="0"/>
              <a:t>glyph-based representation</a:t>
            </a:r>
          </a:p>
          <a:p>
            <a:r>
              <a:rPr lang="en-US" sz="1400" i="1" dirty="0"/>
              <a:t>Paling Palettes</a:t>
            </a:r>
          </a:p>
          <a:p>
            <a:r>
              <a:rPr lang="en-US" sz="1400" i="1" dirty="0"/>
              <a:t>1000-people histogram </a:t>
            </a:r>
          </a:p>
          <a:p>
            <a:r>
              <a:rPr lang="en-US" sz="1400" i="1" dirty="0"/>
              <a:t>pictorial display</a:t>
            </a:r>
          </a:p>
          <a:p>
            <a:r>
              <a:rPr lang="en-US" sz="1400" i="1" dirty="0"/>
              <a:t>Kuiper-Marshall </a:t>
            </a:r>
            <a:r>
              <a:rPr lang="en-US" sz="1400" i="1" dirty="0" err="1"/>
              <a:t>personographs</a:t>
            </a:r>
            <a:endParaRPr lang="en-US" sz="1400" i="1" dirty="0"/>
          </a:p>
          <a:p>
            <a:pPr marL="0" indent="0">
              <a:buNone/>
            </a:pPr>
            <a:r>
              <a:rPr lang="en-US" sz="1400" i="1" dirty="0"/>
              <a:t>....</a:t>
            </a:r>
          </a:p>
          <a:p>
            <a:endParaRPr lang="en-US" sz="1400" dirty="0"/>
          </a:p>
        </p:txBody>
      </p:sp>
      <p:pic>
        <p:nvPicPr>
          <p:cNvPr id="4" name="Picture 3" descr="A screenshot of a cell phone&#10;&#10;Description automatically generated">
            <a:extLst>
              <a:ext uri="{FF2B5EF4-FFF2-40B4-BE49-F238E27FC236}">
                <a16:creationId xmlns:a16="http://schemas.microsoft.com/office/drawing/2014/main" id="{E8694963-48F5-2B45-9746-B50D56836ABF}"/>
              </a:ext>
            </a:extLst>
          </p:cNvPr>
          <p:cNvPicPr>
            <a:picLocks noChangeAspect="1"/>
          </p:cNvPicPr>
          <p:nvPr/>
        </p:nvPicPr>
        <p:blipFill rotWithShape="1">
          <a:blip r:embed="rId2">
            <a:extLst>
              <a:ext uri="{28A0092B-C50C-407E-A947-70E740481C1C}">
                <a14:useLocalDpi xmlns:a14="http://schemas.microsoft.com/office/drawing/2010/main" val="0"/>
              </a:ext>
            </a:extLst>
          </a:blip>
          <a:srcRect r="57174"/>
          <a:stretch/>
        </p:blipFill>
        <p:spPr>
          <a:xfrm>
            <a:off x="1078231" y="2626410"/>
            <a:ext cx="2227347" cy="3142352"/>
          </a:xfrm>
          <a:prstGeom prst="rect">
            <a:avLst/>
          </a:prstGeom>
        </p:spPr>
      </p:pic>
      <p:sp>
        <p:nvSpPr>
          <p:cNvPr id="5" name="Rectangle 4">
            <a:extLst>
              <a:ext uri="{FF2B5EF4-FFF2-40B4-BE49-F238E27FC236}">
                <a16:creationId xmlns:a16="http://schemas.microsoft.com/office/drawing/2014/main" id="{C1BCA618-6644-39A5-FB10-F90607B16810}"/>
              </a:ext>
            </a:extLst>
          </p:cNvPr>
          <p:cNvSpPr/>
          <p:nvPr/>
        </p:nvSpPr>
        <p:spPr>
          <a:xfrm>
            <a:off x="1195705" y="2071762"/>
            <a:ext cx="2109873" cy="369332"/>
          </a:xfrm>
          <a:prstGeom prst="rect">
            <a:avLst/>
          </a:prstGeom>
        </p:spPr>
        <p:txBody>
          <a:bodyPr wrap="none">
            <a:spAutoFit/>
          </a:bodyPr>
          <a:lstStyle/>
          <a:p>
            <a:r>
              <a:rPr lang="en-US" b="1" i="1" dirty="0"/>
              <a:t>What is this called?</a:t>
            </a:r>
            <a:endParaRPr lang="en-US" b="1" dirty="0"/>
          </a:p>
        </p:txBody>
      </p:sp>
    </p:spTree>
    <p:extLst>
      <p:ext uri="{BB962C8B-B14F-4D97-AF65-F5344CB8AC3E}">
        <p14:creationId xmlns:p14="http://schemas.microsoft.com/office/powerpoint/2010/main" val="172556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xEl>
                                              <p:pRg st="12" end="1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xEl>
                                              <p:pRg st="13" end="1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057D0-470C-A086-172E-B3A38BAF9EE4}"/>
              </a:ext>
            </a:extLst>
          </p:cNvPr>
          <p:cNvSpPr>
            <a:spLocks noGrp="1"/>
          </p:cNvSpPr>
          <p:nvPr>
            <p:ph type="title"/>
          </p:nvPr>
        </p:nvSpPr>
        <p:spPr>
          <a:xfrm>
            <a:off x="581189" y="3299613"/>
            <a:ext cx="11029615" cy="876611"/>
          </a:xfrm>
        </p:spPr>
        <p:txBody>
          <a:bodyPr>
            <a:normAutofit/>
          </a:bodyPr>
          <a:lstStyle/>
          <a:p>
            <a:pPr algn="ctr"/>
            <a:r>
              <a:rPr lang="en-US" cap="none" dirty="0"/>
              <a:t>“To make sure they </a:t>
            </a:r>
            <a:r>
              <a:rPr lang="en-US" b="1" i="1" cap="none" dirty="0"/>
              <a:t>comprehend</a:t>
            </a:r>
            <a:r>
              <a:rPr lang="en-US" cap="none" dirty="0"/>
              <a:t>…”</a:t>
            </a:r>
          </a:p>
        </p:txBody>
      </p:sp>
      <p:sp>
        <p:nvSpPr>
          <p:cNvPr id="5" name="Title 3">
            <a:extLst>
              <a:ext uri="{FF2B5EF4-FFF2-40B4-BE49-F238E27FC236}">
                <a16:creationId xmlns:a16="http://schemas.microsoft.com/office/drawing/2014/main" id="{B5D57E16-54F8-95DA-678D-81DFC1BBE402}"/>
              </a:ext>
            </a:extLst>
          </p:cNvPr>
          <p:cNvSpPr txBox="1">
            <a:spLocks/>
          </p:cNvSpPr>
          <p:nvPr/>
        </p:nvSpPr>
        <p:spPr>
          <a:xfrm>
            <a:off x="581190" y="2209647"/>
            <a:ext cx="11029615" cy="87661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dirty="0"/>
              <a:t>“To help them </a:t>
            </a:r>
            <a:r>
              <a:rPr lang="en-US" b="1" i="1" cap="none" dirty="0"/>
              <a:t>know</a:t>
            </a:r>
            <a:r>
              <a:rPr lang="en-US" cap="none" dirty="0"/>
              <a:t>…”</a:t>
            </a:r>
          </a:p>
        </p:txBody>
      </p:sp>
      <p:sp>
        <p:nvSpPr>
          <p:cNvPr id="6" name="Title 3">
            <a:extLst>
              <a:ext uri="{FF2B5EF4-FFF2-40B4-BE49-F238E27FC236}">
                <a16:creationId xmlns:a16="http://schemas.microsoft.com/office/drawing/2014/main" id="{2D43FFAB-FCA0-9EE4-FFDE-10A1C2E28C85}"/>
              </a:ext>
            </a:extLst>
          </p:cNvPr>
          <p:cNvSpPr txBox="1">
            <a:spLocks/>
          </p:cNvSpPr>
          <p:nvPr/>
        </p:nvSpPr>
        <p:spPr>
          <a:xfrm>
            <a:off x="581191" y="1173893"/>
            <a:ext cx="11029615" cy="72580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none" dirty="0"/>
              <a:t>“To </a:t>
            </a:r>
            <a:r>
              <a:rPr lang="en-US" b="1" i="1" cap="none" dirty="0"/>
              <a:t>inform</a:t>
            </a:r>
            <a:r>
              <a:rPr lang="en-US" cap="none" dirty="0"/>
              <a:t> people about…”</a:t>
            </a:r>
          </a:p>
        </p:txBody>
      </p:sp>
    </p:spTree>
    <p:extLst>
      <p:ext uri="{BB962C8B-B14F-4D97-AF65-F5344CB8AC3E}">
        <p14:creationId xmlns:p14="http://schemas.microsoft.com/office/powerpoint/2010/main" val="27563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00D7-A023-4502-B104-8E0B36BB2B44}"/>
              </a:ext>
            </a:extLst>
          </p:cNvPr>
          <p:cNvSpPr>
            <a:spLocks noGrp="1"/>
          </p:cNvSpPr>
          <p:nvPr>
            <p:ph type="title"/>
          </p:nvPr>
        </p:nvSpPr>
        <p:spPr>
          <a:noFill/>
        </p:spPr>
        <p:txBody>
          <a:bodyPr>
            <a:normAutofit/>
          </a:bodyPr>
          <a:lstStyle/>
          <a:p>
            <a:pPr algn="l"/>
            <a:r>
              <a:rPr lang="en-US" dirty="0"/>
              <a:t>Do You Perceive these Risks the Same?</a:t>
            </a:r>
          </a:p>
        </p:txBody>
      </p:sp>
      <p:sp>
        <p:nvSpPr>
          <p:cNvPr id="4" name="Slide Number Placeholder 3">
            <a:extLst>
              <a:ext uri="{FF2B5EF4-FFF2-40B4-BE49-F238E27FC236}">
                <a16:creationId xmlns:a16="http://schemas.microsoft.com/office/drawing/2014/main" id="{191943CC-5856-4ECA-BC49-FC71D87A0C8E}"/>
              </a:ext>
            </a:extLst>
          </p:cNvPr>
          <p:cNvSpPr>
            <a:spLocks noGrp="1"/>
          </p:cNvSpPr>
          <p:nvPr>
            <p:ph type="sldNum" sz="quarter" idx="12"/>
          </p:nvPr>
        </p:nvSpPr>
        <p:spPr/>
        <p:txBody>
          <a:bodyPr/>
          <a:lstStyle/>
          <a:p>
            <a:fld id="{121CE0D5-E877-4B97-B081-0D7CFDA9B1F9}" type="slidenum">
              <a:rPr lang="en-US" smtClean="0"/>
              <a:pPr/>
              <a:t>40</a:t>
            </a:fld>
            <a:endParaRPr lang="en-US"/>
          </a:p>
        </p:txBody>
      </p:sp>
      <p:sp>
        <p:nvSpPr>
          <p:cNvPr id="5" name="TextBox 4">
            <a:extLst>
              <a:ext uri="{FF2B5EF4-FFF2-40B4-BE49-F238E27FC236}">
                <a16:creationId xmlns:a16="http://schemas.microsoft.com/office/drawing/2014/main" id="{21CB5D66-A540-9340-4A22-7BAA2B799E62}"/>
              </a:ext>
            </a:extLst>
          </p:cNvPr>
          <p:cNvSpPr txBox="1"/>
          <p:nvPr/>
        </p:nvSpPr>
        <p:spPr>
          <a:xfrm>
            <a:off x="659023" y="6309377"/>
            <a:ext cx="9366822" cy="276999"/>
          </a:xfrm>
          <a:prstGeom prst="rect">
            <a:avLst/>
          </a:prstGeom>
          <a:noFill/>
        </p:spPr>
        <p:txBody>
          <a:bodyPr wrap="square" rtlCol="0">
            <a:spAutoFit/>
          </a:bodyPr>
          <a:lstStyle/>
          <a:p>
            <a:r>
              <a:rPr lang="en-US" sz="1200" dirty="0" err="1"/>
              <a:t>Ancker</a:t>
            </a:r>
            <a:r>
              <a:rPr lang="en-US" sz="1200" dirty="0"/>
              <a:t>, Zikmund-Fisher, et al., unpublished manuscript</a:t>
            </a:r>
          </a:p>
        </p:txBody>
      </p:sp>
      <p:pic>
        <p:nvPicPr>
          <p:cNvPr id="13" name="Picture 12" descr="A picture containing shape&#10;&#10;Description automatically generated">
            <a:extLst>
              <a:ext uri="{FF2B5EF4-FFF2-40B4-BE49-F238E27FC236}">
                <a16:creationId xmlns:a16="http://schemas.microsoft.com/office/drawing/2014/main" id="{4BEFBBFB-0115-7B1F-DD75-5CB34B060B47}"/>
              </a:ext>
            </a:extLst>
          </p:cNvPr>
          <p:cNvPicPr>
            <a:picLocks noChangeAspect="1"/>
          </p:cNvPicPr>
          <p:nvPr/>
        </p:nvPicPr>
        <p:blipFill rotWithShape="1">
          <a:blip r:embed="rId2"/>
          <a:srcRect l="30260" t="83397" r="20274" b="7545"/>
          <a:stretch/>
        </p:blipFill>
        <p:spPr>
          <a:xfrm>
            <a:off x="1027298" y="3853172"/>
            <a:ext cx="2041686" cy="496614"/>
          </a:xfrm>
          <a:prstGeom prst="rect">
            <a:avLst/>
          </a:prstGeom>
        </p:spPr>
      </p:pic>
      <p:sp>
        <p:nvSpPr>
          <p:cNvPr id="14" name="TextBox 13">
            <a:extLst>
              <a:ext uri="{FF2B5EF4-FFF2-40B4-BE49-F238E27FC236}">
                <a16:creationId xmlns:a16="http://schemas.microsoft.com/office/drawing/2014/main" id="{B67822B3-5E8A-A40E-7E52-7A33295769D5}"/>
              </a:ext>
            </a:extLst>
          </p:cNvPr>
          <p:cNvSpPr txBox="1"/>
          <p:nvPr/>
        </p:nvSpPr>
        <p:spPr>
          <a:xfrm>
            <a:off x="5544444" y="3585659"/>
            <a:ext cx="1088760" cy="1015663"/>
          </a:xfrm>
          <a:prstGeom prst="rect">
            <a:avLst/>
          </a:prstGeom>
          <a:noFill/>
        </p:spPr>
        <p:txBody>
          <a:bodyPr wrap="none" rtlCol="0">
            <a:spAutoFit/>
          </a:bodyPr>
          <a:lstStyle/>
          <a:p>
            <a:r>
              <a:rPr lang="en-US" sz="6000" dirty="0"/>
              <a:t>8%</a:t>
            </a:r>
          </a:p>
        </p:txBody>
      </p:sp>
      <p:sp>
        <p:nvSpPr>
          <p:cNvPr id="15" name="TextBox 14">
            <a:extLst>
              <a:ext uri="{FF2B5EF4-FFF2-40B4-BE49-F238E27FC236}">
                <a16:creationId xmlns:a16="http://schemas.microsoft.com/office/drawing/2014/main" id="{11B6C561-5B8A-3DF5-B86E-12EB0BAB7148}"/>
              </a:ext>
            </a:extLst>
          </p:cNvPr>
          <p:cNvSpPr txBox="1"/>
          <p:nvPr/>
        </p:nvSpPr>
        <p:spPr>
          <a:xfrm>
            <a:off x="3582191" y="3585658"/>
            <a:ext cx="1082348" cy="1015663"/>
          </a:xfrm>
          <a:prstGeom prst="rect">
            <a:avLst/>
          </a:prstGeom>
          <a:noFill/>
        </p:spPr>
        <p:txBody>
          <a:bodyPr wrap="none" rtlCol="0">
            <a:spAutoFit/>
          </a:bodyPr>
          <a:lstStyle/>
          <a:p>
            <a:r>
              <a:rPr lang="en-US" sz="6000" dirty="0"/>
              <a:t>&gt;&gt;</a:t>
            </a:r>
          </a:p>
        </p:txBody>
      </p:sp>
      <p:pic>
        <p:nvPicPr>
          <p:cNvPr id="12" name="Picture 11" descr="A picture containing shape&#10;&#10;Description automatically generated">
            <a:extLst>
              <a:ext uri="{FF2B5EF4-FFF2-40B4-BE49-F238E27FC236}">
                <a16:creationId xmlns:a16="http://schemas.microsoft.com/office/drawing/2014/main" id="{9F827DE4-EFA3-27B6-7E72-08B778C830F2}"/>
              </a:ext>
            </a:extLst>
          </p:cNvPr>
          <p:cNvPicPr>
            <a:picLocks noChangeAspect="1"/>
          </p:cNvPicPr>
          <p:nvPr/>
        </p:nvPicPr>
        <p:blipFill rotWithShape="1">
          <a:blip r:embed="rId2"/>
          <a:srcRect l="13707" t="5248" r="5659" b="4014"/>
          <a:stretch/>
        </p:blipFill>
        <p:spPr>
          <a:xfrm>
            <a:off x="8734201" y="2399179"/>
            <a:ext cx="2562389" cy="3830480"/>
          </a:xfrm>
          <a:prstGeom prst="rect">
            <a:avLst/>
          </a:prstGeom>
        </p:spPr>
      </p:pic>
      <p:sp>
        <p:nvSpPr>
          <p:cNvPr id="17" name="TextBox 16">
            <a:extLst>
              <a:ext uri="{FF2B5EF4-FFF2-40B4-BE49-F238E27FC236}">
                <a16:creationId xmlns:a16="http://schemas.microsoft.com/office/drawing/2014/main" id="{82862893-BD17-5B9E-3F07-C02A07F980BB}"/>
              </a:ext>
            </a:extLst>
          </p:cNvPr>
          <p:cNvSpPr txBox="1"/>
          <p:nvPr/>
        </p:nvSpPr>
        <p:spPr>
          <a:xfrm>
            <a:off x="7659619" y="3593648"/>
            <a:ext cx="633507" cy="1015663"/>
          </a:xfrm>
          <a:prstGeom prst="rect">
            <a:avLst/>
          </a:prstGeom>
          <a:noFill/>
        </p:spPr>
        <p:txBody>
          <a:bodyPr wrap="none" rtlCol="0">
            <a:spAutoFit/>
          </a:bodyPr>
          <a:lstStyle/>
          <a:p>
            <a:r>
              <a:rPr lang="en-US" sz="6000" dirty="0"/>
              <a:t>&gt;</a:t>
            </a:r>
          </a:p>
        </p:txBody>
      </p:sp>
    </p:spTree>
    <p:extLst>
      <p:ext uri="{BB962C8B-B14F-4D97-AF65-F5344CB8AC3E}">
        <p14:creationId xmlns:p14="http://schemas.microsoft.com/office/powerpoint/2010/main" val="4402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00D7-A023-4502-B104-8E0B36BB2B44}"/>
              </a:ext>
            </a:extLst>
          </p:cNvPr>
          <p:cNvSpPr>
            <a:spLocks noGrp="1"/>
          </p:cNvSpPr>
          <p:nvPr>
            <p:ph type="title"/>
          </p:nvPr>
        </p:nvSpPr>
        <p:spPr>
          <a:noFill/>
        </p:spPr>
        <p:txBody>
          <a:bodyPr>
            <a:normAutofit/>
          </a:bodyPr>
          <a:lstStyle/>
          <a:p>
            <a:pPr algn="l"/>
            <a:r>
              <a:rPr lang="en-US" dirty="0"/>
              <a:t>Did You Know?</a:t>
            </a:r>
          </a:p>
        </p:txBody>
      </p:sp>
      <p:sp>
        <p:nvSpPr>
          <p:cNvPr id="3" name="Content Placeholder 2">
            <a:extLst>
              <a:ext uri="{FF2B5EF4-FFF2-40B4-BE49-F238E27FC236}">
                <a16:creationId xmlns:a16="http://schemas.microsoft.com/office/drawing/2014/main" id="{FC1D3D32-3DAD-4AA9-B30D-A41378774135}"/>
              </a:ext>
            </a:extLst>
          </p:cNvPr>
          <p:cNvSpPr>
            <a:spLocks noGrp="1"/>
          </p:cNvSpPr>
          <p:nvPr>
            <p:ph idx="1"/>
          </p:nvPr>
        </p:nvSpPr>
        <p:spPr>
          <a:xfrm>
            <a:off x="581193" y="2180496"/>
            <a:ext cx="5145237" cy="3678303"/>
          </a:xfrm>
        </p:spPr>
        <p:txBody>
          <a:bodyPr>
            <a:normAutofit/>
          </a:bodyPr>
          <a:lstStyle/>
          <a:p>
            <a:r>
              <a:rPr lang="en-US" sz="2400" dirty="0"/>
              <a:t>People will </a:t>
            </a:r>
            <a:r>
              <a:rPr lang="en-US" sz="2400" b="1" dirty="0"/>
              <a:t>remember</a:t>
            </a:r>
            <a:r>
              <a:rPr lang="en-US" sz="2400" dirty="0"/>
              <a:t> 32% </a:t>
            </a:r>
            <a:r>
              <a:rPr lang="en-US" sz="2400" b="1" dirty="0"/>
              <a:t>better</a:t>
            </a:r>
            <a:r>
              <a:rPr lang="en-US" sz="2400" dirty="0"/>
              <a:t> if it is shown:</a:t>
            </a:r>
          </a:p>
          <a:p>
            <a:endParaRPr lang="en-US" sz="2400" dirty="0"/>
          </a:p>
          <a:p>
            <a:r>
              <a:rPr lang="en-US" sz="2400" dirty="0"/>
              <a:t>BUT: Icon type does NOT change </a:t>
            </a:r>
            <a:r>
              <a:rPr lang="en-US" sz="2400" b="1" dirty="0"/>
              <a:t>perceived probability</a:t>
            </a:r>
          </a:p>
          <a:p>
            <a:pPr marL="0"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91943CC-5856-4ECA-BC49-FC71D87A0C8E}"/>
              </a:ext>
            </a:extLst>
          </p:cNvPr>
          <p:cNvSpPr>
            <a:spLocks noGrp="1"/>
          </p:cNvSpPr>
          <p:nvPr>
            <p:ph type="sldNum" sz="quarter" idx="12"/>
          </p:nvPr>
        </p:nvSpPr>
        <p:spPr/>
        <p:txBody>
          <a:bodyPr/>
          <a:lstStyle/>
          <a:p>
            <a:fld id="{121CE0D5-E877-4B97-B081-0D7CFDA9B1F9}" type="slidenum">
              <a:rPr lang="en-US" smtClean="0"/>
              <a:pPr/>
              <a:t>41</a:t>
            </a:fld>
            <a:endParaRPr lang="en-US"/>
          </a:p>
        </p:txBody>
      </p:sp>
      <p:pic>
        <p:nvPicPr>
          <p:cNvPr id="6" name="Picture 5" descr="A screenshot of a cell phone&#10;&#10;Description automatically generated">
            <a:extLst>
              <a:ext uri="{FF2B5EF4-FFF2-40B4-BE49-F238E27FC236}">
                <a16:creationId xmlns:a16="http://schemas.microsoft.com/office/drawing/2014/main" id="{24AAD1DA-005F-49AF-8F33-53CB6A219ACC}"/>
              </a:ext>
            </a:extLst>
          </p:cNvPr>
          <p:cNvPicPr>
            <a:picLocks noChangeAspect="1"/>
          </p:cNvPicPr>
          <p:nvPr/>
        </p:nvPicPr>
        <p:blipFill rotWithShape="1">
          <a:blip r:embed="rId2">
            <a:extLst>
              <a:ext uri="{28A0092B-C50C-407E-A947-70E740481C1C}">
                <a14:useLocalDpi xmlns:a14="http://schemas.microsoft.com/office/drawing/2010/main" val="0"/>
              </a:ext>
            </a:extLst>
          </a:blip>
          <a:srcRect r="57938"/>
          <a:stretch/>
        </p:blipFill>
        <p:spPr>
          <a:xfrm>
            <a:off x="8154821" y="2950055"/>
            <a:ext cx="1828000" cy="272929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4F6E58F-1392-4A47-985B-EDAB127A9A53}"/>
              </a:ext>
            </a:extLst>
          </p:cNvPr>
          <p:cNvPicPr>
            <a:picLocks noChangeAspect="1"/>
          </p:cNvPicPr>
          <p:nvPr/>
        </p:nvPicPr>
        <p:blipFill rotWithShape="1">
          <a:blip r:embed="rId3">
            <a:extLst>
              <a:ext uri="{28A0092B-C50C-407E-A947-70E740481C1C}">
                <a14:useLocalDpi xmlns:a14="http://schemas.microsoft.com/office/drawing/2010/main" val="0"/>
              </a:ext>
            </a:extLst>
          </a:blip>
          <a:srcRect r="58969"/>
          <a:stretch/>
        </p:blipFill>
        <p:spPr>
          <a:xfrm>
            <a:off x="5788755" y="2950055"/>
            <a:ext cx="1828002" cy="2691786"/>
          </a:xfrm>
          <a:prstGeom prst="rect">
            <a:avLst/>
          </a:prstGeom>
        </p:spPr>
      </p:pic>
      <p:sp>
        <p:nvSpPr>
          <p:cNvPr id="9" name="Rectangle 8">
            <a:extLst>
              <a:ext uri="{FF2B5EF4-FFF2-40B4-BE49-F238E27FC236}">
                <a16:creationId xmlns:a16="http://schemas.microsoft.com/office/drawing/2014/main" id="{97738259-967D-40C9-9DA1-61CDF8A99D36}"/>
              </a:ext>
            </a:extLst>
          </p:cNvPr>
          <p:cNvSpPr/>
          <p:nvPr/>
        </p:nvSpPr>
        <p:spPr>
          <a:xfrm>
            <a:off x="6023302" y="2534826"/>
            <a:ext cx="1466623" cy="461665"/>
          </a:xfrm>
          <a:prstGeom prst="rect">
            <a:avLst/>
          </a:prstGeom>
        </p:spPr>
        <p:txBody>
          <a:bodyPr wrap="square">
            <a:spAutoFit/>
          </a:bodyPr>
          <a:lstStyle/>
          <a:p>
            <a:r>
              <a:rPr lang="en-US" sz="2400" dirty="0">
                <a:solidFill>
                  <a:schemeClr val="tx2"/>
                </a:solidFill>
              </a:rPr>
              <a:t>…like this</a:t>
            </a:r>
          </a:p>
        </p:txBody>
      </p:sp>
      <p:sp>
        <p:nvSpPr>
          <p:cNvPr id="10" name="Rectangle 9">
            <a:extLst>
              <a:ext uri="{FF2B5EF4-FFF2-40B4-BE49-F238E27FC236}">
                <a16:creationId xmlns:a16="http://schemas.microsoft.com/office/drawing/2014/main" id="{5FFC06C5-2F6F-4C63-BBF9-80B1738601F8}"/>
              </a:ext>
            </a:extLst>
          </p:cNvPr>
          <p:cNvSpPr/>
          <p:nvPr/>
        </p:nvSpPr>
        <p:spPr>
          <a:xfrm>
            <a:off x="7827051" y="2534826"/>
            <a:ext cx="2731249" cy="461665"/>
          </a:xfrm>
          <a:prstGeom prst="rect">
            <a:avLst/>
          </a:prstGeom>
        </p:spPr>
        <p:txBody>
          <a:bodyPr wrap="square">
            <a:spAutoFit/>
          </a:bodyPr>
          <a:lstStyle/>
          <a:p>
            <a:r>
              <a:rPr lang="en-US" sz="2400" dirty="0">
                <a:solidFill>
                  <a:schemeClr val="tx2"/>
                </a:solidFill>
              </a:rPr>
              <a:t>...instead of like this</a:t>
            </a:r>
          </a:p>
        </p:txBody>
      </p:sp>
      <p:sp>
        <p:nvSpPr>
          <p:cNvPr id="5" name="TextBox 4">
            <a:extLst>
              <a:ext uri="{FF2B5EF4-FFF2-40B4-BE49-F238E27FC236}">
                <a16:creationId xmlns:a16="http://schemas.microsoft.com/office/drawing/2014/main" id="{21CB5D66-A540-9340-4A22-7BAA2B799E62}"/>
              </a:ext>
            </a:extLst>
          </p:cNvPr>
          <p:cNvSpPr txBox="1"/>
          <p:nvPr/>
        </p:nvSpPr>
        <p:spPr>
          <a:xfrm>
            <a:off x="659023" y="6309377"/>
            <a:ext cx="9366822" cy="276999"/>
          </a:xfrm>
          <a:prstGeom prst="rect">
            <a:avLst/>
          </a:prstGeom>
          <a:noFill/>
        </p:spPr>
        <p:txBody>
          <a:bodyPr wrap="square" rtlCol="0">
            <a:spAutoFit/>
          </a:bodyPr>
          <a:lstStyle/>
          <a:p>
            <a:r>
              <a:rPr lang="en-US" sz="1200" dirty="0" err="1"/>
              <a:t>Ancker</a:t>
            </a:r>
            <a:r>
              <a:rPr lang="en-US" sz="1200" dirty="0"/>
              <a:t>, Zikmund-Fisher, et al., unpublished manuscript</a:t>
            </a:r>
          </a:p>
        </p:txBody>
      </p:sp>
    </p:spTree>
    <p:extLst>
      <p:ext uri="{BB962C8B-B14F-4D97-AF65-F5344CB8AC3E}">
        <p14:creationId xmlns:p14="http://schemas.microsoft.com/office/powerpoint/2010/main" val="26158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133600" y="6324601"/>
            <a:ext cx="8077200" cy="276999"/>
          </a:xfrm>
          <a:prstGeom prst="rect">
            <a:avLst/>
          </a:prstGeom>
          <a:noFill/>
          <a:ln w="38100">
            <a:noFill/>
            <a:prstDash val="dash"/>
            <a:miter lim="800000"/>
            <a:headEnd type="none" w="lg" len="lg"/>
            <a:tailEnd type="none" w="lg" len="lg"/>
          </a:ln>
          <a:effectLst/>
        </p:spPr>
        <p:txBody>
          <a:bodyPr wrap="square">
            <a:prstTxWarp prst="textNoShape">
              <a:avLst/>
            </a:prstTxWarp>
            <a:spAutoFit/>
          </a:bodyPr>
          <a:lstStyle/>
          <a:p>
            <a:pPr>
              <a:spcBef>
                <a:spcPct val="50000"/>
              </a:spcBef>
              <a:tabLst>
                <a:tab pos="234950" algn="l"/>
                <a:tab pos="4349750" algn="ctr"/>
                <a:tab pos="5832475" algn="ctr"/>
                <a:tab pos="7315200" algn="ctr"/>
              </a:tabLst>
            </a:pPr>
            <a:r>
              <a:rPr lang="en-US" sz="1200" dirty="0" err="1">
                <a:solidFill>
                  <a:schemeClr val="tx2"/>
                </a:solidFill>
                <a:cs typeface="Arial"/>
              </a:rPr>
              <a:t>Zikmund</a:t>
            </a:r>
            <a:r>
              <a:rPr lang="en-US" sz="1200" dirty="0">
                <a:solidFill>
                  <a:schemeClr val="tx2"/>
                </a:solidFill>
                <a:cs typeface="Arial"/>
              </a:rPr>
              <a:t>-Fisher BJ, </a:t>
            </a:r>
            <a:r>
              <a:rPr lang="en-US" sz="1200" dirty="0" err="1">
                <a:solidFill>
                  <a:schemeClr val="tx2"/>
                </a:solidFill>
                <a:cs typeface="Arial"/>
              </a:rPr>
              <a:t>Fagerlin</a:t>
            </a:r>
            <a:r>
              <a:rPr lang="en-US" sz="1200" dirty="0">
                <a:solidFill>
                  <a:schemeClr val="tx2"/>
                </a:solidFill>
                <a:cs typeface="Arial"/>
              </a:rPr>
              <a:t> A, </a:t>
            </a:r>
            <a:r>
              <a:rPr lang="en-US" sz="1200" dirty="0" err="1">
                <a:solidFill>
                  <a:schemeClr val="tx2"/>
                </a:solidFill>
                <a:cs typeface="Arial"/>
              </a:rPr>
              <a:t>Ubel</a:t>
            </a:r>
            <a:r>
              <a:rPr lang="en-US" sz="1200" dirty="0">
                <a:solidFill>
                  <a:schemeClr val="tx2"/>
                </a:solidFill>
                <a:cs typeface="Arial"/>
              </a:rPr>
              <a:t> PA, A demonstration of “less can be more” in risk graphics. </a:t>
            </a:r>
            <a:r>
              <a:rPr lang="en-US" sz="1200" i="1" dirty="0">
                <a:solidFill>
                  <a:schemeClr val="tx2"/>
                </a:solidFill>
                <a:cs typeface="Arial"/>
              </a:rPr>
              <a:t>Medical Decision Making</a:t>
            </a:r>
            <a:r>
              <a:rPr lang="en-US" sz="1200" dirty="0">
                <a:solidFill>
                  <a:schemeClr val="tx2"/>
                </a:solidFill>
                <a:cs typeface="Arial"/>
              </a:rPr>
              <a:t>, 2010.</a:t>
            </a:r>
          </a:p>
        </p:txBody>
      </p:sp>
      <p:sp>
        <p:nvSpPr>
          <p:cNvPr id="2" name="Title 1"/>
          <p:cNvSpPr>
            <a:spLocks noGrp="1"/>
          </p:cNvSpPr>
          <p:nvPr>
            <p:ph type="title"/>
          </p:nvPr>
        </p:nvSpPr>
        <p:spPr/>
        <p:txBody>
          <a:bodyPr/>
          <a:lstStyle/>
          <a:p>
            <a:r>
              <a:rPr lang="en-US" dirty="0"/>
              <a:t>Icon Arrays Highlight Absolute Differences</a:t>
            </a:r>
          </a:p>
        </p:txBody>
      </p:sp>
      <p:pic>
        <p:nvPicPr>
          <p:cNvPr id="6" name="Content Placeholder 5" descr="horm_chemo_low_survival.png"/>
          <p:cNvPicPr>
            <a:picLocks noGrp="1" noChangeAspect="1"/>
          </p:cNvPicPr>
          <p:nvPr>
            <p:ph idx="1"/>
          </p:nvPr>
        </p:nvPicPr>
        <p:blipFill rotWithShape="1">
          <a:blip r:embed="rId2"/>
          <a:srcRect l="-24064" r="-24064" b="14035"/>
          <a:stretch/>
        </p:blipFill>
        <p:spPr>
          <a:xfrm>
            <a:off x="1229005" y="2031427"/>
            <a:ext cx="8891180" cy="4127945"/>
          </a:xfrm>
          <a:prstGeom prst="rect">
            <a:avLst/>
          </a:prstGeom>
        </p:spPr>
      </p:pic>
      <p:sp>
        <p:nvSpPr>
          <p:cNvPr id="7" name="Connector 6"/>
          <p:cNvSpPr/>
          <p:nvPr/>
        </p:nvSpPr>
        <p:spPr>
          <a:xfrm>
            <a:off x="7117491" y="3430828"/>
            <a:ext cx="457200" cy="533400"/>
          </a:xfrm>
          <a:prstGeom prst="flowChartConnector">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Tree>
    <p:extLst>
      <p:ext uri="{BB962C8B-B14F-4D97-AF65-F5344CB8AC3E}">
        <p14:creationId xmlns:p14="http://schemas.microsoft.com/office/powerpoint/2010/main" val="6240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5CEF46-4A46-4D8A-C60D-427BE447F72F}"/>
              </a:ext>
            </a:extLst>
          </p:cNvPr>
          <p:cNvSpPr>
            <a:spLocks noGrp="1"/>
          </p:cNvSpPr>
          <p:nvPr>
            <p:ph type="title"/>
          </p:nvPr>
        </p:nvSpPr>
        <p:spPr/>
        <p:txBody>
          <a:bodyPr/>
          <a:lstStyle/>
          <a:p>
            <a:r>
              <a:rPr lang="en-US" dirty="0" err="1"/>
              <a:t>Iconarray.com</a:t>
            </a:r>
            <a:endParaRPr lang="en-US" dirty="0"/>
          </a:p>
        </p:txBody>
      </p:sp>
      <p:sp>
        <p:nvSpPr>
          <p:cNvPr id="7" name="Content Placeholder 6">
            <a:extLst>
              <a:ext uri="{FF2B5EF4-FFF2-40B4-BE49-F238E27FC236}">
                <a16:creationId xmlns:a16="http://schemas.microsoft.com/office/drawing/2014/main" id="{296652A1-6FB7-BAF1-C772-457D64FF29C2}"/>
              </a:ext>
            </a:extLst>
          </p:cNvPr>
          <p:cNvSpPr>
            <a:spLocks noGrp="1"/>
          </p:cNvSpPr>
          <p:nvPr>
            <p:ph sz="half" idx="1"/>
          </p:nvPr>
        </p:nvSpPr>
        <p:spPr>
          <a:xfrm>
            <a:off x="581193" y="2228003"/>
            <a:ext cx="4880493" cy="3900339"/>
          </a:xfrm>
        </p:spPr>
        <p:txBody>
          <a:bodyPr>
            <a:normAutofit/>
          </a:bodyPr>
          <a:lstStyle/>
          <a:p>
            <a:r>
              <a:rPr lang="en-US" dirty="0"/>
              <a:t>Free, online risk graphics generator</a:t>
            </a:r>
          </a:p>
          <a:p>
            <a:pPr lvl="1"/>
            <a:r>
              <a:rPr lang="en-US" dirty="0"/>
              <a:t>1+ outcomes / array</a:t>
            </a:r>
          </a:p>
          <a:p>
            <a:pPr lvl="1"/>
            <a:r>
              <a:rPr lang="en-US" dirty="0"/>
              <a:t>Up to 3 arrays in a set</a:t>
            </a:r>
          </a:p>
          <a:p>
            <a:pPr lvl="1"/>
            <a:r>
              <a:rPr lang="en-US" dirty="0"/>
              <a:t>Customizable colors, icons, titles and legends</a:t>
            </a:r>
          </a:p>
          <a:p>
            <a:pPr lvl="1"/>
            <a:r>
              <a:rPr lang="en-US" dirty="0"/>
              <a:t>Several array structures</a:t>
            </a:r>
          </a:p>
          <a:p>
            <a:pPr lvl="2"/>
            <a:r>
              <a:rPr lang="en-US" dirty="0"/>
              <a:t>Incl.: 25 x 40 (1000 unit) arrays</a:t>
            </a:r>
          </a:p>
        </p:txBody>
      </p:sp>
      <p:pic>
        <p:nvPicPr>
          <p:cNvPr id="18" name="Content Placeholder 17" descr="Graphical user interface, text, application&#10;&#10;Description automatically generated">
            <a:extLst>
              <a:ext uri="{FF2B5EF4-FFF2-40B4-BE49-F238E27FC236}">
                <a16:creationId xmlns:a16="http://schemas.microsoft.com/office/drawing/2014/main" id="{BEF78B5B-F27D-B454-178C-DC51643D86F5}"/>
              </a:ext>
            </a:extLst>
          </p:cNvPr>
          <p:cNvPicPr>
            <a:picLocks noGrp="1" noChangeAspect="1"/>
          </p:cNvPicPr>
          <p:nvPr>
            <p:ph sz="half" idx="2"/>
          </p:nvPr>
        </p:nvPicPr>
        <p:blipFill>
          <a:blip r:embed="rId2"/>
          <a:stretch>
            <a:fillRect/>
          </a:stretch>
        </p:blipFill>
        <p:spPr>
          <a:xfrm>
            <a:off x="5926699" y="1941326"/>
            <a:ext cx="5684108" cy="4606610"/>
          </a:xfrm>
          <a:ln>
            <a:solidFill>
              <a:schemeClr val="tx1"/>
            </a:solidFill>
          </a:ln>
        </p:spPr>
      </p:pic>
    </p:spTree>
    <p:extLst>
      <p:ext uri="{BB962C8B-B14F-4D97-AF65-F5344CB8AC3E}">
        <p14:creationId xmlns:p14="http://schemas.microsoft.com/office/powerpoint/2010/main" val="383194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0FC5-3378-7320-49D1-8B630A8CCE4F}"/>
              </a:ext>
            </a:extLst>
          </p:cNvPr>
          <p:cNvSpPr>
            <a:spLocks noGrp="1"/>
          </p:cNvSpPr>
          <p:nvPr>
            <p:ph type="title"/>
          </p:nvPr>
        </p:nvSpPr>
        <p:spPr/>
        <p:txBody>
          <a:bodyPr/>
          <a:lstStyle/>
          <a:p>
            <a:r>
              <a:rPr lang="en-US" dirty="0"/>
              <a:t>3 Questions to Remember</a:t>
            </a:r>
          </a:p>
        </p:txBody>
      </p:sp>
      <p:sp>
        <p:nvSpPr>
          <p:cNvPr id="3" name="Content Placeholder 2">
            <a:extLst>
              <a:ext uri="{FF2B5EF4-FFF2-40B4-BE49-F238E27FC236}">
                <a16:creationId xmlns:a16="http://schemas.microsoft.com/office/drawing/2014/main" id="{946E0C91-F219-130B-4E58-E949E725C9A8}"/>
              </a:ext>
            </a:extLst>
          </p:cNvPr>
          <p:cNvSpPr>
            <a:spLocks noGrp="1"/>
          </p:cNvSpPr>
          <p:nvPr>
            <p:ph idx="1"/>
          </p:nvPr>
        </p:nvSpPr>
        <p:spPr>
          <a:xfrm>
            <a:off x="1154954" y="2603500"/>
            <a:ext cx="9943105" cy="3416300"/>
          </a:xfrm>
        </p:spPr>
        <p:txBody>
          <a:bodyPr>
            <a:normAutofit fontScale="92500"/>
          </a:bodyPr>
          <a:lstStyle/>
          <a:p>
            <a:pPr marL="514350" indent="-514350">
              <a:buFont typeface="+mj-lt"/>
              <a:buAutoNum type="arabicPeriod"/>
            </a:pPr>
            <a:r>
              <a:rPr lang="en-US" sz="4000" dirty="0">
                <a:solidFill>
                  <a:schemeClr val="bg1">
                    <a:lumMod val="75000"/>
                  </a:schemeClr>
                </a:solidFill>
              </a:rPr>
              <a:t>What </a:t>
            </a:r>
            <a:r>
              <a:rPr lang="en-US" sz="4000" b="1" i="1" dirty="0">
                <a:solidFill>
                  <a:schemeClr val="bg1">
                    <a:lumMod val="75000"/>
                  </a:schemeClr>
                </a:solidFill>
              </a:rPr>
              <a:t>outcome</a:t>
            </a:r>
            <a:r>
              <a:rPr lang="en-US" sz="4000" dirty="0">
                <a:solidFill>
                  <a:schemeClr val="bg1">
                    <a:lumMod val="75000"/>
                  </a:schemeClr>
                </a:solidFill>
              </a:rPr>
              <a:t> are you trying to accomplish?</a:t>
            </a:r>
            <a:br>
              <a:rPr lang="en-US" sz="4000" dirty="0">
                <a:solidFill>
                  <a:schemeClr val="bg1">
                    <a:lumMod val="75000"/>
                  </a:schemeClr>
                </a:solidFill>
              </a:rPr>
            </a:br>
            <a:endParaRPr lang="en-US" sz="4000" dirty="0">
              <a:solidFill>
                <a:schemeClr val="bg1">
                  <a:lumMod val="75000"/>
                </a:schemeClr>
              </a:solidFill>
            </a:endParaRPr>
          </a:p>
          <a:p>
            <a:pPr marL="514350" indent="-514350">
              <a:buFont typeface="+mj-lt"/>
              <a:buAutoNum type="arabicPeriod"/>
            </a:pPr>
            <a:r>
              <a:rPr lang="en-US" sz="4000" dirty="0">
                <a:solidFill>
                  <a:schemeClr val="bg1">
                    <a:lumMod val="75000"/>
                  </a:schemeClr>
                </a:solidFill>
              </a:rPr>
              <a:t>Are the numbers </a:t>
            </a:r>
            <a:r>
              <a:rPr lang="en-US" sz="4000" b="1" i="1" dirty="0">
                <a:solidFill>
                  <a:schemeClr val="bg1">
                    <a:lumMod val="75000"/>
                  </a:schemeClr>
                </a:solidFill>
              </a:rPr>
              <a:t>what they need</a:t>
            </a:r>
            <a:r>
              <a:rPr lang="en-US" sz="4000" dirty="0">
                <a:solidFill>
                  <a:schemeClr val="bg1">
                    <a:lumMod val="75000"/>
                  </a:schemeClr>
                </a:solidFill>
              </a:rPr>
              <a:t>?</a:t>
            </a:r>
            <a:r>
              <a:rPr lang="en-US" sz="4000" dirty="0"/>
              <a:t/>
            </a:r>
            <a:br>
              <a:rPr lang="en-US" sz="4000" dirty="0"/>
            </a:br>
            <a:endParaRPr lang="en-US" sz="4000" dirty="0"/>
          </a:p>
          <a:p>
            <a:pPr marL="514350" indent="-514350">
              <a:buFont typeface="+mj-lt"/>
              <a:buAutoNum type="arabicPeriod"/>
            </a:pPr>
            <a:r>
              <a:rPr lang="en-US" sz="4000" dirty="0"/>
              <a:t>Are the numbers </a:t>
            </a:r>
            <a:r>
              <a:rPr lang="en-US" sz="4000" b="1" i="1" dirty="0">
                <a:solidFill>
                  <a:schemeClr val="accent1">
                    <a:lumMod val="60000"/>
                    <a:lumOff val="40000"/>
                  </a:schemeClr>
                </a:solidFill>
              </a:rPr>
              <a:t>contextualized</a:t>
            </a:r>
            <a:r>
              <a:rPr lang="en-US" sz="4000" dirty="0"/>
              <a:t>?</a:t>
            </a:r>
          </a:p>
        </p:txBody>
      </p:sp>
    </p:spTree>
    <p:extLst>
      <p:ext uri="{BB962C8B-B14F-4D97-AF65-F5344CB8AC3E}">
        <p14:creationId xmlns:p14="http://schemas.microsoft.com/office/powerpoint/2010/main" val="4238945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cap="none" dirty="0"/>
              <a:t/>
            </a:r>
            <a:br>
              <a:rPr lang="en-US" sz="4800" cap="none" dirty="0"/>
            </a:br>
            <a:r>
              <a:rPr lang="en-US" sz="6700" i="1" cap="none" dirty="0"/>
              <a:t>A Story…</a:t>
            </a:r>
            <a:r>
              <a:rPr lang="en-US" sz="4800" b="1" cap="none" dirty="0"/>
              <a:t/>
            </a:r>
            <a:br>
              <a:rPr lang="en-US" sz="4800" b="1" cap="none" dirty="0"/>
            </a:br>
            <a:endParaRPr lang="en-US" sz="4800" cap="none" dirty="0"/>
          </a:p>
        </p:txBody>
      </p:sp>
    </p:spTree>
    <p:extLst>
      <p:ext uri="{BB962C8B-B14F-4D97-AF65-F5344CB8AC3E}">
        <p14:creationId xmlns:p14="http://schemas.microsoft.com/office/powerpoint/2010/main" val="1672431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
            </a:r>
            <a:br>
              <a:rPr lang="en-US" sz="4800" dirty="0"/>
            </a:br>
            <a:r>
              <a:rPr lang="en-US" sz="4800" b="1" cap="none" dirty="0"/>
              <a:t>Total Bilirubin</a:t>
            </a:r>
            <a:r>
              <a:rPr lang="en-US" sz="4800" b="1" dirty="0"/>
              <a:t>:</a:t>
            </a:r>
            <a:br>
              <a:rPr lang="en-US" sz="4800" b="1" dirty="0"/>
            </a:br>
            <a:r>
              <a:rPr lang="en-US" sz="4800" b="1" dirty="0"/>
              <a:t>1.4 </a:t>
            </a:r>
            <a:r>
              <a:rPr lang="en-US" sz="4800" b="1" cap="none" dirty="0"/>
              <a:t>mg/dL</a:t>
            </a:r>
            <a:r>
              <a:rPr lang="en-US" sz="4800" b="1" baseline="30000" dirty="0"/>
              <a:t/>
            </a:r>
            <a:br>
              <a:rPr lang="en-US" sz="4800" b="1" baseline="30000" dirty="0"/>
            </a:br>
            <a:endParaRPr lang="en-US" sz="4800" dirty="0"/>
          </a:p>
        </p:txBody>
      </p:sp>
    </p:spTree>
    <p:extLst>
      <p:ext uri="{BB962C8B-B14F-4D97-AF65-F5344CB8AC3E}">
        <p14:creationId xmlns:p14="http://schemas.microsoft.com/office/powerpoint/2010/main" val="2111087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2C7C9F"/>
                </a:solidFill>
              </a:rPr>
              <a:t>“Don’t worry!”</a:t>
            </a:r>
            <a:br>
              <a:rPr lang="en-US" sz="4800" dirty="0">
                <a:solidFill>
                  <a:srgbClr val="2C7C9F"/>
                </a:solidFill>
              </a:rPr>
            </a:br>
            <a:r>
              <a:rPr lang="en-US" sz="4800" dirty="0">
                <a:solidFill>
                  <a:srgbClr val="2C7C9F"/>
                </a:solidFill>
              </a:rPr>
              <a:t/>
            </a:r>
            <a:br>
              <a:rPr lang="en-US" sz="4800" dirty="0">
                <a:solidFill>
                  <a:srgbClr val="2C7C9F"/>
                </a:solidFill>
              </a:rPr>
            </a:br>
            <a:r>
              <a:rPr lang="en-US" sz="4800" dirty="0">
                <a:solidFill>
                  <a:schemeClr val="tx1"/>
                </a:solidFill>
              </a:rPr>
              <a:t>“I’ll tell you </a:t>
            </a:r>
            <a:br>
              <a:rPr lang="en-US" sz="4800" dirty="0">
                <a:solidFill>
                  <a:schemeClr val="tx1"/>
                </a:solidFill>
              </a:rPr>
            </a:br>
            <a:r>
              <a:rPr lang="en-US" sz="4800" dirty="0">
                <a:solidFill>
                  <a:schemeClr val="tx1"/>
                </a:solidFill>
              </a:rPr>
              <a:t>when to worry”</a:t>
            </a:r>
          </a:p>
        </p:txBody>
      </p:sp>
    </p:spTree>
    <p:extLst>
      <p:ext uri="{BB962C8B-B14F-4D97-AF65-F5344CB8AC3E}">
        <p14:creationId xmlns:p14="http://schemas.microsoft.com/office/powerpoint/2010/main" val="3052328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6A55-2035-2C23-1082-6391D6B1A5D6}"/>
              </a:ext>
            </a:extLst>
          </p:cNvPr>
          <p:cNvSpPr>
            <a:spLocks noGrp="1"/>
          </p:cNvSpPr>
          <p:nvPr>
            <p:ph type="title"/>
          </p:nvPr>
        </p:nvSpPr>
        <p:spPr/>
        <p:txBody>
          <a:bodyPr>
            <a:normAutofit fontScale="90000"/>
          </a:bodyPr>
          <a:lstStyle/>
          <a:p>
            <a:pPr algn="ctr"/>
            <a:r>
              <a:rPr lang="en-US" sz="6700" dirty="0">
                <a:solidFill>
                  <a:srgbClr val="2C7C9F"/>
                </a:solidFill>
              </a:rPr>
              <a:t>Accessible ≠ </a:t>
            </a:r>
            <a:r>
              <a:rPr lang="en-US" sz="6700" b="1" dirty="0"/>
              <a:t>Useful</a:t>
            </a:r>
            <a:r>
              <a:rPr lang="en-US" sz="4800" dirty="0">
                <a:solidFill>
                  <a:srgbClr val="2C7C9F"/>
                </a:solidFill>
              </a:rPr>
              <a:t/>
            </a:r>
            <a:br>
              <a:rPr lang="en-US" sz="4800" dirty="0">
                <a:solidFill>
                  <a:srgbClr val="2C7C9F"/>
                </a:solidFill>
              </a:rPr>
            </a:br>
            <a:endParaRPr lang="en-US" sz="4800" dirty="0"/>
          </a:p>
        </p:txBody>
      </p:sp>
      <p:sp>
        <p:nvSpPr>
          <p:cNvPr id="4" name="Content Placeholder 3"/>
          <p:cNvSpPr>
            <a:spLocks noGrp="1"/>
          </p:cNvSpPr>
          <p:nvPr>
            <p:ph type="body" idx="1"/>
          </p:nvPr>
        </p:nvSpPr>
        <p:spPr/>
        <p:txBody>
          <a:bodyPr>
            <a:normAutofit fontScale="62500" lnSpcReduction="20000"/>
          </a:bodyPr>
          <a:lstStyle/>
          <a:p>
            <a:pPr marL="0" indent="0" algn="ctr">
              <a:spcBef>
                <a:spcPts val="0"/>
              </a:spcBef>
              <a:buNone/>
            </a:pPr>
            <a:r>
              <a:rPr lang="en-US" sz="6000" dirty="0">
                <a:solidFill>
                  <a:srgbClr val="2C7C9F"/>
                </a:solidFill>
              </a:rPr>
              <a:t> </a:t>
            </a:r>
          </a:p>
        </p:txBody>
      </p:sp>
    </p:spTree>
    <p:extLst>
      <p:ext uri="{BB962C8B-B14F-4D97-AF65-F5344CB8AC3E}">
        <p14:creationId xmlns:p14="http://schemas.microsoft.com/office/powerpoint/2010/main" val="1781072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Patients </a:t>
            </a:r>
            <a:r>
              <a:rPr lang="en-US" i="1" u="sng" dirty="0"/>
              <a:t>Use</a:t>
            </a:r>
            <a:r>
              <a:rPr lang="en-US" dirty="0"/>
              <a:t> This?</a:t>
            </a:r>
          </a:p>
        </p:txBody>
      </p:sp>
      <p:pic>
        <p:nvPicPr>
          <p:cNvPr id="4" name="Content Placeholder 3" descr="CBC example.tiff"/>
          <p:cNvPicPr>
            <a:picLocks noGrp="1" noChangeAspect="1"/>
          </p:cNvPicPr>
          <p:nvPr>
            <p:ph idx="1"/>
          </p:nvPr>
        </p:nvPicPr>
        <p:blipFill>
          <a:blip r:embed="rId2"/>
          <a:srcRect t="-13621" b="-13621"/>
          <a:stretch>
            <a:fillRect/>
          </a:stretch>
        </p:blipFill>
        <p:spPr>
          <a:xfrm>
            <a:off x="1569732" y="1439092"/>
            <a:ext cx="9664700" cy="5219594"/>
          </a:xfrm>
        </p:spPr>
      </p:pic>
    </p:spTree>
    <p:extLst>
      <p:ext uri="{BB962C8B-B14F-4D97-AF65-F5344CB8AC3E}">
        <p14:creationId xmlns:p14="http://schemas.microsoft.com/office/powerpoint/2010/main" val="293031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D7D67-B27B-1EE3-1680-81AA62740391}"/>
              </a:ext>
            </a:extLst>
          </p:cNvPr>
          <p:cNvSpPr>
            <a:spLocks noGrp="1"/>
          </p:cNvSpPr>
          <p:nvPr>
            <p:ph type="title"/>
          </p:nvPr>
        </p:nvSpPr>
        <p:spPr>
          <a:xfrm>
            <a:off x="581192" y="2631990"/>
            <a:ext cx="11029615" cy="2366628"/>
          </a:xfrm>
        </p:spPr>
        <p:txBody>
          <a:bodyPr>
            <a:normAutofit/>
          </a:bodyPr>
          <a:lstStyle/>
          <a:p>
            <a:pPr algn="ctr"/>
            <a:r>
              <a:rPr lang="en-US" sz="7200" cap="none" dirty="0"/>
              <a:t>Meaning </a:t>
            </a:r>
            <a:r>
              <a:rPr lang="en-US" sz="7200" b="1" i="1" cap="none" dirty="0"/>
              <a:t>WHAT</a:t>
            </a:r>
            <a:r>
              <a:rPr lang="en-US" sz="7200" cap="none" dirty="0"/>
              <a:t>, exactly?</a:t>
            </a:r>
            <a:r>
              <a:rPr lang="en-US" sz="5400" cap="none" dirty="0"/>
              <a:t/>
            </a:r>
            <a:br>
              <a:rPr lang="en-US" sz="5400" cap="none" dirty="0"/>
            </a:br>
            <a:endParaRPr lang="en-US" sz="5400" cap="none" dirty="0"/>
          </a:p>
        </p:txBody>
      </p:sp>
      <p:sp>
        <p:nvSpPr>
          <p:cNvPr id="3" name="TextBox 2">
            <a:extLst>
              <a:ext uri="{FF2B5EF4-FFF2-40B4-BE49-F238E27FC236}">
                <a16:creationId xmlns:a16="http://schemas.microsoft.com/office/drawing/2014/main" id="{5F196CD9-2BF1-5E9A-F2C6-D1099D707F29}"/>
              </a:ext>
            </a:extLst>
          </p:cNvPr>
          <p:cNvSpPr txBox="1"/>
          <p:nvPr/>
        </p:nvSpPr>
        <p:spPr>
          <a:xfrm>
            <a:off x="4821708" y="1156043"/>
            <a:ext cx="2548581" cy="1092607"/>
          </a:xfrm>
          <a:prstGeom prst="rect">
            <a:avLst/>
          </a:prstGeom>
          <a:noFill/>
        </p:spPr>
        <p:txBody>
          <a:bodyPr wrap="square">
            <a:spAutoFit/>
          </a:bodyPr>
          <a:lstStyle/>
          <a:p>
            <a:pPr algn="ctr"/>
            <a:r>
              <a:rPr lang="en-US" sz="6500" cap="none" dirty="0">
                <a:solidFill>
                  <a:schemeClr val="accent1"/>
                </a:solidFill>
              </a:rPr>
              <a:t>Ok…</a:t>
            </a:r>
            <a:endParaRPr lang="en-US" sz="6500" dirty="0">
              <a:solidFill>
                <a:schemeClr val="accent1"/>
              </a:solidFill>
            </a:endParaRPr>
          </a:p>
        </p:txBody>
      </p:sp>
    </p:spTree>
    <p:extLst>
      <p:ext uri="{BB962C8B-B14F-4D97-AF65-F5344CB8AC3E}">
        <p14:creationId xmlns:p14="http://schemas.microsoft.com/office/powerpoint/2010/main" val="2229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Out of Range?</a:t>
            </a:r>
          </a:p>
        </p:txBody>
      </p:sp>
      <p:pic>
        <p:nvPicPr>
          <p:cNvPr id="4" name="Content Placeholder 3" descr="CBC example.tiff"/>
          <p:cNvPicPr>
            <a:picLocks noGrp="1" noChangeAspect="1"/>
          </p:cNvPicPr>
          <p:nvPr>
            <p:ph idx="1"/>
          </p:nvPr>
        </p:nvPicPr>
        <p:blipFill>
          <a:blip r:embed="rId2"/>
          <a:srcRect t="-13621" b="-13621"/>
          <a:stretch>
            <a:fillRect/>
          </a:stretch>
        </p:blipFill>
        <p:spPr>
          <a:xfrm>
            <a:off x="1569732" y="1439092"/>
            <a:ext cx="9664700" cy="5219594"/>
          </a:xfrm>
        </p:spPr>
      </p:pic>
      <p:sp>
        <p:nvSpPr>
          <p:cNvPr id="3" name="Rectangle 2">
            <a:extLst>
              <a:ext uri="{FF2B5EF4-FFF2-40B4-BE49-F238E27FC236}">
                <a16:creationId xmlns:a16="http://schemas.microsoft.com/office/drawing/2014/main" id="{E13E3EC3-DB81-4B78-8A17-C8520A9B9347}"/>
              </a:ext>
            </a:extLst>
          </p:cNvPr>
          <p:cNvSpPr/>
          <p:nvPr/>
        </p:nvSpPr>
        <p:spPr bwMode="auto">
          <a:xfrm>
            <a:off x="1569732" y="3673925"/>
            <a:ext cx="9279500" cy="354378"/>
          </a:xfrm>
          <a:prstGeom prst="rect">
            <a:avLst/>
          </a:prstGeom>
          <a:solidFill>
            <a:srgbClr val="FF0000">
              <a:alpha val="20000"/>
            </a:srgbClr>
          </a:solidFill>
          <a:ln w="38100" cap="flat" cmpd="sng" algn="ctr">
            <a:noFill/>
            <a:prstDash val="dash"/>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algn="ctr" defTabSz="914364" fontAlgn="base">
              <a:spcBef>
                <a:spcPct val="0"/>
              </a:spcBef>
              <a:spcAft>
                <a:spcPct val="0"/>
              </a:spcAft>
              <a:buClr>
                <a:schemeClr val="hlink"/>
              </a:buClr>
              <a:buSzPct val="70000"/>
              <a:tabLst>
                <a:tab pos="234941" algn="l"/>
                <a:tab pos="4349576" algn="ctr"/>
                <a:tab pos="5832241" algn="ctr"/>
                <a:tab pos="7314907" algn="ctr"/>
              </a:tabLst>
            </a:pPr>
            <a:endParaRPr lang="en-US" sz="2400">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sp>
        <p:nvSpPr>
          <p:cNvPr id="5" name="Rectangle 4">
            <a:extLst>
              <a:ext uri="{FF2B5EF4-FFF2-40B4-BE49-F238E27FC236}">
                <a16:creationId xmlns:a16="http://schemas.microsoft.com/office/drawing/2014/main" id="{389750D5-400B-60DF-C83D-DE00F7E3E746}"/>
              </a:ext>
            </a:extLst>
          </p:cNvPr>
          <p:cNvSpPr/>
          <p:nvPr/>
        </p:nvSpPr>
        <p:spPr bwMode="auto">
          <a:xfrm>
            <a:off x="1569732" y="4684146"/>
            <a:ext cx="9279500" cy="289267"/>
          </a:xfrm>
          <a:prstGeom prst="rect">
            <a:avLst/>
          </a:prstGeom>
          <a:solidFill>
            <a:srgbClr val="FF0000">
              <a:alpha val="20000"/>
            </a:srgbClr>
          </a:solidFill>
          <a:ln w="38100" cap="flat" cmpd="sng" algn="ctr">
            <a:noFill/>
            <a:prstDash val="dash"/>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algn="ctr" defTabSz="914364" fontAlgn="base">
              <a:spcBef>
                <a:spcPct val="0"/>
              </a:spcBef>
              <a:spcAft>
                <a:spcPct val="0"/>
              </a:spcAft>
              <a:buClr>
                <a:schemeClr val="hlink"/>
              </a:buClr>
              <a:buSzPct val="70000"/>
              <a:tabLst>
                <a:tab pos="234941" algn="l"/>
                <a:tab pos="4349576" algn="ctr"/>
                <a:tab pos="5832241" algn="ctr"/>
                <a:tab pos="7314907" algn="ctr"/>
              </a:tabLst>
            </a:pPr>
            <a:endParaRPr lang="en-US" sz="2400">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sp>
        <p:nvSpPr>
          <p:cNvPr id="6" name="Rectangle 5">
            <a:extLst>
              <a:ext uri="{FF2B5EF4-FFF2-40B4-BE49-F238E27FC236}">
                <a16:creationId xmlns:a16="http://schemas.microsoft.com/office/drawing/2014/main" id="{590FF9AE-F9B3-3F5F-5B03-880C5FFE94A9}"/>
              </a:ext>
            </a:extLst>
          </p:cNvPr>
          <p:cNvSpPr/>
          <p:nvPr/>
        </p:nvSpPr>
        <p:spPr bwMode="auto">
          <a:xfrm>
            <a:off x="1569732" y="5036022"/>
            <a:ext cx="9279500" cy="289267"/>
          </a:xfrm>
          <a:prstGeom prst="rect">
            <a:avLst/>
          </a:prstGeom>
          <a:solidFill>
            <a:srgbClr val="FF0000">
              <a:alpha val="20000"/>
            </a:srgbClr>
          </a:solidFill>
          <a:ln w="38100" cap="flat" cmpd="sng" algn="ctr">
            <a:noFill/>
            <a:prstDash val="dash"/>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algn="ctr" defTabSz="914364" fontAlgn="base">
              <a:spcBef>
                <a:spcPct val="0"/>
              </a:spcBef>
              <a:spcAft>
                <a:spcPct val="0"/>
              </a:spcAft>
              <a:buClr>
                <a:schemeClr val="hlink"/>
              </a:buClr>
              <a:buSzPct val="70000"/>
              <a:tabLst>
                <a:tab pos="234941" algn="l"/>
                <a:tab pos="4349576" algn="ctr"/>
                <a:tab pos="5832241" algn="ctr"/>
                <a:tab pos="7314907" algn="ctr"/>
              </a:tabLst>
            </a:pPr>
            <a:endParaRPr lang="en-US" sz="2400">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sp>
        <p:nvSpPr>
          <p:cNvPr id="8" name="Right Arrow 7">
            <a:extLst>
              <a:ext uri="{FF2B5EF4-FFF2-40B4-BE49-F238E27FC236}">
                <a16:creationId xmlns:a16="http://schemas.microsoft.com/office/drawing/2014/main" id="{0647F1DD-BBB3-F88F-635E-25C57037740C}"/>
              </a:ext>
            </a:extLst>
          </p:cNvPr>
          <p:cNvSpPr/>
          <p:nvPr/>
        </p:nvSpPr>
        <p:spPr bwMode="auto">
          <a:xfrm flipV="1">
            <a:off x="5301049" y="3720857"/>
            <a:ext cx="309991" cy="230822"/>
          </a:xfrm>
          <a:prstGeom prst="rightArrow">
            <a:avLst/>
          </a:prstGeom>
          <a:solidFill>
            <a:srgbClr val="FF0000"/>
          </a:solidFill>
          <a:ln w="38100" cap="flat" cmpd="sng" algn="ctr">
            <a:solidFill>
              <a:srgbClr val="FF0000"/>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algn="ctr" defTabSz="914364" fontAlgn="base">
              <a:spcBef>
                <a:spcPct val="0"/>
              </a:spcBef>
              <a:spcAft>
                <a:spcPct val="0"/>
              </a:spcAft>
              <a:buClr>
                <a:schemeClr val="hlink"/>
              </a:buClr>
              <a:buSzPct val="70000"/>
              <a:tabLst>
                <a:tab pos="234941" algn="l"/>
                <a:tab pos="4349576" algn="ctr"/>
                <a:tab pos="5832241" algn="ctr"/>
                <a:tab pos="7314907" algn="ctr"/>
              </a:tabLst>
            </a:pPr>
            <a:endParaRPr lang="en-US" sz="2400">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sp>
        <p:nvSpPr>
          <p:cNvPr id="9" name="Right Arrow 8">
            <a:extLst>
              <a:ext uri="{FF2B5EF4-FFF2-40B4-BE49-F238E27FC236}">
                <a16:creationId xmlns:a16="http://schemas.microsoft.com/office/drawing/2014/main" id="{7DACD859-487D-7F7A-3CC6-65BC08A4BA27}"/>
              </a:ext>
            </a:extLst>
          </p:cNvPr>
          <p:cNvSpPr/>
          <p:nvPr/>
        </p:nvSpPr>
        <p:spPr bwMode="auto">
          <a:xfrm flipV="1">
            <a:off x="5301049" y="4715835"/>
            <a:ext cx="309991" cy="230822"/>
          </a:xfrm>
          <a:prstGeom prst="rightArrow">
            <a:avLst/>
          </a:prstGeom>
          <a:solidFill>
            <a:srgbClr val="FF0000"/>
          </a:solidFill>
          <a:ln w="38100" cap="flat" cmpd="sng" algn="ctr">
            <a:solidFill>
              <a:srgbClr val="FF0000"/>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algn="ctr" defTabSz="914364" fontAlgn="base">
              <a:spcBef>
                <a:spcPct val="0"/>
              </a:spcBef>
              <a:spcAft>
                <a:spcPct val="0"/>
              </a:spcAft>
              <a:buClr>
                <a:schemeClr val="hlink"/>
              </a:buClr>
              <a:buSzPct val="70000"/>
              <a:tabLst>
                <a:tab pos="234941" algn="l"/>
                <a:tab pos="4349576" algn="ctr"/>
                <a:tab pos="5832241" algn="ctr"/>
                <a:tab pos="7314907" algn="ctr"/>
              </a:tabLst>
            </a:pPr>
            <a:endParaRPr lang="en-US" sz="2400">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sp>
        <p:nvSpPr>
          <p:cNvPr id="10" name="Right Arrow 9">
            <a:extLst>
              <a:ext uri="{FF2B5EF4-FFF2-40B4-BE49-F238E27FC236}">
                <a16:creationId xmlns:a16="http://schemas.microsoft.com/office/drawing/2014/main" id="{A54181DA-469A-3CC4-5609-A53203A811A1}"/>
              </a:ext>
            </a:extLst>
          </p:cNvPr>
          <p:cNvSpPr/>
          <p:nvPr/>
        </p:nvSpPr>
        <p:spPr bwMode="auto">
          <a:xfrm flipV="1">
            <a:off x="5301049" y="5050270"/>
            <a:ext cx="309991" cy="230822"/>
          </a:xfrm>
          <a:prstGeom prst="rightArrow">
            <a:avLst/>
          </a:prstGeom>
          <a:solidFill>
            <a:srgbClr val="FF0000"/>
          </a:solidFill>
          <a:ln w="38100" cap="flat" cmpd="sng" algn="ctr">
            <a:solidFill>
              <a:srgbClr val="FF0000"/>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algn="ctr" defTabSz="914364" fontAlgn="base">
              <a:spcBef>
                <a:spcPct val="0"/>
              </a:spcBef>
              <a:spcAft>
                <a:spcPct val="0"/>
              </a:spcAft>
              <a:buClr>
                <a:schemeClr val="hlink"/>
              </a:buClr>
              <a:buSzPct val="70000"/>
              <a:tabLst>
                <a:tab pos="234941" algn="l"/>
                <a:tab pos="4349576" algn="ctr"/>
                <a:tab pos="5832241" algn="ctr"/>
                <a:tab pos="7314907" algn="ctr"/>
              </a:tabLst>
            </a:pPr>
            <a:endParaRPr lang="en-US" sz="2400">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spTree>
    <p:extLst>
      <p:ext uri="{BB962C8B-B14F-4D97-AF65-F5344CB8AC3E}">
        <p14:creationId xmlns:p14="http://schemas.microsoft.com/office/powerpoint/2010/main" val="283715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Can People Identify Test Results As Out-of-Range?</a:t>
            </a:r>
          </a:p>
        </p:txBody>
      </p:sp>
      <p:sp>
        <p:nvSpPr>
          <p:cNvPr id="3" name="Content Placeholder 2"/>
          <p:cNvSpPr>
            <a:spLocks noGrp="1"/>
          </p:cNvSpPr>
          <p:nvPr>
            <p:ph idx="1"/>
          </p:nvPr>
        </p:nvSpPr>
        <p:spPr/>
        <p:txBody>
          <a:bodyPr>
            <a:normAutofit/>
          </a:bodyPr>
          <a:lstStyle/>
          <a:p>
            <a:r>
              <a:rPr lang="en-US" sz="3200" dirty="0"/>
              <a:t>Type 2 diabetes scenario</a:t>
            </a:r>
          </a:p>
          <a:p>
            <a:pPr lvl="1"/>
            <a:r>
              <a:rPr lang="en-US" dirty="0"/>
              <a:t>Task: To determine if Hemoglobin A1c was outside the Standard Range</a:t>
            </a:r>
          </a:p>
          <a:p>
            <a:pPr lvl="1"/>
            <a:endParaRPr lang="en-US" sz="2800" dirty="0"/>
          </a:p>
          <a:p>
            <a:r>
              <a:rPr lang="en-US" sz="3200" dirty="0"/>
              <a:t>1817 adults age 40-70</a:t>
            </a:r>
          </a:p>
          <a:p>
            <a:pPr lvl="1"/>
            <a:r>
              <a:rPr lang="en-US" dirty="0"/>
              <a:t>Demographically diverse Internet panel</a:t>
            </a:r>
          </a:p>
          <a:p>
            <a:pPr lvl="1"/>
            <a:r>
              <a:rPr lang="en-US" dirty="0"/>
              <a:t>Measured </a:t>
            </a:r>
            <a:r>
              <a:rPr lang="en-US" u="sng" dirty="0"/>
              <a:t>health literacy</a:t>
            </a:r>
            <a:r>
              <a:rPr lang="en-US" dirty="0"/>
              <a:t> and </a:t>
            </a:r>
            <a:r>
              <a:rPr lang="en-US" u="sng" dirty="0"/>
              <a:t>numeracy</a:t>
            </a:r>
          </a:p>
          <a:p>
            <a:endParaRPr lang="en-US" dirty="0"/>
          </a:p>
          <a:p>
            <a:pPr lvl="1"/>
            <a:endParaRPr lang="en-US" sz="2800" dirty="0"/>
          </a:p>
          <a:p>
            <a:pPr>
              <a:buNone/>
            </a:pPr>
            <a:endParaRPr lang="en-US" dirty="0"/>
          </a:p>
        </p:txBody>
      </p:sp>
      <p:sp>
        <p:nvSpPr>
          <p:cNvPr id="2" name="TextBox 1">
            <a:extLst>
              <a:ext uri="{FF2B5EF4-FFF2-40B4-BE49-F238E27FC236}">
                <a16:creationId xmlns:a16="http://schemas.microsoft.com/office/drawing/2014/main" id="{E8994E7B-3950-84C6-7077-7C0E43C8743D}"/>
              </a:ext>
            </a:extLst>
          </p:cNvPr>
          <p:cNvSpPr txBox="1"/>
          <p:nvPr/>
        </p:nvSpPr>
        <p:spPr>
          <a:xfrm>
            <a:off x="1653745" y="6211669"/>
            <a:ext cx="8884508" cy="646331"/>
          </a:xfrm>
          <a:prstGeom prst="rect">
            <a:avLst/>
          </a:prstGeom>
          <a:noFill/>
        </p:spPr>
        <p:txBody>
          <a:bodyPr wrap="square" rtlCol="0">
            <a:spAutoFit/>
          </a:bodyPr>
          <a:lstStyle/>
          <a:p>
            <a:r>
              <a:rPr lang="en-US" sz="1200" dirty="0">
                <a:solidFill>
                  <a:schemeClr val="tx2"/>
                </a:solidFill>
              </a:rPr>
              <a:t>Zikmund-Fisher BJ, Exe NL, </a:t>
            </a:r>
            <a:r>
              <a:rPr lang="en-US" sz="1200" dirty="0" err="1">
                <a:solidFill>
                  <a:schemeClr val="tx2"/>
                </a:solidFill>
              </a:rPr>
              <a:t>Witteman</a:t>
            </a:r>
            <a:r>
              <a:rPr lang="en-US" sz="1200" dirty="0">
                <a:solidFill>
                  <a:schemeClr val="tx2"/>
                </a:solidFill>
              </a:rPr>
              <a:t> HO. Numeracy and literacy independently predict patients’ ability to identify out-of-range test results. </a:t>
            </a:r>
            <a:r>
              <a:rPr lang="en-US" sz="1200" i="1" dirty="0">
                <a:solidFill>
                  <a:schemeClr val="tx2"/>
                </a:solidFill>
              </a:rPr>
              <a:t>Journal of Medical Internet Research </a:t>
            </a:r>
            <a:r>
              <a:rPr lang="en-US" sz="1200" dirty="0">
                <a:solidFill>
                  <a:schemeClr val="tx2"/>
                </a:solidFill>
              </a:rPr>
              <a:t>2014;16(8):e187. </a:t>
            </a:r>
          </a:p>
          <a:p>
            <a:endParaRPr lang="en-US" sz="1200" dirty="0"/>
          </a:p>
        </p:txBody>
      </p:sp>
    </p:spTree>
    <p:extLst>
      <p:ext uri="{BB962C8B-B14F-4D97-AF65-F5344CB8AC3E}">
        <p14:creationId xmlns:p14="http://schemas.microsoft.com/office/powerpoint/2010/main" val="1516906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Numeracy and Literacy</a:t>
            </a:r>
          </a:p>
        </p:txBody>
      </p:sp>
      <p:pic>
        <p:nvPicPr>
          <p:cNvPr id="4" name="Content Placeholder 3" descr="Figure 2 for JMIR Paper 2014-01-12.png"/>
          <p:cNvPicPr>
            <a:picLocks noGrp="1" noChangeAspect="1"/>
          </p:cNvPicPr>
          <p:nvPr>
            <p:ph idx="1"/>
          </p:nvPr>
        </p:nvPicPr>
        <p:blipFill>
          <a:blip r:embed="rId2">
            <a:extLst>
              <a:ext uri="{28A0092B-C50C-407E-A947-70E740481C1C}">
                <a14:useLocalDpi xmlns:a14="http://schemas.microsoft.com/office/drawing/2010/main" val="0"/>
              </a:ext>
            </a:extLst>
          </a:blip>
          <a:srcRect l="-5811" r="-5811"/>
          <a:stretch>
            <a:fillRect/>
          </a:stretch>
        </p:blipFill>
        <p:spPr>
          <a:xfrm>
            <a:off x="2190229" y="1912698"/>
            <a:ext cx="7811540" cy="4218432"/>
          </a:xfrm>
        </p:spPr>
      </p:pic>
      <p:sp>
        <p:nvSpPr>
          <p:cNvPr id="3" name="TextBox 2">
            <a:extLst>
              <a:ext uri="{FF2B5EF4-FFF2-40B4-BE49-F238E27FC236}">
                <a16:creationId xmlns:a16="http://schemas.microsoft.com/office/drawing/2014/main" id="{C70DBB17-34CA-A5A1-0458-7309FD52AABB}"/>
              </a:ext>
            </a:extLst>
          </p:cNvPr>
          <p:cNvSpPr txBox="1"/>
          <p:nvPr/>
        </p:nvSpPr>
        <p:spPr>
          <a:xfrm>
            <a:off x="1653745" y="6211669"/>
            <a:ext cx="8884508" cy="646331"/>
          </a:xfrm>
          <a:prstGeom prst="rect">
            <a:avLst/>
          </a:prstGeom>
          <a:noFill/>
        </p:spPr>
        <p:txBody>
          <a:bodyPr wrap="square" rtlCol="0">
            <a:spAutoFit/>
          </a:bodyPr>
          <a:lstStyle/>
          <a:p>
            <a:r>
              <a:rPr lang="en-US" sz="1200" dirty="0"/>
              <a:t>Zikmund-Fisher BJ, Exe NL, </a:t>
            </a:r>
            <a:r>
              <a:rPr lang="en-US" sz="1200" dirty="0" err="1"/>
              <a:t>Witteman</a:t>
            </a:r>
            <a:r>
              <a:rPr lang="en-US" sz="1200" dirty="0"/>
              <a:t> HO. Numeracy and literacy independently predict patients’ ability to identify out-of-range test results. </a:t>
            </a:r>
            <a:r>
              <a:rPr lang="en-US" sz="1200" i="1" dirty="0"/>
              <a:t>Journal of Medical Internet Research </a:t>
            </a:r>
            <a:r>
              <a:rPr lang="en-US" sz="1200" dirty="0"/>
              <a:t>2014;16(8):e187. </a:t>
            </a:r>
          </a:p>
          <a:p>
            <a:endParaRPr lang="en-US" sz="1200" dirty="0"/>
          </a:p>
        </p:txBody>
      </p:sp>
    </p:spTree>
    <p:extLst>
      <p:ext uri="{BB962C8B-B14F-4D97-AF65-F5344CB8AC3E}">
        <p14:creationId xmlns:p14="http://schemas.microsoft.com/office/powerpoint/2010/main" val="539241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B2B3-8CBE-2AC8-52A4-09A45796F317}"/>
              </a:ext>
            </a:extLst>
          </p:cNvPr>
          <p:cNvSpPr>
            <a:spLocks noGrp="1"/>
          </p:cNvSpPr>
          <p:nvPr>
            <p:ph type="title"/>
          </p:nvPr>
        </p:nvSpPr>
        <p:spPr>
          <a:xfrm>
            <a:off x="581193" y="2063578"/>
            <a:ext cx="11029615" cy="2477839"/>
          </a:xfrm>
        </p:spPr>
        <p:txBody>
          <a:bodyPr>
            <a:normAutofit/>
          </a:bodyPr>
          <a:lstStyle/>
          <a:p>
            <a:pPr marL="0" indent="0" algn="ctr">
              <a:spcBef>
                <a:spcPts val="0"/>
              </a:spcBef>
            </a:pPr>
            <a:r>
              <a:rPr lang="en-US" sz="5400" cap="none" dirty="0"/>
              <a:t>Information</a:t>
            </a:r>
            <a:r>
              <a:rPr lang="en-US" sz="5400" b="1" cap="none" dirty="0"/>
              <a:t> Evaluability</a:t>
            </a:r>
            <a:br>
              <a:rPr lang="en-US" sz="5400" b="1" cap="none" dirty="0"/>
            </a:br>
            <a:endParaRPr lang="en-US" sz="5400" cap="none" dirty="0"/>
          </a:p>
        </p:txBody>
      </p:sp>
      <p:sp>
        <p:nvSpPr>
          <p:cNvPr id="4" name="Content Placeholder 3"/>
          <p:cNvSpPr>
            <a:spLocks noGrp="1"/>
          </p:cNvSpPr>
          <p:nvPr>
            <p:ph type="body" idx="1"/>
          </p:nvPr>
        </p:nvSpPr>
        <p:spPr/>
        <p:txBody>
          <a:bodyPr>
            <a:normAutofit fontScale="62500" lnSpcReduction="20000"/>
          </a:bodyPr>
          <a:lstStyle/>
          <a:p>
            <a:pPr marL="0" indent="0" algn="ctr">
              <a:spcBef>
                <a:spcPts val="0"/>
              </a:spcBef>
              <a:buNone/>
            </a:pPr>
            <a:r>
              <a:rPr lang="en-US" sz="6000" dirty="0">
                <a:solidFill>
                  <a:srgbClr val="2C7C9F"/>
                </a:solidFill>
              </a:rPr>
              <a:t> </a:t>
            </a:r>
          </a:p>
        </p:txBody>
      </p:sp>
    </p:spTree>
    <p:extLst>
      <p:ext uri="{BB962C8B-B14F-4D97-AF65-F5344CB8AC3E}">
        <p14:creationId xmlns:p14="http://schemas.microsoft.com/office/powerpoint/2010/main" val="3698157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4259-7FA2-FD27-E0F7-68147B618C6A}"/>
              </a:ext>
            </a:extLst>
          </p:cNvPr>
          <p:cNvSpPr>
            <a:spLocks noGrp="1"/>
          </p:cNvSpPr>
          <p:nvPr>
            <p:ph type="title"/>
          </p:nvPr>
        </p:nvSpPr>
        <p:spPr/>
        <p:txBody>
          <a:bodyPr/>
          <a:lstStyle/>
          <a:p>
            <a:r>
              <a:rPr lang="en-US" dirty="0"/>
              <a:t>Good or bad?</a:t>
            </a:r>
          </a:p>
        </p:txBody>
      </p:sp>
      <p:pic>
        <p:nvPicPr>
          <p:cNvPr id="4" name="Content Placeholder 3" descr="Foxtrot 2v3v4gumballs.jpg">
            <a:extLst>
              <a:ext uri="{FF2B5EF4-FFF2-40B4-BE49-F238E27FC236}">
                <a16:creationId xmlns:a16="http://schemas.microsoft.com/office/drawing/2014/main" id="{C8D37273-4DF3-1952-B851-449A5C4CBE1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5692" b="-35692"/>
          <a:stretch>
            <a:fillRect/>
          </a:stretch>
        </p:blipFill>
        <p:spPr>
          <a:xfrm>
            <a:off x="1710047" y="1629278"/>
            <a:ext cx="8977745" cy="4894347"/>
          </a:xfrm>
        </p:spPr>
      </p:pic>
      <p:sp>
        <p:nvSpPr>
          <p:cNvPr id="5" name="TextBox 4">
            <a:extLst>
              <a:ext uri="{FF2B5EF4-FFF2-40B4-BE49-F238E27FC236}">
                <a16:creationId xmlns:a16="http://schemas.microsoft.com/office/drawing/2014/main" id="{C7F5B584-DF55-E702-92FA-03E81E3038FA}"/>
              </a:ext>
            </a:extLst>
          </p:cNvPr>
          <p:cNvSpPr txBox="1"/>
          <p:nvPr/>
        </p:nvSpPr>
        <p:spPr>
          <a:xfrm>
            <a:off x="1710047" y="5751763"/>
            <a:ext cx="6831240" cy="276999"/>
          </a:xfrm>
          <a:prstGeom prst="rect">
            <a:avLst/>
          </a:prstGeom>
          <a:noFill/>
        </p:spPr>
        <p:txBody>
          <a:bodyPr wrap="square" rtlCol="0">
            <a:spAutoFit/>
          </a:bodyPr>
          <a:lstStyle/>
          <a:p>
            <a:r>
              <a:rPr lang="en-US" sz="1200" dirty="0"/>
              <a:t>Amend B. </a:t>
            </a:r>
            <a:r>
              <a:rPr lang="en-US" sz="1200" i="1" dirty="0"/>
              <a:t>Welcome to </a:t>
            </a:r>
            <a:r>
              <a:rPr lang="en-US" sz="1200" i="1" dirty="0" err="1"/>
              <a:t>Jasorassic</a:t>
            </a:r>
            <a:r>
              <a:rPr lang="en-US" sz="1200" i="1" dirty="0"/>
              <a:t> Park,</a:t>
            </a:r>
            <a:r>
              <a:rPr lang="en-US" sz="1200" dirty="0"/>
              <a:t> 1998, p.36.</a:t>
            </a:r>
          </a:p>
        </p:txBody>
      </p:sp>
      <p:grpSp>
        <p:nvGrpSpPr>
          <p:cNvPr id="9" name="Group 8">
            <a:extLst>
              <a:ext uri="{FF2B5EF4-FFF2-40B4-BE49-F238E27FC236}">
                <a16:creationId xmlns:a16="http://schemas.microsoft.com/office/drawing/2014/main" id="{0076DAB8-427A-B1DB-9254-40738221D0C2}"/>
              </a:ext>
            </a:extLst>
          </p:cNvPr>
          <p:cNvGrpSpPr/>
          <p:nvPr/>
        </p:nvGrpSpPr>
        <p:grpSpPr>
          <a:xfrm>
            <a:off x="4762006" y="2627444"/>
            <a:ext cx="5878286" cy="2906457"/>
            <a:chOff x="4809506" y="2627444"/>
            <a:chExt cx="5878286" cy="2906457"/>
          </a:xfrm>
          <a:solidFill>
            <a:schemeClr val="bg2"/>
          </a:solidFill>
        </p:grpSpPr>
        <p:sp>
          <p:nvSpPr>
            <p:cNvPr id="7" name="Rectangle 6">
              <a:extLst>
                <a:ext uri="{FF2B5EF4-FFF2-40B4-BE49-F238E27FC236}">
                  <a16:creationId xmlns:a16="http://schemas.microsoft.com/office/drawing/2014/main" id="{004132A9-7023-D4C5-A953-D7E3EDCA4775}"/>
                </a:ext>
              </a:extLst>
            </p:cNvPr>
            <p:cNvSpPr/>
            <p:nvPr/>
          </p:nvSpPr>
          <p:spPr bwMode="auto">
            <a:xfrm>
              <a:off x="5740339" y="2627444"/>
              <a:ext cx="4947453" cy="2906457"/>
            </a:xfrm>
            <a:prstGeom prst="rect">
              <a:avLst/>
            </a:prstGeom>
            <a:grpFill/>
            <a:ln w="38100" cap="flat" cmpd="sng" algn="ctr">
              <a:noFill/>
              <a:prstDash val="dash"/>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tab pos="234950" algn="l"/>
                  <a:tab pos="4349750" algn="ctr"/>
                  <a:tab pos="5832475" algn="ctr"/>
                  <a:tab pos="7315200" algn="ctr"/>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sp>
          <p:nvSpPr>
            <p:cNvPr id="8" name="Right Triangle 7">
              <a:extLst>
                <a:ext uri="{FF2B5EF4-FFF2-40B4-BE49-F238E27FC236}">
                  <a16:creationId xmlns:a16="http://schemas.microsoft.com/office/drawing/2014/main" id="{026BB28A-8C42-24BE-8E91-39D3E134A0F2}"/>
                </a:ext>
              </a:extLst>
            </p:cNvPr>
            <p:cNvSpPr/>
            <p:nvPr/>
          </p:nvSpPr>
          <p:spPr bwMode="auto">
            <a:xfrm flipH="1">
              <a:off x="4809506" y="2627444"/>
              <a:ext cx="941922" cy="2906457"/>
            </a:xfrm>
            <a:prstGeom prst="rtTriangle">
              <a:avLst/>
            </a:prstGeom>
            <a:grpFill/>
            <a:ln w="38100" cap="flat" cmpd="sng" algn="ctr">
              <a:noFill/>
              <a:prstDash val="dash"/>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tab pos="234950" algn="l"/>
                  <a:tab pos="4349750" algn="ctr"/>
                  <a:tab pos="5832475" algn="ctr"/>
                  <a:tab pos="7315200" algn="ctr"/>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Arial" pitchFamily="-110" charset="0"/>
                <a:ea typeface="Arial" pitchFamily="-110" charset="0"/>
                <a:cs typeface="Arial" pitchFamily="-110" charset="0"/>
              </a:endParaRPr>
            </a:p>
          </p:txBody>
        </p:sp>
      </p:grpSp>
    </p:spTree>
    <p:extLst>
      <p:ext uri="{BB962C8B-B14F-4D97-AF65-F5344CB8AC3E}">
        <p14:creationId xmlns:p14="http://schemas.microsoft.com/office/powerpoint/2010/main" val="31266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1658320"/>
            <a:ext cx="11029615" cy="2883098"/>
          </a:xfrm>
        </p:spPr>
        <p:txBody>
          <a:bodyPr>
            <a:normAutofit/>
          </a:bodyPr>
          <a:lstStyle/>
          <a:p>
            <a:pPr algn="ctr"/>
            <a:r>
              <a:rPr lang="en-US" sz="5400" cap="none" dirty="0">
                <a:solidFill>
                  <a:srgbClr val="2C7C9F"/>
                </a:solidFill>
              </a:rPr>
              <a:t>So, what do we do?</a:t>
            </a:r>
            <a:br>
              <a:rPr lang="en-US" sz="5400" cap="none" dirty="0">
                <a:solidFill>
                  <a:srgbClr val="2C7C9F"/>
                </a:solidFill>
              </a:rPr>
            </a:br>
            <a:endParaRPr lang="en-US" sz="5400" cap="none" dirty="0">
              <a:solidFill>
                <a:schemeClr val="tx1"/>
              </a:solidFill>
            </a:endParaRPr>
          </a:p>
        </p:txBody>
      </p:sp>
    </p:spTree>
    <p:extLst>
      <p:ext uri="{BB962C8B-B14F-4D97-AF65-F5344CB8AC3E}">
        <p14:creationId xmlns:p14="http://schemas.microsoft.com/office/powerpoint/2010/main" val="1482545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1658320"/>
            <a:ext cx="11029615" cy="2883098"/>
          </a:xfrm>
        </p:spPr>
        <p:txBody>
          <a:bodyPr>
            <a:normAutofit/>
          </a:bodyPr>
          <a:lstStyle/>
          <a:p>
            <a:pPr algn="ctr"/>
            <a:r>
              <a:rPr lang="en-US" sz="5400" u="sng" cap="none" dirty="0">
                <a:solidFill>
                  <a:srgbClr val="2C7C9F"/>
                </a:solidFill>
              </a:rPr>
              <a:t>KEY Q:</a:t>
            </a:r>
            <a:r>
              <a:rPr lang="en-US" sz="5400" cap="none" dirty="0">
                <a:solidFill>
                  <a:srgbClr val="2C7C9F"/>
                </a:solidFill>
              </a:rPr>
              <a:t/>
            </a:r>
            <a:br>
              <a:rPr lang="en-US" sz="5400" cap="none" dirty="0">
                <a:solidFill>
                  <a:srgbClr val="2C7C9F"/>
                </a:solidFill>
              </a:rPr>
            </a:br>
            <a:r>
              <a:rPr lang="en-US" sz="5400" cap="none" dirty="0">
                <a:solidFill>
                  <a:srgbClr val="2C7C9F"/>
                </a:solidFill>
              </a:rPr>
              <a:t>How do </a:t>
            </a:r>
            <a:r>
              <a:rPr lang="en-US" sz="5400" b="1" i="1" cap="none" dirty="0"/>
              <a:t>experts</a:t>
            </a:r>
            <a:r>
              <a:rPr lang="en-US" sz="5400" cap="none" dirty="0">
                <a:solidFill>
                  <a:srgbClr val="2C7C9F"/>
                </a:solidFill>
              </a:rPr>
              <a:t> know</a:t>
            </a:r>
            <a:br>
              <a:rPr lang="en-US" sz="5400" cap="none" dirty="0">
                <a:solidFill>
                  <a:srgbClr val="2C7C9F"/>
                </a:solidFill>
              </a:rPr>
            </a:br>
            <a:r>
              <a:rPr lang="en-US" sz="5400" cap="none" dirty="0">
                <a:solidFill>
                  <a:srgbClr val="2C7C9F"/>
                </a:solidFill>
              </a:rPr>
              <a:t>what the data mean?</a:t>
            </a:r>
            <a:endParaRPr lang="en-US" sz="5400" cap="none" dirty="0">
              <a:solidFill>
                <a:schemeClr val="tx1"/>
              </a:solidFill>
            </a:endParaRPr>
          </a:p>
        </p:txBody>
      </p:sp>
    </p:spTree>
    <p:extLst>
      <p:ext uri="{BB962C8B-B14F-4D97-AF65-F5344CB8AC3E}">
        <p14:creationId xmlns:p14="http://schemas.microsoft.com/office/powerpoint/2010/main" val="943580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Characteristic Questions</a:t>
            </a:r>
          </a:p>
        </p:txBody>
      </p:sp>
      <p:sp>
        <p:nvSpPr>
          <p:cNvPr id="6" name="Text Placeholder 5"/>
          <p:cNvSpPr>
            <a:spLocks noGrp="1"/>
          </p:cNvSpPr>
          <p:nvPr>
            <p:ph idx="1"/>
          </p:nvPr>
        </p:nvSpPr>
        <p:spPr>
          <a:xfrm>
            <a:off x="581192" y="2019855"/>
            <a:ext cx="11029615" cy="4207945"/>
          </a:xfrm>
        </p:spPr>
        <p:txBody>
          <a:bodyPr>
            <a:normAutofit fontScale="77500" lnSpcReduction="20000"/>
          </a:bodyPr>
          <a:lstStyle/>
          <a:p>
            <a:pPr>
              <a:spcBef>
                <a:spcPts val="1444"/>
              </a:spcBef>
            </a:pPr>
            <a:r>
              <a:rPr lang="en-US" dirty="0"/>
              <a:t> What </a:t>
            </a:r>
            <a:r>
              <a:rPr lang="en-US" b="1" dirty="0"/>
              <a:t>units</a:t>
            </a:r>
            <a:r>
              <a:rPr lang="en-US" dirty="0"/>
              <a:t> are commonly used?</a:t>
            </a:r>
          </a:p>
          <a:p>
            <a:pPr>
              <a:spcBef>
                <a:spcPts val="1444"/>
              </a:spcBef>
            </a:pPr>
            <a:r>
              <a:rPr lang="en-US" dirty="0"/>
              <a:t> What is the </a:t>
            </a:r>
            <a:r>
              <a:rPr lang="en-US" b="1" dirty="0"/>
              <a:t>direction of improvement</a:t>
            </a:r>
            <a:r>
              <a:rPr lang="en-US" dirty="0"/>
              <a:t>?</a:t>
            </a:r>
          </a:p>
          <a:p>
            <a:pPr>
              <a:spcBef>
                <a:spcPts val="1444"/>
              </a:spcBef>
            </a:pPr>
            <a:r>
              <a:rPr lang="en-US" dirty="0"/>
              <a:t> What </a:t>
            </a:r>
            <a:r>
              <a:rPr lang="en-US" b="1" dirty="0"/>
              <a:t>range of values </a:t>
            </a:r>
            <a:r>
              <a:rPr lang="en-US" dirty="0"/>
              <a:t>is possible? Actually observed?</a:t>
            </a:r>
          </a:p>
          <a:p>
            <a:pPr>
              <a:spcBef>
                <a:spcPts val="1444"/>
              </a:spcBef>
            </a:pPr>
            <a:r>
              <a:rPr lang="en-US" dirty="0"/>
              <a:t> </a:t>
            </a:r>
            <a:r>
              <a:rPr lang="en-US" b="1" dirty="0"/>
              <a:t>How much change </a:t>
            </a:r>
            <a:r>
              <a:rPr lang="en-US" dirty="0"/>
              <a:t>in the value represents an </a:t>
            </a:r>
            <a:r>
              <a:rPr lang="en-US" b="1" dirty="0"/>
              <a:t>important change</a:t>
            </a:r>
            <a:r>
              <a:rPr lang="en-US" dirty="0"/>
              <a:t>?</a:t>
            </a:r>
            <a:endParaRPr lang="en-US" b="1" dirty="0"/>
          </a:p>
          <a:p>
            <a:pPr>
              <a:spcBef>
                <a:spcPts val="1444"/>
              </a:spcBef>
            </a:pPr>
            <a:r>
              <a:rPr lang="en-US" dirty="0"/>
              <a:t> Are the </a:t>
            </a:r>
            <a:r>
              <a:rPr lang="en-US" b="1" dirty="0"/>
              <a:t>action thresholds </a:t>
            </a:r>
            <a:r>
              <a:rPr lang="en-US" dirty="0"/>
              <a:t>or</a:t>
            </a:r>
            <a:r>
              <a:rPr lang="en-US" b="1" dirty="0"/>
              <a:t> target goals or ranges</a:t>
            </a:r>
            <a:r>
              <a:rPr lang="en-US" dirty="0"/>
              <a:t>?</a:t>
            </a:r>
          </a:p>
          <a:p>
            <a:pPr>
              <a:spcBef>
                <a:spcPts val="1444"/>
              </a:spcBef>
            </a:pPr>
            <a:r>
              <a:rPr lang="en-US" dirty="0"/>
              <a:t> Are there </a:t>
            </a:r>
            <a:r>
              <a:rPr lang="en-US" b="1" dirty="0"/>
              <a:t>meaningful categories</a:t>
            </a:r>
            <a:r>
              <a:rPr lang="en-US" dirty="0"/>
              <a:t>?</a:t>
            </a:r>
          </a:p>
          <a:p>
            <a:pPr>
              <a:spcBef>
                <a:spcPts val="1444"/>
              </a:spcBef>
            </a:pPr>
            <a:r>
              <a:rPr lang="en-US" dirty="0"/>
              <a:t> Are there </a:t>
            </a:r>
            <a:r>
              <a:rPr lang="en-US" b="1" dirty="0"/>
              <a:t>norms</a:t>
            </a:r>
            <a:r>
              <a:rPr lang="en-US" dirty="0"/>
              <a:t> available (e.g., average values, normal ranges)?</a:t>
            </a:r>
          </a:p>
          <a:p>
            <a:pPr>
              <a:spcBef>
                <a:spcPts val="1444"/>
              </a:spcBef>
            </a:pPr>
            <a:r>
              <a:rPr lang="en-US" dirty="0"/>
              <a:t> Are there </a:t>
            </a:r>
            <a:r>
              <a:rPr lang="en-US" b="1" dirty="0"/>
              <a:t>relative position measures </a:t>
            </a:r>
            <a:r>
              <a:rPr lang="en-US" dirty="0"/>
              <a:t>(e.g., percentile scores)?</a:t>
            </a:r>
          </a:p>
          <a:p>
            <a:endParaRPr lang="en-US" dirty="0"/>
          </a:p>
        </p:txBody>
      </p:sp>
      <p:sp>
        <p:nvSpPr>
          <p:cNvPr id="4" name="TextBox 3">
            <a:extLst>
              <a:ext uri="{FF2B5EF4-FFF2-40B4-BE49-F238E27FC236}">
                <a16:creationId xmlns:a16="http://schemas.microsoft.com/office/drawing/2014/main" id="{928839D0-4CFC-6D4E-944A-243B4954EB63}"/>
              </a:ext>
            </a:extLst>
          </p:cNvPr>
          <p:cNvSpPr txBox="1"/>
          <p:nvPr/>
        </p:nvSpPr>
        <p:spPr>
          <a:xfrm>
            <a:off x="581192" y="6155844"/>
            <a:ext cx="11029615" cy="461665"/>
          </a:xfrm>
          <a:prstGeom prst="rect">
            <a:avLst/>
          </a:prstGeom>
          <a:noFill/>
        </p:spPr>
        <p:txBody>
          <a:bodyPr wrap="square" rtlCol="0">
            <a:spAutoFit/>
          </a:bodyPr>
          <a:lstStyle/>
          <a:p>
            <a:r>
              <a:rPr lang="en-US" sz="1200" dirty="0"/>
              <a:t>Zikmund-Fisher BJ.</a:t>
            </a:r>
            <a:r>
              <a:rPr lang="en-US" sz="1200" cap="none" dirty="0"/>
              <a:t> Helping People Know Whether Measurements Have Good or Bad Implications: Increasing the Evaluability of Health and Science Data Communications.</a:t>
            </a:r>
            <a:r>
              <a:rPr lang="en-US" sz="1200" dirty="0"/>
              <a:t> </a:t>
            </a:r>
            <a:r>
              <a:rPr lang="en-US" sz="1200" i="1" dirty="0"/>
              <a:t>Policy Insights from the Behavioral and Brain Sciences,</a:t>
            </a:r>
            <a:r>
              <a:rPr lang="en-US" sz="1200" dirty="0"/>
              <a:t> 2019.</a:t>
            </a:r>
          </a:p>
        </p:txBody>
      </p:sp>
    </p:spTree>
    <p:extLst>
      <p:ext uri="{BB962C8B-B14F-4D97-AF65-F5344CB8AC3E}">
        <p14:creationId xmlns:p14="http://schemas.microsoft.com/office/powerpoint/2010/main" val="1121565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1658320"/>
            <a:ext cx="11029615" cy="2883098"/>
          </a:xfrm>
        </p:spPr>
        <p:txBody>
          <a:bodyPr>
            <a:normAutofit/>
          </a:bodyPr>
          <a:lstStyle/>
          <a:p>
            <a:pPr algn="ctr"/>
            <a:r>
              <a:rPr lang="en-US" sz="5400" u="sng" cap="none" dirty="0">
                <a:solidFill>
                  <a:srgbClr val="2C7C9F"/>
                </a:solidFill>
              </a:rPr>
              <a:t>Solution:</a:t>
            </a:r>
            <a:r>
              <a:rPr lang="en-US" sz="5400" cap="none" dirty="0">
                <a:solidFill>
                  <a:srgbClr val="2C7C9F"/>
                </a:solidFill>
              </a:rPr>
              <a:t/>
            </a:r>
            <a:br>
              <a:rPr lang="en-US" sz="5400" cap="none" dirty="0">
                <a:solidFill>
                  <a:srgbClr val="2C7C9F"/>
                </a:solidFill>
              </a:rPr>
            </a:br>
            <a:r>
              <a:rPr lang="en-US" sz="5400" b="1" i="1" cap="none" dirty="0"/>
              <a:t>Contextualize</a:t>
            </a:r>
            <a:r>
              <a:rPr lang="en-US" sz="5400" cap="none" dirty="0"/>
              <a:t> the data!</a:t>
            </a:r>
            <a:br>
              <a:rPr lang="en-US" sz="5400" cap="none" dirty="0"/>
            </a:br>
            <a:endParaRPr lang="en-US" sz="5400" cap="none" dirty="0"/>
          </a:p>
        </p:txBody>
      </p:sp>
    </p:spTree>
    <p:extLst>
      <p:ext uri="{BB962C8B-B14F-4D97-AF65-F5344CB8AC3E}">
        <p14:creationId xmlns:p14="http://schemas.microsoft.com/office/powerpoint/2010/main" val="1859507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0310-2699-9CD7-2BBD-18630F001AE3}"/>
              </a:ext>
            </a:extLst>
          </p:cNvPr>
          <p:cNvSpPr>
            <a:spLocks noGrp="1"/>
          </p:cNvSpPr>
          <p:nvPr>
            <p:ph type="title"/>
          </p:nvPr>
        </p:nvSpPr>
        <p:spPr/>
        <p:txBody>
          <a:bodyPr/>
          <a:lstStyle/>
          <a:p>
            <a:r>
              <a:rPr lang="en-US" dirty="0"/>
              <a:t>Ways to Contextualize Data</a:t>
            </a:r>
          </a:p>
        </p:txBody>
      </p:sp>
      <p:sp>
        <p:nvSpPr>
          <p:cNvPr id="3" name="Content Placeholder 2">
            <a:extLst>
              <a:ext uri="{FF2B5EF4-FFF2-40B4-BE49-F238E27FC236}">
                <a16:creationId xmlns:a16="http://schemas.microsoft.com/office/drawing/2014/main" id="{DDAB4D00-C205-5493-3ACE-EEE8B27954FC}"/>
              </a:ext>
            </a:extLst>
          </p:cNvPr>
          <p:cNvSpPr>
            <a:spLocks noGrp="1"/>
          </p:cNvSpPr>
          <p:nvPr>
            <p:ph idx="1"/>
          </p:nvPr>
        </p:nvSpPr>
        <p:spPr/>
        <p:txBody>
          <a:bodyPr>
            <a:normAutofit fontScale="92500" lnSpcReduction="10000"/>
          </a:bodyPr>
          <a:lstStyle/>
          <a:p>
            <a:pPr>
              <a:spcBef>
                <a:spcPts val="1400"/>
              </a:spcBef>
            </a:pPr>
            <a:r>
              <a:rPr lang="en-US" dirty="0"/>
              <a:t>Normal/healthy references</a:t>
            </a:r>
          </a:p>
          <a:p>
            <a:pPr>
              <a:spcBef>
                <a:spcPts val="1400"/>
              </a:spcBef>
            </a:pPr>
            <a:r>
              <a:rPr lang="en-US" dirty="0"/>
              <a:t>Comparisons (absolute differences)</a:t>
            </a:r>
          </a:p>
          <a:p>
            <a:pPr>
              <a:spcBef>
                <a:spcPts val="1400"/>
              </a:spcBef>
            </a:pPr>
            <a:r>
              <a:rPr lang="en-US" dirty="0"/>
              <a:t>Action thresholds / goal ranges</a:t>
            </a:r>
          </a:p>
          <a:p>
            <a:pPr>
              <a:spcBef>
                <a:spcPts val="1400"/>
              </a:spcBef>
            </a:pPr>
            <a:r>
              <a:rPr lang="en-US" dirty="0"/>
              <a:t>Categories</a:t>
            </a:r>
          </a:p>
          <a:p>
            <a:pPr>
              <a:spcBef>
                <a:spcPts val="1400"/>
              </a:spcBef>
            </a:pPr>
            <a:r>
              <a:rPr lang="en-US" dirty="0"/>
              <a:t>Range of variation</a:t>
            </a:r>
          </a:p>
          <a:p>
            <a:pPr>
              <a:spcBef>
                <a:spcPts val="1400"/>
              </a:spcBef>
            </a:pPr>
            <a:r>
              <a:rPr lang="en-US" dirty="0"/>
              <a:t>Clinically important differences</a:t>
            </a:r>
          </a:p>
        </p:txBody>
      </p:sp>
      <p:sp>
        <p:nvSpPr>
          <p:cNvPr id="4" name="TextBox 3">
            <a:extLst>
              <a:ext uri="{FF2B5EF4-FFF2-40B4-BE49-F238E27FC236}">
                <a16:creationId xmlns:a16="http://schemas.microsoft.com/office/drawing/2014/main" id="{E73A4F55-E1EC-3D03-7AA9-12BFC19271F1}"/>
              </a:ext>
            </a:extLst>
          </p:cNvPr>
          <p:cNvSpPr txBox="1"/>
          <p:nvPr/>
        </p:nvSpPr>
        <p:spPr>
          <a:xfrm>
            <a:off x="581192" y="6108676"/>
            <a:ext cx="11029614" cy="313932"/>
          </a:xfrm>
          <a:prstGeom prst="rect">
            <a:avLst/>
          </a:prstGeom>
          <a:noFill/>
        </p:spPr>
        <p:txBody>
          <a:bodyPr wrap="square" rtlCol="0">
            <a:spAutoFit/>
          </a:bodyPr>
          <a:lstStyle/>
          <a:p>
            <a:r>
              <a:rPr lang="en-US" sz="1400" dirty="0"/>
              <a:t>Zikmund-Fisher BJ. </a:t>
            </a:r>
            <a:r>
              <a:rPr lang="en-US" sz="1400" i="1" dirty="0"/>
              <a:t>Policy Insights from the Behavioral and Brain Sciences,</a:t>
            </a:r>
            <a:r>
              <a:rPr lang="en-US" sz="1400" dirty="0"/>
              <a:t> 2019.</a:t>
            </a:r>
          </a:p>
        </p:txBody>
      </p:sp>
    </p:spTree>
    <p:extLst>
      <p:ext uri="{BB962C8B-B14F-4D97-AF65-F5344CB8AC3E}">
        <p14:creationId xmlns:p14="http://schemas.microsoft.com/office/powerpoint/2010/main" val="349065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0FC5-3378-7320-49D1-8B630A8CCE4F}"/>
              </a:ext>
            </a:extLst>
          </p:cNvPr>
          <p:cNvSpPr>
            <a:spLocks noGrp="1"/>
          </p:cNvSpPr>
          <p:nvPr>
            <p:ph type="title"/>
          </p:nvPr>
        </p:nvSpPr>
        <p:spPr/>
        <p:txBody>
          <a:bodyPr/>
          <a:lstStyle/>
          <a:p>
            <a:r>
              <a:rPr lang="en-US" dirty="0"/>
              <a:t>3 Questions to Remember</a:t>
            </a:r>
          </a:p>
        </p:txBody>
      </p:sp>
      <p:sp>
        <p:nvSpPr>
          <p:cNvPr id="3" name="Content Placeholder 2">
            <a:extLst>
              <a:ext uri="{FF2B5EF4-FFF2-40B4-BE49-F238E27FC236}">
                <a16:creationId xmlns:a16="http://schemas.microsoft.com/office/drawing/2014/main" id="{946E0C91-F219-130B-4E58-E949E725C9A8}"/>
              </a:ext>
            </a:extLst>
          </p:cNvPr>
          <p:cNvSpPr>
            <a:spLocks noGrp="1"/>
          </p:cNvSpPr>
          <p:nvPr>
            <p:ph idx="1"/>
          </p:nvPr>
        </p:nvSpPr>
        <p:spPr>
          <a:xfrm>
            <a:off x="1154954" y="2603500"/>
            <a:ext cx="9943105" cy="3416300"/>
          </a:xfrm>
        </p:spPr>
        <p:txBody>
          <a:bodyPr>
            <a:normAutofit fontScale="92500"/>
          </a:bodyPr>
          <a:lstStyle/>
          <a:p>
            <a:pPr marL="514350" indent="-514350">
              <a:buFont typeface="+mj-lt"/>
              <a:buAutoNum type="arabicPeriod"/>
            </a:pPr>
            <a:r>
              <a:rPr lang="en-US" sz="4000" dirty="0"/>
              <a:t>What </a:t>
            </a:r>
            <a:r>
              <a:rPr lang="en-US" sz="4000" b="1" i="1" dirty="0">
                <a:solidFill>
                  <a:schemeClr val="accent1">
                    <a:lumMod val="60000"/>
                    <a:lumOff val="40000"/>
                  </a:schemeClr>
                </a:solidFill>
              </a:rPr>
              <a:t>outcome</a:t>
            </a:r>
            <a:r>
              <a:rPr lang="en-US" sz="4000" dirty="0"/>
              <a:t> are you trying to accomplish?</a:t>
            </a:r>
            <a:br>
              <a:rPr lang="en-US" sz="4000" dirty="0"/>
            </a:br>
            <a:endParaRPr lang="en-US" sz="4000" dirty="0"/>
          </a:p>
          <a:p>
            <a:pPr marL="514350" indent="-514350">
              <a:buFont typeface="+mj-lt"/>
              <a:buAutoNum type="arabicPeriod"/>
            </a:pPr>
            <a:r>
              <a:rPr lang="en-US" sz="4000" dirty="0"/>
              <a:t>Are the numbers </a:t>
            </a:r>
            <a:r>
              <a:rPr lang="en-US" sz="4000" b="1" i="1" dirty="0">
                <a:solidFill>
                  <a:schemeClr val="accent1">
                    <a:lumMod val="60000"/>
                    <a:lumOff val="40000"/>
                  </a:schemeClr>
                </a:solidFill>
              </a:rPr>
              <a:t>what they need</a:t>
            </a:r>
            <a:r>
              <a:rPr lang="en-US" sz="4000" dirty="0"/>
              <a:t>?</a:t>
            </a:r>
            <a:br>
              <a:rPr lang="en-US" sz="4000" dirty="0"/>
            </a:br>
            <a:endParaRPr lang="en-US" sz="4000" dirty="0"/>
          </a:p>
          <a:p>
            <a:pPr marL="514350" indent="-514350">
              <a:buFont typeface="+mj-lt"/>
              <a:buAutoNum type="arabicPeriod"/>
            </a:pPr>
            <a:r>
              <a:rPr lang="en-US" sz="4000" dirty="0"/>
              <a:t>Are the numbers </a:t>
            </a:r>
            <a:r>
              <a:rPr lang="en-US" sz="4000" b="1" i="1" dirty="0">
                <a:solidFill>
                  <a:schemeClr val="accent1">
                    <a:lumMod val="60000"/>
                    <a:lumOff val="40000"/>
                  </a:schemeClr>
                </a:solidFill>
              </a:rPr>
              <a:t>contextualized</a:t>
            </a:r>
            <a:r>
              <a:rPr lang="en-US" sz="4000" dirty="0"/>
              <a:t>?</a:t>
            </a:r>
          </a:p>
        </p:txBody>
      </p:sp>
    </p:spTree>
    <p:extLst>
      <p:ext uri="{BB962C8B-B14F-4D97-AF65-F5344CB8AC3E}">
        <p14:creationId xmlns:p14="http://schemas.microsoft.com/office/powerpoint/2010/main" val="65579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0" cap="none" dirty="0">
                <a:solidFill>
                  <a:srgbClr val="2C7C9F"/>
                </a:solidFill>
              </a:rPr>
              <a:t>Action thresholds</a:t>
            </a:r>
          </a:p>
        </p:txBody>
      </p:sp>
    </p:spTree>
    <p:extLst>
      <p:ext uri="{BB962C8B-B14F-4D97-AF65-F5344CB8AC3E}">
        <p14:creationId xmlns:p14="http://schemas.microsoft.com/office/powerpoint/2010/main" val="723437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B9F7-0FD5-F9DC-2305-5B1B3135EF44}"/>
              </a:ext>
            </a:extLst>
          </p:cNvPr>
          <p:cNvSpPr>
            <a:spLocks noGrp="1"/>
          </p:cNvSpPr>
          <p:nvPr>
            <p:ph type="title"/>
          </p:nvPr>
        </p:nvSpPr>
        <p:spPr/>
        <p:txBody>
          <a:bodyPr/>
          <a:lstStyle/>
          <a:p>
            <a:r>
              <a:rPr lang="en-US" dirty="0"/>
              <a:t>Action Thresholds</a:t>
            </a:r>
          </a:p>
        </p:txBody>
      </p:sp>
      <p:pic>
        <p:nvPicPr>
          <p:cNvPr id="11" name="Content Placeholder 10" descr="Graphical user interface, text, application, chat or text message&#10;&#10;Description automatically generated">
            <a:extLst>
              <a:ext uri="{FF2B5EF4-FFF2-40B4-BE49-F238E27FC236}">
                <a16:creationId xmlns:a16="http://schemas.microsoft.com/office/drawing/2014/main" id="{05DC2AF8-DEC7-84EC-59A8-92363A756D5F}"/>
              </a:ext>
            </a:extLst>
          </p:cNvPr>
          <p:cNvPicPr>
            <a:picLocks noGrp="1" noChangeAspect="1"/>
          </p:cNvPicPr>
          <p:nvPr>
            <p:ph sz="half" idx="1"/>
          </p:nvPr>
        </p:nvPicPr>
        <p:blipFill rotWithShape="1">
          <a:blip r:embed="rId2"/>
          <a:srcRect b="30688"/>
          <a:stretch/>
        </p:blipFill>
        <p:spPr>
          <a:xfrm>
            <a:off x="401065" y="2095821"/>
            <a:ext cx="5149792" cy="2699203"/>
          </a:xfrm>
        </p:spPr>
      </p:pic>
      <p:pic>
        <p:nvPicPr>
          <p:cNvPr id="9" name="Content Placeholder 8" descr="Table&#10;&#10;Description automatically generated">
            <a:extLst>
              <a:ext uri="{FF2B5EF4-FFF2-40B4-BE49-F238E27FC236}">
                <a16:creationId xmlns:a16="http://schemas.microsoft.com/office/drawing/2014/main" id="{45158F2B-AC23-BB1C-9230-ED57B57CEB7C}"/>
              </a:ext>
            </a:extLst>
          </p:cNvPr>
          <p:cNvPicPr>
            <a:picLocks noGrp="1" noChangeAspect="1"/>
          </p:cNvPicPr>
          <p:nvPr>
            <p:ph sz="half" idx="2"/>
          </p:nvPr>
        </p:nvPicPr>
        <p:blipFill rotWithShape="1">
          <a:blip r:embed="rId3"/>
          <a:srcRect r="34188"/>
          <a:stretch/>
        </p:blipFill>
        <p:spPr>
          <a:xfrm>
            <a:off x="7856599" y="2269910"/>
            <a:ext cx="3782682" cy="3546087"/>
          </a:xfrm>
        </p:spPr>
      </p:pic>
      <p:sp>
        <p:nvSpPr>
          <p:cNvPr id="12" name="TextBox 11">
            <a:extLst>
              <a:ext uri="{FF2B5EF4-FFF2-40B4-BE49-F238E27FC236}">
                <a16:creationId xmlns:a16="http://schemas.microsoft.com/office/drawing/2014/main" id="{3C1399A6-839A-2946-5B1B-26FD31616151}"/>
              </a:ext>
            </a:extLst>
          </p:cNvPr>
          <p:cNvSpPr txBox="1"/>
          <p:nvPr/>
        </p:nvSpPr>
        <p:spPr>
          <a:xfrm>
            <a:off x="401065" y="5990085"/>
            <a:ext cx="3595607" cy="276999"/>
          </a:xfrm>
          <a:prstGeom prst="rect">
            <a:avLst/>
          </a:prstGeom>
          <a:noFill/>
        </p:spPr>
        <p:txBody>
          <a:bodyPr wrap="square" rtlCol="0">
            <a:spAutoFit/>
          </a:bodyPr>
          <a:lstStyle/>
          <a:p>
            <a:r>
              <a:rPr lang="en-US" sz="1200" dirty="0"/>
              <a:t>https://</a:t>
            </a:r>
            <a:r>
              <a:rPr lang="en-US" sz="1200" dirty="0" err="1"/>
              <a:t>www.cvriskcalculator.com</a:t>
            </a:r>
            <a:r>
              <a:rPr lang="en-US" sz="1200" dirty="0"/>
              <a:t>/</a:t>
            </a:r>
          </a:p>
        </p:txBody>
      </p:sp>
      <p:sp>
        <p:nvSpPr>
          <p:cNvPr id="5" name="TextBox 4">
            <a:extLst>
              <a:ext uri="{FF2B5EF4-FFF2-40B4-BE49-F238E27FC236}">
                <a16:creationId xmlns:a16="http://schemas.microsoft.com/office/drawing/2014/main" id="{E67FFA82-4EEB-DD2B-69C9-D4ECD4CA2100}"/>
              </a:ext>
            </a:extLst>
          </p:cNvPr>
          <p:cNvSpPr txBox="1"/>
          <p:nvPr/>
        </p:nvSpPr>
        <p:spPr>
          <a:xfrm>
            <a:off x="7856599" y="5849506"/>
            <a:ext cx="3754210" cy="461665"/>
          </a:xfrm>
          <a:prstGeom prst="rect">
            <a:avLst/>
          </a:prstGeom>
          <a:noFill/>
        </p:spPr>
        <p:txBody>
          <a:bodyPr wrap="square" rtlCol="0">
            <a:spAutoFit/>
          </a:bodyPr>
          <a:lstStyle/>
          <a:p>
            <a:r>
              <a:rPr lang="en-US" sz="1200" dirty="0"/>
              <a:t>https://</a:t>
            </a:r>
            <a:r>
              <a:rPr lang="en-US" sz="1200" dirty="0" err="1"/>
              <a:t>www.uspreventiveservicestaskforce.org</a:t>
            </a:r>
            <a:r>
              <a:rPr lang="en-US" sz="1200" dirty="0"/>
              <a:t>/</a:t>
            </a:r>
            <a:r>
              <a:rPr lang="en-US" sz="1200" dirty="0" err="1"/>
              <a:t>uspstf</a:t>
            </a:r>
            <a:r>
              <a:rPr lang="en-US" sz="1200" dirty="0"/>
              <a:t>/recommendation/statin-use-in-adults-preventive-medication</a:t>
            </a:r>
          </a:p>
        </p:txBody>
      </p:sp>
      <p:cxnSp>
        <p:nvCxnSpPr>
          <p:cNvPr id="4" name="Straight Connector 3">
            <a:extLst>
              <a:ext uri="{FF2B5EF4-FFF2-40B4-BE49-F238E27FC236}">
                <a16:creationId xmlns:a16="http://schemas.microsoft.com/office/drawing/2014/main" id="{374D7ACD-D03C-2C55-CFC1-8A44E5B73847}"/>
              </a:ext>
            </a:extLst>
          </p:cNvPr>
          <p:cNvCxnSpPr>
            <a:cxnSpLocks/>
          </p:cNvCxnSpPr>
          <p:nvPr/>
        </p:nvCxnSpPr>
        <p:spPr>
          <a:xfrm>
            <a:off x="7968436" y="4356425"/>
            <a:ext cx="4643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CCEAD3F-816E-289A-5C9C-8E354ED328D0}"/>
              </a:ext>
            </a:extLst>
          </p:cNvPr>
          <p:cNvCxnSpPr>
            <a:cxnSpLocks/>
          </p:cNvCxnSpPr>
          <p:nvPr/>
        </p:nvCxnSpPr>
        <p:spPr>
          <a:xfrm>
            <a:off x="7968436" y="4161692"/>
            <a:ext cx="12856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8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B9F7-0FD5-F9DC-2305-5B1B3135EF44}"/>
              </a:ext>
            </a:extLst>
          </p:cNvPr>
          <p:cNvSpPr>
            <a:spLocks noGrp="1"/>
          </p:cNvSpPr>
          <p:nvPr>
            <p:ph type="title"/>
          </p:nvPr>
        </p:nvSpPr>
        <p:spPr/>
        <p:txBody>
          <a:bodyPr/>
          <a:lstStyle/>
          <a:p>
            <a:r>
              <a:rPr lang="en-US" dirty="0"/>
              <a:t>Action Thresholds</a:t>
            </a:r>
          </a:p>
        </p:txBody>
      </p:sp>
      <p:pic>
        <p:nvPicPr>
          <p:cNvPr id="11" name="Content Placeholder 10" descr="Graphical user interface, text, application, chat or text message&#10;&#10;Description automatically generated">
            <a:extLst>
              <a:ext uri="{FF2B5EF4-FFF2-40B4-BE49-F238E27FC236}">
                <a16:creationId xmlns:a16="http://schemas.microsoft.com/office/drawing/2014/main" id="{05DC2AF8-DEC7-84EC-59A8-92363A756D5F}"/>
              </a:ext>
            </a:extLst>
          </p:cNvPr>
          <p:cNvPicPr>
            <a:picLocks noGrp="1" noChangeAspect="1"/>
          </p:cNvPicPr>
          <p:nvPr>
            <p:ph sz="half" idx="1"/>
          </p:nvPr>
        </p:nvPicPr>
        <p:blipFill>
          <a:blip r:embed="rId2"/>
          <a:stretch>
            <a:fillRect/>
          </a:stretch>
        </p:blipFill>
        <p:spPr>
          <a:xfrm>
            <a:off x="401065" y="2095821"/>
            <a:ext cx="5149792" cy="3894264"/>
          </a:xfrm>
        </p:spPr>
      </p:pic>
      <p:pic>
        <p:nvPicPr>
          <p:cNvPr id="9" name="Content Placeholder 8" descr="Table&#10;&#10;Description automatically generated">
            <a:extLst>
              <a:ext uri="{FF2B5EF4-FFF2-40B4-BE49-F238E27FC236}">
                <a16:creationId xmlns:a16="http://schemas.microsoft.com/office/drawing/2014/main" id="{45158F2B-AC23-BB1C-9230-ED57B57CEB7C}"/>
              </a:ext>
            </a:extLst>
          </p:cNvPr>
          <p:cNvPicPr>
            <a:picLocks noGrp="1" noChangeAspect="1"/>
          </p:cNvPicPr>
          <p:nvPr>
            <p:ph sz="half" idx="2"/>
          </p:nvPr>
        </p:nvPicPr>
        <p:blipFill rotWithShape="1">
          <a:blip r:embed="rId3"/>
          <a:srcRect r="34188"/>
          <a:stretch/>
        </p:blipFill>
        <p:spPr>
          <a:xfrm>
            <a:off x="7856599" y="2269910"/>
            <a:ext cx="3782682" cy="3546087"/>
          </a:xfrm>
        </p:spPr>
      </p:pic>
      <p:sp>
        <p:nvSpPr>
          <p:cNvPr id="12" name="TextBox 11">
            <a:extLst>
              <a:ext uri="{FF2B5EF4-FFF2-40B4-BE49-F238E27FC236}">
                <a16:creationId xmlns:a16="http://schemas.microsoft.com/office/drawing/2014/main" id="{3C1399A6-839A-2946-5B1B-26FD31616151}"/>
              </a:ext>
            </a:extLst>
          </p:cNvPr>
          <p:cNvSpPr txBox="1"/>
          <p:nvPr/>
        </p:nvSpPr>
        <p:spPr>
          <a:xfrm>
            <a:off x="401065" y="5990085"/>
            <a:ext cx="3595607" cy="276999"/>
          </a:xfrm>
          <a:prstGeom prst="rect">
            <a:avLst/>
          </a:prstGeom>
          <a:noFill/>
        </p:spPr>
        <p:txBody>
          <a:bodyPr wrap="square" rtlCol="0">
            <a:spAutoFit/>
          </a:bodyPr>
          <a:lstStyle/>
          <a:p>
            <a:r>
              <a:rPr lang="en-US" sz="1200" dirty="0"/>
              <a:t>https://</a:t>
            </a:r>
            <a:r>
              <a:rPr lang="en-US" sz="1200" dirty="0" err="1"/>
              <a:t>www.cvriskcalculator.com</a:t>
            </a:r>
            <a:r>
              <a:rPr lang="en-US" sz="1200" dirty="0"/>
              <a:t>/</a:t>
            </a:r>
          </a:p>
        </p:txBody>
      </p:sp>
      <p:sp>
        <p:nvSpPr>
          <p:cNvPr id="5" name="TextBox 4">
            <a:extLst>
              <a:ext uri="{FF2B5EF4-FFF2-40B4-BE49-F238E27FC236}">
                <a16:creationId xmlns:a16="http://schemas.microsoft.com/office/drawing/2014/main" id="{E67FFA82-4EEB-DD2B-69C9-D4ECD4CA2100}"/>
              </a:ext>
            </a:extLst>
          </p:cNvPr>
          <p:cNvSpPr txBox="1"/>
          <p:nvPr/>
        </p:nvSpPr>
        <p:spPr>
          <a:xfrm>
            <a:off x="7856599" y="5849506"/>
            <a:ext cx="3754210" cy="461665"/>
          </a:xfrm>
          <a:prstGeom prst="rect">
            <a:avLst/>
          </a:prstGeom>
          <a:noFill/>
        </p:spPr>
        <p:txBody>
          <a:bodyPr wrap="square" rtlCol="0">
            <a:spAutoFit/>
          </a:bodyPr>
          <a:lstStyle/>
          <a:p>
            <a:r>
              <a:rPr lang="en-US" sz="1200" dirty="0"/>
              <a:t>https://</a:t>
            </a:r>
            <a:r>
              <a:rPr lang="en-US" sz="1200" dirty="0" err="1"/>
              <a:t>www.uspreventiveservicestaskforce.org</a:t>
            </a:r>
            <a:r>
              <a:rPr lang="en-US" sz="1200" dirty="0"/>
              <a:t>/</a:t>
            </a:r>
            <a:r>
              <a:rPr lang="en-US" sz="1200" dirty="0" err="1"/>
              <a:t>uspstf</a:t>
            </a:r>
            <a:r>
              <a:rPr lang="en-US" sz="1200" dirty="0"/>
              <a:t>/recommendation/statin-use-in-adults-preventive-medication</a:t>
            </a:r>
          </a:p>
        </p:txBody>
      </p:sp>
      <p:cxnSp>
        <p:nvCxnSpPr>
          <p:cNvPr id="3" name="Straight Connector 2">
            <a:extLst>
              <a:ext uri="{FF2B5EF4-FFF2-40B4-BE49-F238E27FC236}">
                <a16:creationId xmlns:a16="http://schemas.microsoft.com/office/drawing/2014/main" id="{CA32A6DE-BE0B-C4BF-9B77-C24D0EE21F94}"/>
              </a:ext>
            </a:extLst>
          </p:cNvPr>
          <p:cNvCxnSpPr>
            <a:cxnSpLocks/>
          </p:cNvCxnSpPr>
          <p:nvPr/>
        </p:nvCxnSpPr>
        <p:spPr>
          <a:xfrm>
            <a:off x="7968436" y="4356425"/>
            <a:ext cx="4643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DB6F5B1-2921-A930-26E5-D251B2C7808E}"/>
              </a:ext>
            </a:extLst>
          </p:cNvPr>
          <p:cNvCxnSpPr>
            <a:cxnSpLocks/>
          </p:cNvCxnSpPr>
          <p:nvPr/>
        </p:nvCxnSpPr>
        <p:spPr>
          <a:xfrm>
            <a:off x="7968436" y="4161692"/>
            <a:ext cx="12856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744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0" cap="none" dirty="0">
                <a:solidFill>
                  <a:srgbClr val="2C7C9F"/>
                </a:solidFill>
              </a:rPr>
              <a:t>Range of variation &amp; categories</a:t>
            </a:r>
          </a:p>
        </p:txBody>
      </p:sp>
    </p:spTree>
    <p:extLst>
      <p:ext uri="{BB962C8B-B14F-4D97-AF65-F5344CB8AC3E}">
        <p14:creationId xmlns:p14="http://schemas.microsoft.com/office/powerpoint/2010/main" val="3718714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1719-13B1-69D3-EBB3-213EC998ECB5}"/>
              </a:ext>
            </a:extLst>
          </p:cNvPr>
          <p:cNvSpPr>
            <a:spLocks noGrp="1"/>
          </p:cNvSpPr>
          <p:nvPr>
            <p:ph type="title"/>
          </p:nvPr>
        </p:nvSpPr>
        <p:spPr/>
        <p:txBody>
          <a:bodyPr/>
          <a:lstStyle/>
          <a:p>
            <a:r>
              <a:rPr lang="en-US" dirty="0"/>
              <a:t>Table</a:t>
            </a:r>
          </a:p>
        </p:txBody>
      </p:sp>
      <p:sp>
        <p:nvSpPr>
          <p:cNvPr id="9" name="TextBox 8">
            <a:extLst>
              <a:ext uri="{FF2B5EF4-FFF2-40B4-BE49-F238E27FC236}">
                <a16:creationId xmlns:a16="http://schemas.microsoft.com/office/drawing/2014/main" id="{603740C7-3B72-0B1D-52D8-D61D68E86612}"/>
              </a:ext>
            </a:extLst>
          </p:cNvPr>
          <p:cNvSpPr txBox="1"/>
          <p:nvPr/>
        </p:nvSpPr>
        <p:spPr>
          <a:xfrm>
            <a:off x="8723869" y="5664368"/>
            <a:ext cx="3097003" cy="938719"/>
          </a:xfrm>
          <a:prstGeom prst="rect">
            <a:avLst/>
          </a:prstGeom>
          <a:noFill/>
        </p:spPr>
        <p:txBody>
          <a:bodyPr wrap="square" rtlCol="0">
            <a:spAutoFit/>
          </a:bodyPr>
          <a:lstStyle/>
          <a:p>
            <a:pPr lvl="0"/>
            <a:r>
              <a:rPr lang="en-US" sz="1100" dirty="0"/>
              <a:t>Zikmund-Fisher BJ, et al. Graphics help patients distinguish between urgent and non-urgent deviations in laboratory test results. </a:t>
            </a:r>
            <a:r>
              <a:rPr lang="en-US" sz="1100" i="1" dirty="0"/>
              <a:t>Journal of the American Medical Informatics Association</a:t>
            </a:r>
            <a:r>
              <a:rPr lang="en-US" sz="1100" dirty="0"/>
              <a:t> 2017;24(3):520-528.</a:t>
            </a:r>
          </a:p>
        </p:txBody>
      </p:sp>
      <p:pic>
        <p:nvPicPr>
          <p:cNvPr id="3" name="Content Placeholder 3" descr="Figure 1.eps">
            <a:extLst>
              <a:ext uri="{FF2B5EF4-FFF2-40B4-BE49-F238E27FC236}">
                <a16:creationId xmlns:a16="http://schemas.microsoft.com/office/drawing/2014/main" id="{0D5DA62B-2139-1ACB-8C0E-A237B5E3ED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05" b="80050"/>
          <a:stretch/>
        </p:blipFill>
        <p:spPr>
          <a:xfrm>
            <a:off x="883509" y="2091252"/>
            <a:ext cx="7132320" cy="1598910"/>
          </a:xfrm>
          <a:noFill/>
        </p:spPr>
      </p:pic>
    </p:spTree>
    <p:extLst>
      <p:ext uri="{BB962C8B-B14F-4D97-AF65-F5344CB8AC3E}">
        <p14:creationId xmlns:p14="http://schemas.microsoft.com/office/powerpoint/2010/main" val="3399916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1719-13B1-69D3-EBB3-213EC998ECB5}"/>
              </a:ext>
            </a:extLst>
          </p:cNvPr>
          <p:cNvSpPr>
            <a:spLocks noGrp="1"/>
          </p:cNvSpPr>
          <p:nvPr>
            <p:ph type="title"/>
          </p:nvPr>
        </p:nvSpPr>
        <p:spPr/>
        <p:txBody>
          <a:bodyPr/>
          <a:lstStyle/>
          <a:p>
            <a:r>
              <a:rPr lang="en-US" dirty="0"/>
              <a:t>Table vs.  Number Line</a:t>
            </a:r>
          </a:p>
        </p:txBody>
      </p:sp>
      <p:sp>
        <p:nvSpPr>
          <p:cNvPr id="9" name="TextBox 8">
            <a:extLst>
              <a:ext uri="{FF2B5EF4-FFF2-40B4-BE49-F238E27FC236}">
                <a16:creationId xmlns:a16="http://schemas.microsoft.com/office/drawing/2014/main" id="{603740C7-3B72-0B1D-52D8-D61D68E86612}"/>
              </a:ext>
            </a:extLst>
          </p:cNvPr>
          <p:cNvSpPr txBox="1"/>
          <p:nvPr/>
        </p:nvSpPr>
        <p:spPr>
          <a:xfrm>
            <a:off x="8723869" y="5664368"/>
            <a:ext cx="3097003" cy="938719"/>
          </a:xfrm>
          <a:prstGeom prst="rect">
            <a:avLst/>
          </a:prstGeom>
          <a:noFill/>
        </p:spPr>
        <p:txBody>
          <a:bodyPr wrap="square" rtlCol="0">
            <a:spAutoFit/>
          </a:bodyPr>
          <a:lstStyle/>
          <a:p>
            <a:pPr lvl="0"/>
            <a:r>
              <a:rPr lang="en-US" sz="1100" dirty="0"/>
              <a:t>Zikmund-Fisher BJ, et al. Graphics help patients distinguish between urgent and non-urgent deviations in laboratory test results. </a:t>
            </a:r>
            <a:r>
              <a:rPr lang="en-US" sz="1100" i="1" dirty="0"/>
              <a:t>Journal of the American Medical Informatics Association</a:t>
            </a:r>
            <a:r>
              <a:rPr lang="en-US" sz="1100" dirty="0"/>
              <a:t> 2017;24(3):520-528.</a:t>
            </a:r>
          </a:p>
        </p:txBody>
      </p:sp>
      <p:pic>
        <p:nvPicPr>
          <p:cNvPr id="3" name="Content Placeholder 3" descr="Figure 1.eps">
            <a:extLst>
              <a:ext uri="{FF2B5EF4-FFF2-40B4-BE49-F238E27FC236}">
                <a16:creationId xmlns:a16="http://schemas.microsoft.com/office/drawing/2014/main" id="{0D5DA62B-2139-1ACB-8C0E-A237B5E3ED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05" b="80050"/>
          <a:stretch/>
        </p:blipFill>
        <p:spPr>
          <a:xfrm>
            <a:off x="883509" y="2091252"/>
            <a:ext cx="7132320" cy="1598910"/>
          </a:xfrm>
          <a:noFill/>
        </p:spPr>
      </p:pic>
      <p:pic>
        <p:nvPicPr>
          <p:cNvPr id="4" name="Content Placeholder 3" descr="Figure 1.eps">
            <a:extLst>
              <a:ext uri="{FF2B5EF4-FFF2-40B4-BE49-F238E27FC236}">
                <a16:creationId xmlns:a16="http://schemas.microsoft.com/office/drawing/2014/main" id="{FEE0ADAF-D3D7-12E1-6B0F-32FF94518125}"/>
              </a:ext>
            </a:extLst>
          </p:cNvPr>
          <p:cNvPicPr>
            <a:picLocks noChangeAspect="1"/>
          </p:cNvPicPr>
          <p:nvPr/>
        </p:nvPicPr>
        <p:blipFill rotWithShape="1">
          <a:blip r:embed="rId2">
            <a:extLst>
              <a:ext uri="{28A0092B-C50C-407E-A947-70E740481C1C}">
                <a14:useLocalDpi xmlns:a14="http://schemas.microsoft.com/office/drawing/2010/main" val="0"/>
              </a:ext>
            </a:extLst>
          </a:blip>
          <a:srcRect t="26150" b="49191"/>
          <a:stretch/>
        </p:blipFill>
        <p:spPr>
          <a:xfrm>
            <a:off x="883509" y="3873833"/>
            <a:ext cx="7132320" cy="2536424"/>
          </a:xfrm>
          <a:prstGeom prst="rect">
            <a:avLst/>
          </a:prstGeom>
          <a:noFill/>
        </p:spPr>
      </p:pic>
    </p:spTree>
    <p:extLst>
      <p:ext uri="{BB962C8B-B14F-4D97-AF65-F5344CB8AC3E}">
        <p14:creationId xmlns:p14="http://schemas.microsoft.com/office/powerpoint/2010/main" val="3718275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t>% with No Difference in Perceived Urgency</a:t>
            </a:r>
          </a:p>
        </p:txBody>
      </p:sp>
      <p:sp>
        <p:nvSpPr>
          <p:cNvPr id="8" name="TextBox 7"/>
          <p:cNvSpPr txBox="1"/>
          <p:nvPr/>
        </p:nvSpPr>
        <p:spPr>
          <a:xfrm>
            <a:off x="2400301" y="6311826"/>
            <a:ext cx="7073900" cy="430887"/>
          </a:xfrm>
          <a:prstGeom prst="rect">
            <a:avLst/>
          </a:prstGeom>
          <a:noFill/>
        </p:spPr>
        <p:txBody>
          <a:bodyPr wrap="square" rtlCol="0">
            <a:spAutoFit/>
          </a:bodyPr>
          <a:lstStyle/>
          <a:p>
            <a:pPr lvl="0"/>
            <a:r>
              <a:rPr lang="en-US" sz="1100" dirty="0"/>
              <a:t>Zikmund-Fisher BJ, et al. Graphics help patients distinguish between urgent and non-urgent deviations in laboratory test results. </a:t>
            </a:r>
            <a:r>
              <a:rPr lang="en-US" sz="1100" i="1" dirty="0"/>
              <a:t>Journal of the American Medical Informatics Association</a:t>
            </a:r>
            <a:r>
              <a:rPr lang="en-US" sz="1100" dirty="0"/>
              <a:t> 2017;24(3):520-528.</a:t>
            </a:r>
          </a:p>
        </p:txBody>
      </p:sp>
      <p:graphicFrame>
        <p:nvGraphicFramePr>
          <p:cNvPr id="3" name="Content Placeholder 6">
            <a:extLst>
              <a:ext uri="{FF2B5EF4-FFF2-40B4-BE49-F238E27FC236}">
                <a16:creationId xmlns:a16="http://schemas.microsoft.com/office/drawing/2014/main" id="{D150A2DF-BA0C-D6D3-4DF3-4DD8664EE37E}"/>
              </a:ext>
            </a:extLst>
          </p:cNvPr>
          <p:cNvGraphicFramePr>
            <a:graphicFrameLocks noGrp="1"/>
          </p:cNvGraphicFramePr>
          <p:nvPr>
            <p:ph sz="half" idx="2"/>
            <p:extLst>
              <p:ext uri="{D42A27DB-BD31-4B8C-83A1-F6EECF244321}">
                <p14:modId xmlns:p14="http://schemas.microsoft.com/office/powerpoint/2010/main" val="346955820"/>
              </p:ext>
            </p:extLst>
          </p:nvPr>
        </p:nvGraphicFramePr>
        <p:xfrm>
          <a:off x="6188075" y="2227263"/>
          <a:ext cx="5422900" cy="2133600"/>
        </p:xfrm>
        <a:graphic>
          <a:graphicData uri="http://schemas.openxmlformats.org/drawingml/2006/table">
            <a:tbl>
              <a:tblPr firstRow="1" bandRow="1">
                <a:tableStyleId>{9DCAF9ED-07DC-4A11-8D7F-57B35C25682E}</a:tableStyleId>
              </a:tblPr>
              <a:tblGrid>
                <a:gridCol w="1355725">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gridCol w="1355725">
                  <a:extLst>
                    <a:ext uri="{9D8B030D-6E8A-4147-A177-3AD203B41FA5}">
                      <a16:colId xmlns:a16="http://schemas.microsoft.com/office/drawing/2014/main" val="20002"/>
                    </a:ext>
                  </a:extLst>
                </a:gridCol>
                <a:gridCol w="1355725">
                  <a:extLst>
                    <a:ext uri="{9D8B030D-6E8A-4147-A177-3AD203B41FA5}">
                      <a16:colId xmlns:a16="http://schemas.microsoft.com/office/drawing/2014/main" val="20003"/>
                    </a:ext>
                  </a:extLst>
                </a:gridCol>
              </a:tblGrid>
              <a:tr h="548640">
                <a:tc>
                  <a:txBody>
                    <a:bodyPr/>
                    <a:lstStyle/>
                    <a:p>
                      <a:endParaRPr lang="en-US" sz="1600" dirty="0">
                        <a:effectLst/>
                      </a:endParaRPr>
                    </a:p>
                  </a:txBody>
                  <a:tcPr marL="97481" marR="97481"/>
                </a:tc>
                <a:tc>
                  <a:txBody>
                    <a:bodyPr/>
                    <a:lstStyle/>
                    <a:p>
                      <a:pPr algn="ctr"/>
                      <a:r>
                        <a:rPr lang="en-US" sz="1800" dirty="0">
                          <a:effectLst/>
                        </a:rPr>
                        <a:t>Platelets</a:t>
                      </a:r>
                    </a:p>
                    <a:p>
                      <a:pPr algn="ctr"/>
                      <a:r>
                        <a:rPr lang="en-US" sz="1600" dirty="0">
                          <a:effectLst/>
                        </a:rPr>
                        <a:t>(135 </a:t>
                      </a:r>
                      <a:r>
                        <a:rPr lang="en-US" sz="1600" dirty="0" err="1">
                          <a:effectLst/>
                        </a:rPr>
                        <a:t>vs</a:t>
                      </a:r>
                      <a:r>
                        <a:rPr lang="en-US" sz="1600" baseline="0" dirty="0">
                          <a:effectLst/>
                        </a:rPr>
                        <a:t> 25 x10</a:t>
                      </a:r>
                      <a:r>
                        <a:rPr lang="en-US" sz="1600" baseline="30000" dirty="0">
                          <a:effectLst/>
                        </a:rPr>
                        <a:t>9</a:t>
                      </a:r>
                      <a:r>
                        <a:rPr lang="en-US" sz="1600" baseline="0" dirty="0">
                          <a:effectLst/>
                        </a:rPr>
                        <a:t>/L)</a:t>
                      </a:r>
                      <a:endParaRPr lang="en-US" sz="1600" dirty="0">
                        <a:solidFill>
                          <a:srgbClr val="000099"/>
                        </a:solidFill>
                        <a:effectLst/>
                      </a:endParaRPr>
                    </a:p>
                  </a:txBody>
                  <a:tcPr marL="97481" marR="97481"/>
                </a:tc>
                <a:tc>
                  <a:txBody>
                    <a:bodyPr/>
                    <a:lstStyle/>
                    <a:p>
                      <a:pPr algn="ctr"/>
                      <a:r>
                        <a:rPr lang="en-US" sz="1800" dirty="0">
                          <a:effectLst/>
                        </a:rPr>
                        <a:t>ALT</a:t>
                      </a:r>
                    </a:p>
                    <a:p>
                      <a:pPr algn="ctr"/>
                      <a:r>
                        <a:rPr lang="en-US" sz="1600" dirty="0">
                          <a:effectLst/>
                        </a:rPr>
                        <a:t>(80 vs</a:t>
                      </a:r>
                      <a:r>
                        <a:rPr lang="en-US" sz="1600" baseline="0" dirty="0">
                          <a:effectLst/>
                        </a:rPr>
                        <a:t> 360 IU/L)</a:t>
                      </a:r>
                      <a:endParaRPr lang="en-US" sz="1600" dirty="0">
                        <a:solidFill>
                          <a:srgbClr val="000099"/>
                        </a:solidFill>
                        <a:effectLst/>
                      </a:endParaRPr>
                    </a:p>
                  </a:txBody>
                  <a:tcPr marL="97481" marR="97481"/>
                </a:tc>
                <a:tc>
                  <a:txBody>
                    <a:bodyPr/>
                    <a:lstStyle/>
                    <a:p>
                      <a:pPr algn="ctr"/>
                      <a:r>
                        <a:rPr lang="en-US" sz="1800" baseline="0" dirty="0" err="1">
                          <a:effectLst/>
                        </a:rPr>
                        <a:t>Creatinine</a:t>
                      </a:r>
                      <a:endParaRPr lang="en-US" sz="1800" baseline="0" dirty="0">
                        <a:effectLst/>
                      </a:endParaRPr>
                    </a:p>
                    <a:p>
                      <a:pPr algn="ctr"/>
                      <a:r>
                        <a:rPr lang="en-US" sz="1600" baseline="0" dirty="0">
                          <a:effectLst/>
                        </a:rPr>
                        <a:t>(2.2 </a:t>
                      </a:r>
                      <a:r>
                        <a:rPr lang="en-US" sz="1600" baseline="0" dirty="0" err="1">
                          <a:effectLst/>
                        </a:rPr>
                        <a:t>vs</a:t>
                      </a:r>
                      <a:r>
                        <a:rPr lang="en-US" sz="1600" baseline="0" dirty="0">
                          <a:effectLst/>
                        </a:rPr>
                        <a:t> 3.4 mg/dl)</a:t>
                      </a:r>
                      <a:endParaRPr lang="en-US" sz="1600" dirty="0">
                        <a:solidFill>
                          <a:srgbClr val="000099"/>
                        </a:solidFill>
                        <a:effectLst/>
                      </a:endParaRPr>
                    </a:p>
                  </a:txBody>
                  <a:tcPr marL="97481" marR="97481"/>
                </a:tc>
                <a:extLst>
                  <a:ext uri="{0D108BD9-81ED-4DB2-BD59-A6C34878D82A}">
                    <a16:rowId xmlns:a16="http://schemas.microsoft.com/office/drawing/2014/main" val="10000"/>
                  </a:ext>
                </a:extLst>
              </a:tr>
              <a:tr h="457200">
                <a:tc>
                  <a:txBody>
                    <a:bodyPr/>
                    <a:lstStyle/>
                    <a:p>
                      <a:r>
                        <a:rPr lang="en-US" sz="2400" dirty="0">
                          <a:solidFill>
                            <a:schemeClr val="accent1"/>
                          </a:solidFill>
                          <a:effectLst/>
                        </a:rPr>
                        <a:t>Table</a:t>
                      </a:r>
                    </a:p>
                  </a:txBody>
                  <a:tcPr marL="97481" marR="97481"/>
                </a:tc>
                <a:tc>
                  <a:txBody>
                    <a:bodyPr/>
                    <a:lstStyle/>
                    <a:p>
                      <a:pPr algn="ctr"/>
                      <a:r>
                        <a:rPr lang="en-US" sz="2400" dirty="0">
                          <a:solidFill>
                            <a:schemeClr val="accent1"/>
                          </a:solidFill>
                          <a:effectLst/>
                        </a:rPr>
                        <a:t>26.5</a:t>
                      </a:r>
                    </a:p>
                  </a:txBody>
                  <a:tcPr marL="97481" marR="97481"/>
                </a:tc>
                <a:tc>
                  <a:txBody>
                    <a:bodyPr/>
                    <a:lstStyle/>
                    <a:p>
                      <a:pPr algn="ctr"/>
                      <a:r>
                        <a:rPr lang="en-US" sz="2400" dirty="0">
                          <a:solidFill>
                            <a:schemeClr val="accent1"/>
                          </a:solidFill>
                          <a:effectLst/>
                        </a:rPr>
                        <a:t>56.3</a:t>
                      </a:r>
                    </a:p>
                  </a:txBody>
                  <a:tcPr marL="97481" marR="97481"/>
                </a:tc>
                <a:tc>
                  <a:txBody>
                    <a:bodyPr/>
                    <a:lstStyle/>
                    <a:p>
                      <a:pPr algn="ctr"/>
                      <a:r>
                        <a:rPr lang="en-US" sz="2400" dirty="0">
                          <a:solidFill>
                            <a:schemeClr val="accent1"/>
                          </a:solidFill>
                          <a:effectLst/>
                        </a:rPr>
                        <a:t>43.7</a:t>
                      </a:r>
                    </a:p>
                  </a:txBody>
                  <a:tcPr marL="97481" marR="97481"/>
                </a:tc>
                <a:extLst>
                  <a:ext uri="{0D108BD9-81ED-4DB2-BD59-A6C34878D82A}">
                    <a16:rowId xmlns:a16="http://schemas.microsoft.com/office/drawing/2014/main" val="10001"/>
                  </a:ext>
                </a:extLst>
              </a:tr>
              <a:tr h="457200">
                <a:tc>
                  <a:txBody>
                    <a:bodyPr/>
                    <a:lstStyle/>
                    <a:p>
                      <a:r>
                        <a:rPr lang="en-US" sz="2400" b="1" dirty="0">
                          <a:effectLst/>
                        </a:rPr>
                        <a:t>Simple Line</a:t>
                      </a:r>
                      <a:endParaRPr lang="en-US" sz="2400" b="1" dirty="0">
                        <a:solidFill>
                          <a:schemeClr val="bg2"/>
                        </a:solidFill>
                        <a:effectLst/>
                      </a:endParaRPr>
                    </a:p>
                  </a:txBody>
                  <a:tcPr marL="97481" marR="97481"/>
                </a:tc>
                <a:tc>
                  <a:txBody>
                    <a:bodyPr/>
                    <a:lstStyle/>
                    <a:p>
                      <a:pPr algn="ctr"/>
                      <a:r>
                        <a:rPr lang="en-US" sz="2400" b="1" dirty="0">
                          <a:effectLst/>
                        </a:rPr>
                        <a:t>17.5</a:t>
                      </a:r>
                      <a:endParaRPr lang="en-US" sz="2400" b="1" dirty="0">
                        <a:solidFill>
                          <a:schemeClr val="bg2"/>
                        </a:solidFill>
                        <a:effectLst/>
                      </a:endParaRPr>
                    </a:p>
                  </a:txBody>
                  <a:tcPr marL="97481" marR="97481"/>
                </a:tc>
                <a:tc>
                  <a:txBody>
                    <a:bodyPr/>
                    <a:lstStyle/>
                    <a:p>
                      <a:pPr algn="ctr"/>
                      <a:r>
                        <a:rPr lang="en-US" sz="2400" b="1" dirty="0">
                          <a:effectLst/>
                        </a:rPr>
                        <a:t>21.3</a:t>
                      </a:r>
                      <a:endParaRPr lang="en-US" sz="2400" b="1" dirty="0">
                        <a:solidFill>
                          <a:schemeClr val="bg2"/>
                        </a:solidFill>
                        <a:effectLst/>
                      </a:endParaRPr>
                    </a:p>
                  </a:txBody>
                  <a:tcPr marL="97481" marR="97481"/>
                </a:tc>
                <a:tc>
                  <a:txBody>
                    <a:bodyPr/>
                    <a:lstStyle/>
                    <a:p>
                      <a:pPr algn="ctr"/>
                      <a:r>
                        <a:rPr lang="en-US" sz="2400" b="1" dirty="0">
                          <a:effectLst/>
                        </a:rPr>
                        <a:t>27.7</a:t>
                      </a:r>
                      <a:endParaRPr lang="en-US" sz="2400" b="1" dirty="0">
                        <a:solidFill>
                          <a:schemeClr val="bg2"/>
                        </a:solidFill>
                        <a:effectLst/>
                      </a:endParaRPr>
                    </a:p>
                  </a:txBody>
                  <a:tcPr marL="97481" marR="97481"/>
                </a:tc>
                <a:extLst>
                  <a:ext uri="{0D108BD9-81ED-4DB2-BD59-A6C34878D82A}">
                    <a16:rowId xmlns:a16="http://schemas.microsoft.com/office/drawing/2014/main" val="10002"/>
                  </a:ext>
                </a:extLst>
              </a:tr>
            </a:tbl>
          </a:graphicData>
        </a:graphic>
      </p:graphicFrame>
      <p:sp>
        <p:nvSpPr>
          <p:cNvPr id="6" name="Content Placeholder 5">
            <a:extLst>
              <a:ext uri="{FF2B5EF4-FFF2-40B4-BE49-F238E27FC236}">
                <a16:creationId xmlns:a16="http://schemas.microsoft.com/office/drawing/2014/main" id="{B8E691B1-78CA-B00D-C44B-7D4E110E53BC}"/>
              </a:ext>
            </a:extLst>
          </p:cNvPr>
          <p:cNvSpPr>
            <a:spLocks noGrp="1"/>
          </p:cNvSpPr>
          <p:nvPr>
            <p:ph sz="half" idx="1"/>
          </p:nvPr>
        </p:nvSpPr>
        <p:spPr/>
        <p:txBody>
          <a:bodyPr/>
          <a:lstStyle/>
          <a:p>
            <a:r>
              <a:rPr lang="en-US" dirty="0"/>
              <a:t>Platelets:</a:t>
            </a:r>
            <a:r>
              <a:rPr lang="en-US" b="1" dirty="0">
                <a:solidFill>
                  <a:schemeClr val="accent1">
                    <a:lumMod val="60000"/>
                    <a:lumOff val="40000"/>
                  </a:schemeClr>
                </a:solidFill>
              </a:rPr>
              <a:t>135</a:t>
            </a:r>
            <a:r>
              <a:rPr lang="en-US" b="1" dirty="0"/>
              <a:t> vs </a:t>
            </a:r>
            <a:r>
              <a:rPr lang="en-US" b="1" dirty="0">
                <a:solidFill>
                  <a:schemeClr val="accent1">
                    <a:lumMod val="60000"/>
                    <a:lumOff val="40000"/>
                  </a:schemeClr>
                </a:solidFill>
              </a:rPr>
              <a:t>25</a:t>
            </a:r>
            <a:r>
              <a:rPr lang="en-US" b="1" dirty="0"/>
              <a:t> </a:t>
            </a:r>
            <a:r>
              <a:rPr lang="en-US" dirty="0"/>
              <a:t>x10</a:t>
            </a:r>
            <a:r>
              <a:rPr lang="en-US" baseline="30000" dirty="0"/>
              <a:t>9</a:t>
            </a:r>
            <a:r>
              <a:rPr lang="en-US" dirty="0"/>
              <a:t>/L</a:t>
            </a:r>
          </a:p>
          <a:p>
            <a:r>
              <a:rPr lang="en-US" dirty="0"/>
              <a:t>ALT: </a:t>
            </a:r>
            <a:r>
              <a:rPr lang="en-US" b="1" dirty="0">
                <a:solidFill>
                  <a:schemeClr val="accent1">
                    <a:lumMod val="60000"/>
                    <a:lumOff val="40000"/>
                  </a:schemeClr>
                </a:solidFill>
              </a:rPr>
              <a:t>80</a:t>
            </a:r>
            <a:r>
              <a:rPr lang="en-US" b="1" dirty="0"/>
              <a:t> vs </a:t>
            </a:r>
            <a:r>
              <a:rPr lang="en-US" b="1" dirty="0">
                <a:solidFill>
                  <a:schemeClr val="accent1">
                    <a:lumMod val="60000"/>
                    <a:lumOff val="40000"/>
                  </a:schemeClr>
                </a:solidFill>
              </a:rPr>
              <a:t>260</a:t>
            </a:r>
            <a:r>
              <a:rPr lang="en-US" dirty="0"/>
              <a:t> IU/L</a:t>
            </a:r>
          </a:p>
          <a:p>
            <a:r>
              <a:rPr lang="en-US" dirty="0"/>
              <a:t>Creatinine: </a:t>
            </a:r>
            <a:r>
              <a:rPr lang="en-US" b="1" dirty="0">
                <a:solidFill>
                  <a:schemeClr val="accent1">
                    <a:lumMod val="60000"/>
                    <a:lumOff val="40000"/>
                  </a:schemeClr>
                </a:solidFill>
              </a:rPr>
              <a:t>2.2</a:t>
            </a:r>
            <a:r>
              <a:rPr lang="en-US" b="1" dirty="0"/>
              <a:t> vs </a:t>
            </a:r>
            <a:r>
              <a:rPr lang="en-US" b="1" dirty="0">
                <a:solidFill>
                  <a:schemeClr val="accent1">
                    <a:lumMod val="60000"/>
                    <a:lumOff val="40000"/>
                  </a:schemeClr>
                </a:solidFill>
              </a:rPr>
              <a:t>3.4</a:t>
            </a:r>
            <a:r>
              <a:rPr lang="en-US" b="1" dirty="0"/>
              <a:t> </a:t>
            </a:r>
            <a:r>
              <a:rPr lang="en-US" dirty="0"/>
              <a:t>mg/dl</a:t>
            </a:r>
          </a:p>
        </p:txBody>
      </p:sp>
    </p:spTree>
    <p:extLst>
      <p:ext uri="{BB962C8B-B14F-4D97-AF65-F5344CB8AC3E}">
        <p14:creationId xmlns:p14="http://schemas.microsoft.com/office/powerpoint/2010/main" val="40177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Hemoglobin A1c</a:t>
            </a:r>
          </a:p>
        </p:txBody>
      </p:sp>
      <p:sp>
        <p:nvSpPr>
          <p:cNvPr id="6" name="TextBox 5"/>
          <p:cNvSpPr txBox="1"/>
          <p:nvPr/>
        </p:nvSpPr>
        <p:spPr>
          <a:xfrm>
            <a:off x="2057400" y="6172200"/>
            <a:ext cx="8153400" cy="261610"/>
          </a:xfrm>
          <a:prstGeom prst="rect">
            <a:avLst/>
          </a:prstGeom>
          <a:noFill/>
        </p:spPr>
        <p:txBody>
          <a:bodyPr wrap="square" rtlCol="0">
            <a:spAutoFit/>
          </a:bodyPr>
          <a:lstStyle/>
          <a:p>
            <a:pPr algn="ctr"/>
            <a:r>
              <a:rPr lang="en-US" sz="1100" dirty="0"/>
              <a:t>Unpublished graphic from 1 R01 HS021681, BJ Zikmund-Fisher, Principal Investigator.</a:t>
            </a:r>
            <a:endParaRPr lang="en-US" sz="1100" dirty="0">
              <a:solidFill>
                <a:srgbClr val="000000"/>
              </a:solidFill>
            </a:endParaRPr>
          </a:p>
        </p:txBody>
      </p:sp>
      <p:pic>
        <p:nvPicPr>
          <p:cNvPr id="4" name="Content Placeholder 3" descr="a1c_6.2_simplified_nomark.jpg"/>
          <p:cNvPicPr>
            <a:picLocks noGrp="1" noChangeAspect="1"/>
          </p:cNvPicPr>
          <p:nvPr>
            <p:ph idx="1"/>
          </p:nvPr>
        </p:nvPicPr>
        <p:blipFill>
          <a:blip r:embed="rId2">
            <a:extLst>
              <a:ext uri="{28A0092B-C50C-407E-A947-70E740481C1C}">
                <a14:useLocalDpi xmlns:a14="http://schemas.microsoft.com/office/drawing/2010/main" val="0"/>
              </a:ext>
            </a:extLst>
          </a:blip>
          <a:srcRect t="-35951" b="-35951"/>
          <a:stretch>
            <a:fillRect/>
          </a:stretch>
        </p:blipFill>
        <p:spPr>
          <a:xfrm>
            <a:off x="1995615" y="1372499"/>
            <a:ext cx="8060436" cy="4350156"/>
          </a:xfrm>
        </p:spPr>
      </p:pic>
    </p:spTree>
    <p:extLst>
      <p:ext uri="{BB962C8B-B14F-4D97-AF65-F5344CB8AC3E}">
        <p14:creationId xmlns:p14="http://schemas.microsoft.com/office/powerpoint/2010/main" val="227374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Hemoglobin A1c</a:t>
            </a:r>
          </a:p>
        </p:txBody>
      </p:sp>
      <p:pic>
        <p:nvPicPr>
          <p:cNvPr id="5" name="Content Placeholder 4" descr="graph_alc3_6.7_block_narrow.jpg"/>
          <p:cNvPicPr>
            <a:picLocks noGrp="1" noChangeAspect="1"/>
          </p:cNvPicPr>
          <p:nvPr>
            <p:ph idx="1"/>
          </p:nvPr>
        </p:nvPicPr>
        <p:blipFill>
          <a:blip r:embed="rId2">
            <a:extLst>
              <a:ext uri="{28A0092B-C50C-407E-A947-70E740481C1C}">
                <a14:useLocalDpi xmlns:a14="http://schemas.microsoft.com/office/drawing/2010/main" val="0"/>
              </a:ext>
            </a:extLst>
          </a:blip>
          <a:srcRect t="-31055" b="-31055"/>
          <a:stretch>
            <a:fillRect/>
          </a:stretch>
        </p:blipFill>
        <p:spPr>
          <a:xfrm>
            <a:off x="2018272" y="1447888"/>
            <a:ext cx="8154162" cy="4375850"/>
          </a:xfrm>
        </p:spPr>
      </p:pic>
      <p:sp>
        <p:nvSpPr>
          <p:cNvPr id="6" name="TextBox 5"/>
          <p:cNvSpPr txBox="1"/>
          <p:nvPr/>
        </p:nvSpPr>
        <p:spPr>
          <a:xfrm>
            <a:off x="2057400" y="6172200"/>
            <a:ext cx="8153400" cy="261610"/>
          </a:xfrm>
          <a:prstGeom prst="rect">
            <a:avLst/>
          </a:prstGeom>
          <a:noFill/>
        </p:spPr>
        <p:txBody>
          <a:bodyPr wrap="square" rtlCol="0">
            <a:spAutoFit/>
          </a:bodyPr>
          <a:lstStyle/>
          <a:p>
            <a:pPr algn="ctr"/>
            <a:r>
              <a:rPr lang="en-US" sz="1100" dirty="0"/>
              <a:t>Unpublished graphic from 1 R01 HS021681, BJ Zikmund-Fisher, Principal Investigator.</a:t>
            </a:r>
            <a:endParaRPr lang="en-US" sz="1100" dirty="0">
              <a:solidFill>
                <a:srgbClr val="000000"/>
              </a:solidFill>
            </a:endParaRPr>
          </a:p>
        </p:txBody>
      </p:sp>
    </p:spTree>
    <p:extLst>
      <p:ext uri="{BB962C8B-B14F-4D97-AF65-F5344CB8AC3E}">
        <p14:creationId xmlns:p14="http://schemas.microsoft.com/office/powerpoint/2010/main" val="1871763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 Result</a:t>
            </a:r>
          </a:p>
        </p:txBody>
      </p:sp>
      <p:pic>
        <p:nvPicPr>
          <p:cNvPr id="4" name="Content Placeholder 3" descr="graph_alc3_6.7_block_wide.jpg"/>
          <p:cNvPicPr>
            <a:picLocks noGrp="1" noChangeAspect="1"/>
          </p:cNvPicPr>
          <p:nvPr>
            <p:ph idx="1"/>
          </p:nvPr>
        </p:nvPicPr>
        <p:blipFill>
          <a:blip r:embed="rId2">
            <a:extLst>
              <a:ext uri="{28A0092B-C50C-407E-A947-70E740481C1C}">
                <a14:useLocalDpi xmlns:a14="http://schemas.microsoft.com/office/drawing/2010/main" val="0"/>
              </a:ext>
            </a:extLst>
          </a:blip>
          <a:srcRect t="-31055" b="-31055"/>
          <a:stretch>
            <a:fillRect/>
          </a:stretch>
        </p:blipFill>
        <p:spPr>
          <a:xfrm>
            <a:off x="2017015" y="1444533"/>
            <a:ext cx="8154162" cy="4375850"/>
          </a:xfrm>
        </p:spPr>
      </p:pic>
      <p:sp>
        <p:nvSpPr>
          <p:cNvPr id="5" name="TextBox 4"/>
          <p:cNvSpPr txBox="1"/>
          <p:nvPr/>
        </p:nvSpPr>
        <p:spPr>
          <a:xfrm>
            <a:off x="2057400" y="6172200"/>
            <a:ext cx="8153400" cy="261610"/>
          </a:xfrm>
          <a:prstGeom prst="rect">
            <a:avLst/>
          </a:prstGeom>
          <a:noFill/>
        </p:spPr>
        <p:txBody>
          <a:bodyPr wrap="square" rtlCol="0">
            <a:spAutoFit/>
          </a:bodyPr>
          <a:lstStyle/>
          <a:p>
            <a:pPr algn="ctr"/>
            <a:r>
              <a:rPr lang="en-US" sz="1100" dirty="0"/>
              <a:t>Unpublished graphic from 1 R01 HS021681, BJ Zikmund-Fisher, Principal Investigator.</a:t>
            </a:r>
            <a:endParaRPr lang="en-US" sz="1100" dirty="0">
              <a:solidFill>
                <a:srgbClr val="000000"/>
              </a:solidFill>
            </a:endParaRPr>
          </a:p>
        </p:txBody>
      </p:sp>
    </p:spTree>
    <p:extLst>
      <p:ext uri="{BB962C8B-B14F-4D97-AF65-F5344CB8AC3E}">
        <p14:creationId xmlns:p14="http://schemas.microsoft.com/office/powerpoint/2010/main" val="325283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0FC5-3378-7320-49D1-8B630A8CCE4F}"/>
              </a:ext>
            </a:extLst>
          </p:cNvPr>
          <p:cNvSpPr>
            <a:spLocks noGrp="1"/>
          </p:cNvSpPr>
          <p:nvPr>
            <p:ph type="title"/>
          </p:nvPr>
        </p:nvSpPr>
        <p:spPr/>
        <p:txBody>
          <a:bodyPr/>
          <a:lstStyle/>
          <a:p>
            <a:r>
              <a:rPr lang="en-US" dirty="0"/>
              <a:t>3 Questions to Remember</a:t>
            </a:r>
          </a:p>
        </p:txBody>
      </p:sp>
      <p:sp>
        <p:nvSpPr>
          <p:cNvPr id="3" name="Content Placeholder 2">
            <a:extLst>
              <a:ext uri="{FF2B5EF4-FFF2-40B4-BE49-F238E27FC236}">
                <a16:creationId xmlns:a16="http://schemas.microsoft.com/office/drawing/2014/main" id="{946E0C91-F219-130B-4E58-E949E725C9A8}"/>
              </a:ext>
            </a:extLst>
          </p:cNvPr>
          <p:cNvSpPr>
            <a:spLocks noGrp="1"/>
          </p:cNvSpPr>
          <p:nvPr>
            <p:ph idx="1"/>
          </p:nvPr>
        </p:nvSpPr>
        <p:spPr>
          <a:xfrm>
            <a:off x="1154954" y="2603500"/>
            <a:ext cx="9943105" cy="3416300"/>
          </a:xfrm>
        </p:spPr>
        <p:txBody>
          <a:bodyPr>
            <a:normAutofit fontScale="92500"/>
          </a:bodyPr>
          <a:lstStyle/>
          <a:p>
            <a:pPr marL="514350" indent="-514350">
              <a:buFont typeface="+mj-lt"/>
              <a:buAutoNum type="arabicPeriod"/>
            </a:pPr>
            <a:r>
              <a:rPr lang="en-US" sz="4000" dirty="0"/>
              <a:t>What </a:t>
            </a:r>
            <a:r>
              <a:rPr lang="en-US" sz="4000" b="1" i="1" dirty="0">
                <a:solidFill>
                  <a:schemeClr val="accent1">
                    <a:lumMod val="60000"/>
                    <a:lumOff val="40000"/>
                  </a:schemeClr>
                </a:solidFill>
              </a:rPr>
              <a:t>outcome</a:t>
            </a:r>
            <a:r>
              <a:rPr lang="en-US" sz="4000" dirty="0"/>
              <a:t> are you trying to accomplish?</a:t>
            </a:r>
            <a:br>
              <a:rPr lang="en-US" sz="4000" dirty="0"/>
            </a:br>
            <a:endParaRPr lang="en-US" sz="4000" dirty="0"/>
          </a:p>
          <a:p>
            <a:pPr marL="514350" indent="-514350">
              <a:buFont typeface="+mj-lt"/>
              <a:buAutoNum type="arabicPeriod"/>
            </a:pPr>
            <a:r>
              <a:rPr lang="en-US" sz="4000" dirty="0">
                <a:solidFill>
                  <a:schemeClr val="bg1">
                    <a:lumMod val="75000"/>
                  </a:schemeClr>
                </a:solidFill>
              </a:rPr>
              <a:t>Are the numbers </a:t>
            </a:r>
            <a:r>
              <a:rPr lang="en-US" sz="4000" b="1" i="1" dirty="0">
                <a:solidFill>
                  <a:schemeClr val="bg1">
                    <a:lumMod val="75000"/>
                  </a:schemeClr>
                </a:solidFill>
              </a:rPr>
              <a:t>what they need</a:t>
            </a:r>
            <a:r>
              <a:rPr lang="en-US" sz="4000" dirty="0">
                <a:solidFill>
                  <a:schemeClr val="bg1">
                    <a:lumMod val="75000"/>
                  </a:schemeClr>
                </a:solidFill>
              </a:rPr>
              <a:t>?</a:t>
            </a:r>
            <a:br>
              <a:rPr lang="en-US" sz="4000" dirty="0">
                <a:solidFill>
                  <a:schemeClr val="bg1">
                    <a:lumMod val="75000"/>
                  </a:schemeClr>
                </a:solidFill>
              </a:rPr>
            </a:br>
            <a:endParaRPr lang="en-US" sz="4000" dirty="0">
              <a:solidFill>
                <a:schemeClr val="bg1">
                  <a:lumMod val="75000"/>
                </a:schemeClr>
              </a:solidFill>
            </a:endParaRPr>
          </a:p>
          <a:p>
            <a:pPr marL="514350" indent="-514350">
              <a:buFont typeface="+mj-lt"/>
              <a:buAutoNum type="arabicPeriod"/>
            </a:pPr>
            <a:r>
              <a:rPr lang="en-US" sz="4000" dirty="0">
                <a:solidFill>
                  <a:schemeClr val="bg1">
                    <a:lumMod val="75000"/>
                  </a:schemeClr>
                </a:solidFill>
              </a:rPr>
              <a:t>Are the numbers </a:t>
            </a:r>
            <a:r>
              <a:rPr lang="en-US" sz="4000" b="1" i="1" dirty="0">
                <a:solidFill>
                  <a:schemeClr val="bg1">
                    <a:lumMod val="75000"/>
                  </a:schemeClr>
                </a:solidFill>
              </a:rPr>
              <a:t>contextualized</a:t>
            </a:r>
            <a:r>
              <a:rPr lang="en-US" sz="4000" dirty="0">
                <a:solidFill>
                  <a:schemeClr val="bg1">
                    <a:lumMod val="75000"/>
                  </a:schemeClr>
                </a:solidFill>
              </a:rPr>
              <a:t>?</a:t>
            </a:r>
          </a:p>
        </p:txBody>
      </p:sp>
    </p:spTree>
    <p:extLst>
      <p:ext uri="{BB962C8B-B14F-4D97-AF65-F5344CB8AC3E}">
        <p14:creationId xmlns:p14="http://schemas.microsoft.com/office/powerpoint/2010/main" val="1096077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Matters</a:t>
            </a:r>
          </a:p>
        </p:txBody>
      </p:sp>
      <p:pic>
        <p:nvPicPr>
          <p:cNvPr id="4" name="Content Placeholder 3" descr="graph_alc3_6.7_block_narrow.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6345" b="6392"/>
          <a:stretch/>
        </p:blipFill>
        <p:spPr>
          <a:xfrm>
            <a:off x="2460420" y="1946191"/>
            <a:ext cx="7271159" cy="1871614"/>
          </a:xfrm>
          <a:ln>
            <a:solidFill>
              <a:schemeClr val="accent1"/>
            </a:solidFill>
          </a:ln>
        </p:spPr>
      </p:pic>
      <p:pic>
        <p:nvPicPr>
          <p:cNvPr id="5" name="Picture 4" descr="graph_alc3_6.7_block_wide.jpg"/>
          <p:cNvPicPr>
            <a:picLocks noChangeAspect="1"/>
          </p:cNvPicPr>
          <p:nvPr/>
        </p:nvPicPr>
        <p:blipFill rotWithShape="1">
          <a:blip r:embed="rId3" cstate="print">
            <a:extLst>
              <a:ext uri="{28A0092B-C50C-407E-A947-70E740481C1C}">
                <a14:useLocalDpi xmlns:a14="http://schemas.microsoft.com/office/drawing/2010/main" val="0"/>
              </a:ext>
            </a:extLst>
          </a:blip>
          <a:srcRect t="13790"/>
          <a:stretch/>
        </p:blipFill>
        <p:spPr>
          <a:xfrm>
            <a:off x="2458198" y="3878838"/>
            <a:ext cx="7275176" cy="2089475"/>
          </a:xfrm>
          <a:prstGeom prst="rect">
            <a:avLst/>
          </a:prstGeom>
          <a:ln>
            <a:solidFill>
              <a:schemeClr val="accent1"/>
            </a:solidFill>
          </a:ln>
        </p:spPr>
      </p:pic>
      <p:sp>
        <p:nvSpPr>
          <p:cNvPr id="6" name="TextBox 5"/>
          <p:cNvSpPr txBox="1"/>
          <p:nvPr/>
        </p:nvSpPr>
        <p:spPr>
          <a:xfrm>
            <a:off x="2057400" y="6443990"/>
            <a:ext cx="8153400" cy="261610"/>
          </a:xfrm>
          <a:prstGeom prst="rect">
            <a:avLst/>
          </a:prstGeom>
          <a:noFill/>
        </p:spPr>
        <p:txBody>
          <a:bodyPr wrap="square" rtlCol="0">
            <a:spAutoFit/>
          </a:bodyPr>
          <a:lstStyle/>
          <a:p>
            <a:pPr algn="ctr"/>
            <a:r>
              <a:rPr lang="en-US" sz="1100" dirty="0"/>
              <a:t>Unpublished graphics from 1 R01 HS021681, BJ Zikmund-Fisher, Principal Investigator.</a:t>
            </a:r>
            <a:endParaRPr lang="en-US" sz="1100" dirty="0">
              <a:solidFill>
                <a:srgbClr val="000000"/>
              </a:solidFill>
            </a:endParaRPr>
          </a:p>
        </p:txBody>
      </p:sp>
    </p:spTree>
    <p:extLst>
      <p:ext uri="{BB962C8B-B14F-4D97-AF65-F5344CB8AC3E}">
        <p14:creationId xmlns:p14="http://schemas.microsoft.com/office/powerpoint/2010/main" val="3702803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0" cap="none" dirty="0">
                <a:solidFill>
                  <a:srgbClr val="2C7C9F"/>
                </a:solidFill>
              </a:rPr>
              <a:t>Define relevant </a:t>
            </a:r>
            <a:r>
              <a:rPr lang="en-US" sz="5400" cap="none" dirty="0">
                <a:solidFill>
                  <a:srgbClr val="2C7C9F"/>
                </a:solidFill>
              </a:rPr>
              <a:t>r</a:t>
            </a:r>
            <a:r>
              <a:rPr lang="en-US" sz="5400" b="0" cap="none" dirty="0">
                <a:solidFill>
                  <a:srgbClr val="2C7C9F"/>
                </a:solidFill>
              </a:rPr>
              <a:t>eference </a:t>
            </a:r>
            <a:r>
              <a:rPr lang="en-US" sz="5400" cap="none" dirty="0">
                <a:solidFill>
                  <a:srgbClr val="2C7C9F"/>
                </a:solidFill>
              </a:rPr>
              <a:t>p</a:t>
            </a:r>
            <a:r>
              <a:rPr lang="en-US" sz="5400" b="0" cap="none" dirty="0">
                <a:solidFill>
                  <a:srgbClr val="2C7C9F"/>
                </a:solidFill>
              </a:rPr>
              <a:t>oints</a:t>
            </a:r>
          </a:p>
        </p:txBody>
      </p:sp>
    </p:spTree>
    <p:extLst>
      <p:ext uri="{BB962C8B-B14F-4D97-AF65-F5344CB8AC3E}">
        <p14:creationId xmlns:p14="http://schemas.microsoft.com/office/powerpoint/2010/main" val="24651933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E213FCEB-F45F-ACDF-B2E4-39BFA84611AA}"/>
              </a:ext>
            </a:extLst>
          </p:cNvPr>
          <p:cNvPicPr>
            <a:picLocks noChangeAspect="1"/>
          </p:cNvPicPr>
          <p:nvPr/>
        </p:nvPicPr>
        <p:blipFill>
          <a:blip r:embed="rId2"/>
          <a:stretch>
            <a:fillRect/>
          </a:stretch>
        </p:blipFill>
        <p:spPr>
          <a:xfrm>
            <a:off x="457201" y="678533"/>
            <a:ext cx="7772400" cy="1348427"/>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549BEBF7-F79B-3ADB-F042-4F1F38EA8A20}"/>
              </a:ext>
            </a:extLst>
          </p:cNvPr>
          <p:cNvPicPr>
            <a:picLocks noChangeAspect="1"/>
          </p:cNvPicPr>
          <p:nvPr/>
        </p:nvPicPr>
        <p:blipFill>
          <a:blip r:embed="rId3"/>
          <a:stretch>
            <a:fillRect/>
          </a:stretch>
        </p:blipFill>
        <p:spPr>
          <a:xfrm>
            <a:off x="385977" y="2224668"/>
            <a:ext cx="5659162" cy="356015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7ABF64D0-454D-723B-D921-3C014B354C45}"/>
              </a:ext>
            </a:extLst>
          </p:cNvPr>
          <p:cNvPicPr>
            <a:picLocks noChangeAspect="1"/>
          </p:cNvPicPr>
          <p:nvPr/>
        </p:nvPicPr>
        <p:blipFill>
          <a:blip r:embed="rId4"/>
          <a:stretch>
            <a:fillRect/>
          </a:stretch>
        </p:blipFill>
        <p:spPr>
          <a:xfrm>
            <a:off x="6096000" y="2224668"/>
            <a:ext cx="5695490" cy="3583008"/>
          </a:xfrm>
          <a:prstGeom prst="rect">
            <a:avLst/>
          </a:prstGeom>
        </p:spPr>
      </p:pic>
      <p:sp>
        <p:nvSpPr>
          <p:cNvPr id="10" name="TextBox 9">
            <a:extLst>
              <a:ext uri="{FF2B5EF4-FFF2-40B4-BE49-F238E27FC236}">
                <a16:creationId xmlns:a16="http://schemas.microsoft.com/office/drawing/2014/main" id="{5ADD58FF-2BBB-B063-3BCE-63B5A3399C0C}"/>
              </a:ext>
            </a:extLst>
          </p:cNvPr>
          <p:cNvSpPr txBox="1"/>
          <p:nvPr/>
        </p:nvSpPr>
        <p:spPr>
          <a:xfrm>
            <a:off x="457201" y="5982530"/>
            <a:ext cx="4707924" cy="276999"/>
          </a:xfrm>
          <a:prstGeom prst="rect">
            <a:avLst/>
          </a:prstGeom>
          <a:noFill/>
        </p:spPr>
        <p:txBody>
          <a:bodyPr wrap="square" rtlCol="0">
            <a:spAutoFit/>
          </a:bodyPr>
          <a:lstStyle/>
          <a:p>
            <a:r>
              <a:rPr lang="en-US" sz="1200" dirty="0"/>
              <a:t>https://</a:t>
            </a:r>
            <a:r>
              <a:rPr lang="en-US" sz="1200" dirty="0" err="1"/>
              <a:t>bcrisktool.cancer.gov</a:t>
            </a:r>
            <a:r>
              <a:rPr lang="en-US" sz="1200" dirty="0"/>
              <a:t>/</a:t>
            </a:r>
            <a:r>
              <a:rPr lang="en-US" sz="1200" dirty="0" err="1"/>
              <a:t>calculator.html</a:t>
            </a:r>
            <a:endParaRPr lang="en-US" sz="1200" dirty="0"/>
          </a:p>
        </p:txBody>
      </p:sp>
      <p:sp>
        <p:nvSpPr>
          <p:cNvPr id="2" name="Rounded Rectangle 1">
            <a:extLst>
              <a:ext uri="{FF2B5EF4-FFF2-40B4-BE49-F238E27FC236}">
                <a16:creationId xmlns:a16="http://schemas.microsoft.com/office/drawing/2014/main" id="{F9C666B7-2F93-8A49-DB9D-65FADEB87EB8}"/>
              </a:ext>
            </a:extLst>
          </p:cNvPr>
          <p:cNvSpPr/>
          <p:nvPr/>
        </p:nvSpPr>
        <p:spPr>
          <a:xfrm>
            <a:off x="2324744" y="3124879"/>
            <a:ext cx="3564611" cy="2470009"/>
          </a:xfrm>
          <a:prstGeom prst="roundRect">
            <a:avLst/>
          </a:prstGeom>
          <a:solidFill>
            <a:srgbClr val="726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2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for Test Results</a:t>
            </a:r>
          </a:p>
        </p:txBody>
      </p:sp>
      <p:pic>
        <p:nvPicPr>
          <p:cNvPr id="4" name="Content Placeholder 3" descr="a1c_6.2_simplified_marker.jpg"/>
          <p:cNvPicPr>
            <a:picLocks noGrp="1" noChangeAspect="1"/>
          </p:cNvPicPr>
          <p:nvPr>
            <p:ph idx="1"/>
          </p:nvPr>
        </p:nvPicPr>
        <p:blipFill>
          <a:blip r:embed="rId2">
            <a:extLst>
              <a:ext uri="{28A0092B-C50C-407E-A947-70E740481C1C}">
                <a14:useLocalDpi xmlns:a14="http://schemas.microsoft.com/office/drawing/2010/main" val="0"/>
              </a:ext>
            </a:extLst>
          </a:blip>
          <a:srcRect t="-35951" b="-35951"/>
          <a:stretch>
            <a:fillRect/>
          </a:stretch>
        </p:blipFill>
        <p:spPr>
          <a:xfrm>
            <a:off x="2063878" y="1600200"/>
            <a:ext cx="8060436" cy="4350156"/>
          </a:xfrm>
        </p:spPr>
      </p:pic>
      <p:sp>
        <p:nvSpPr>
          <p:cNvPr id="6" name="TextBox 5"/>
          <p:cNvSpPr txBox="1"/>
          <p:nvPr/>
        </p:nvSpPr>
        <p:spPr>
          <a:xfrm>
            <a:off x="2362200" y="6248401"/>
            <a:ext cx="7848600" cy="430887"/>
          </a:xfrm>
          <a:prstGeom prst="rect">
            <a:avLst/>
          </a:prstGeom>
          <a:noFill/>
        </p:spPr>
        <p:txBody>
          <a:bodyPr wrap="square" rtlCol="0">
            <a:spAutoFit/>
          </a:bodyPr>
          <a:lstStyle/>
          <a:p>
            <a:pPr lvl="0"/>
            <a:r>
              <a:rPr lang="en-US" sz="1100" dirty="0"/>
              <a:t>Scherer AM, </a:t>
            </a:r>
            <a:r>
              <a:rPr lang="en-US" sz="1100" dirty="0" err="1"/>
              <a:t>Witteman</a:t>
            </a:r>
            <a:r>
              <a:rPr lang="en-US" sz="1100" dirty="0"/>
              <a:t> HO, Solomon J, Exe NL, </a:t>
            </a:r>
            <a:r>
              <a:rPr lang="en-US" sz="1100" dirty="0" err="1"/>
              <a:t>Fagerlin</a:t>
            </a:r>
            <a:r>
              <a:rPr lang="en-US" sz="1100" dirty="0"/>
              <a:t> A</a:t>
            </a:r>
            <a:r>
              <a:rPr lang="en-US" sz="1100" b="1" dirty="0"/>
              <a:t>, </a:t>
            </a:r>
            <a:r>
              <a:rPr lang="en-US" sz="1100" dirty="0"/>
              <a:t>Zikmund-Fisher BJ. Improving understanding of test results by substituting (not adding) goal ranges: experimental study. </a:t>
            </a:r>
            <a:r>
              <a:rPr lang="en-US" sz="1100" i="1" dirty="0"/>
              <a:t>Journal of Medical Internet Research,</a:t>
            </a:r>
            <a:r>
              <a:rPr lang="en-US" sz="1100" dirty="0"/>
              <a:t> 2018. </a:t>
            </a:r>
            <a:endParaRPr lang="en-US" sz="1100" dirty="0">
              <a:solidFill>
                <a:srgbClr val="000000"/>
              </a:solidFill>
            </a:endParaRPr>
          </a:p>
        </p:txBody>
      </p:sp>
    </p:spTree>
    <p:extLst>
      <p:ext uri="{BB962C8B-B14F-4D97-AF65-F5344CB8AC3E}">
        <p14:creationId xmlns:p14="http://schemas.microsoft.com/office/powerpoint/2010/main" val="35961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Test Results</a:t>
            </a:r>
          </a:p>
        </p:txBody>
      </p:sp>
      <p:pic>
        <p:nvPicPr>
          <p:cNvPr id="6" name="Content Placeholder 5" descr="a1c_6.2_blocks_marker.jpg"/>
          <p:cNvPicPr>
            <a:picLocks noGrp="1" noChangeAspect="1"/>
          </p:cNvPicPr>
          <p:nvPr>
            <p:ph idx="1"/>
          </p:nvPr>
        </p:nvPicPr>
        <p:blipFill>
          <a:blip r:embed="rId2">
            <a:extLst>
              <a:ext uri="{28A0092B-C50C-407E-A947-70E740481C1C}">
                <a14:useLocalDpi xmlns:a14="http://schemas.microsoft.com/office/drawing/2010/main" val="0"/>
              </a:ext>
            </a:extLst>
          </a:blip>
          <a:srcRect t="-35951" b="-35951"/>
          <a:stretch>
            <a:fillRect/>
          </a:stretch>
        </p:blipFill>
        <p:spPr>
          <a:xfrm>
            <a:off x="2063878" y="1600200"/>
            <a:ext cx="8060436" cy="4350156"/>
          </a:xfrm>
        </p:spPr>
      </p:pic>
      <p:sp>
        <p:nvSpPr>
          <p:cNvPr id="8" name="TextBox 7"/>
          <p:cNvSpPr txBox="1"/>
          <p:nvPr/>
        </p:nvSpPr>
        <p:spPr>
          <a:xfrm>
            <a:off x="2362200" y="6248401"/>
            <a:ext cx="7848600" cy="430887"/>
          </a:xfrm>
          <a:prstGeom prst="rect">
            <a:avLst/>
          </a:prstGeom>
          <a:noFill/>
        </p:spPr>
        <p:txBody>
          <a:bodyPr wrap="square" rtlCol="0">
            <a:spAutoFit/>
          </a:bodyPr>
          <a:lstStyle/>
          <a:p>
            <a:pPr lvl="0"/>
            <a:r>
              <a:rPr lang="en-US" sz="1100" dirty="0"/>
              <a:t>Scherer AM, </a:t>
            </a:r>
            <a:r>
              <a:rPr lang="en-US" sz="1100" dirty="0" err="1"/>
              <a:t>Witteman</a:t>
            </a:r>
            <a:r>
              <a:rPr lang="en-US" sz="1100" dirty="0"/>
              <a:t> HO, Solomon J, Exe NL, </a:t>
            </a:r>
            <a:r>
              <a:rPr lang="en-US" sz="1100" dirty="0" err="1"/>
              <a:t>Fagerlin</a:t>
            </a:r>
            <a:r>
              <a:rPr lang="en-US" sz="1100" dirty="0"/>
              <a:t> A</a:t>
            </a:r>
            <a:r>
              <a:rPr lang="en-US" sz="1100" b="1" dirty="0"/>
              <a:t>, </a:t>
            </a:r>
            <a:r>
              <a:rPr lang="en-US" sz="1100" dirty="0"/>
              <a:t>Zikmund-Fisher BJ. Improving understanding of test results by substituting (not adding) goal ranges: experimental study. </a:t>
            </a:r>
            <a:r>
              <a:rPr lang="en-US" sz="1100" i="1" dirty="0"/>
              <a:t>Journal of Medical Internet Research,</a:t>
            </a:r>
            <a:r>
              <a:rPr lang="en-US" sz="1100" dirty="0"/>
              <a:t> 2018. </a:t>
            </a:r>
            <a:endParaRPr lang="en-US" sz="1100" dirty="0">
              <a:solidFill>
                <a:srgbClr val="000000"/>
              </a:solidFill>
            </a:endParaRPr>
          </a:p>
        </p:txBody>
      </p:sp>
    </p:spTree>
    <p:extLst>
      <p:ext uri="{BB962C8B-B14F-4D97-AF65-F5344CB8AC3E}">
        <p14:creationId xmlns:p14="http://schemas.microsoft.com/office/powerpoint/2010/main" val="958960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Test Results</a:t>
            </a:r>
          </a:p>
        </p:txBody>
      </p:sp>
      <p:pic>
        <p:nvPicPr>
          <p:cNvPr id="4" name="Content Placeholder 3" descr="a1c_6.2_simplified_shifted.jpg"/>
          <p:cNvPicPr>
            <a:picLocks noGrp="1" noChangeAspect="1"/>
          </p:cNvPicPr>
          <p:nvPr>
            <p:ph idx="1"/>
          </p:nvPr>
        </p:nvPicPr>
        <p:blipFill>
          <a:blip r:embed="rId2">
            <a:extLst>
              <a:ext uri="{28A0092B-C50C-407E-A947-70E740481C1C}">
                <a14:useLocalDpi xmlns:a14="http://schemas.microsoft.com/office/drawing/2010/main" val="0"/>
              </a:ext>
            </a:extLst>
          </a:blip>
          <a:srcRect t="-35951" b="-35951"/>
          <a:stretch>
            <a:fillRect/>
          </a:stretch>
        </p:blipFill>
        <p:spPr>
          <a:xfrm>
            <a:off x="2063878" y="1600200"/>
            <a:ext cx="8060436" cy="4350156"/>
          </a:xfrm>
        </p:spPr>
      </p:pic>
      <p:sp>
        <p:nvSpPr>
          <p:cNvPr id="5" name="TextBox 4"/>
          <p:cNvSpPr txBox="1"/>
          <p:nvPr/>
        </p:nvSpPr>
        <p:spPr>
          <a:xfrm>
            <a:off x="2362200" y="6248401"/>
            <a:ext cx="7848600" cy="430887"/>
          </a:xfrm>
          <a:prstGeom prst="rect">
            <a:avLst/>
          </a:prstGeom>
          <a:noFill/>
        </p:spPr>
        <p:txBody>
          <a:bodyPr wrap="square" rtlCol="0">
            <a:spAutoFit/>
          </a:bodyPr>
          <a:lstStyle/>
          <a:p>
            <a:pPr lvl="0"/>
            <a:r>
              <a:rPr lang="en-US" sz="1100" dirty="0"/>
              <a:t>Scherer AM, </a:t>
            </a:r>
            <a:r>
              <a:rPr lang="en-US" sz="1100" dirty="0" err="1"/>
              <a:t>Witteman</a:t>
            </a:r>
            <a:r>
              <a:rPr lang="en-US" sz="1100" dirty="0"/>
              <a:t> HO, Solomon J, Exe NL, </a:t>
            </a:r>
            <a:r>
              <a:rPr lang="en-US" sz="1100" dirty="0" err="1"/>
              <a:t>Fagerlin</a:t>
            </a:r>
            <a:r>
              <a:rPr lang="en-US" sz="1100" dirty="0"/>
              <a:t> A</a:t>
            </a:r>
            <a:r>
              <a:rPr lang="en-US" sz="1100" b="1" dirty="0"/>
              <a:t>, </a:t>
            </a:r>
            <a:r>
              <a:rPr lang="en-US" sz="1100" dirty="0"/>
              <a:t>Zikmund-Fisher BJ. Improving understanding of test results by substituting (not adding) goal ranges: experimental study. </a:t>
            </a:r>
            <a:r>
              <a:rPr lang="en-US" sz="1100" i="1" dirty="0"/>
              <a:t>Journal of Medical Internet Research,</a:t>
            </a:r>
            <a:r>
              <a:rPr lang="en-US" sz="1100" dirty="0"/>
              <a:t> 2018. </a:t>
            </a:r>
            <a:endParaRPr lang="en-US" sz="1100" dirty="0">
              <a:solidFill>
                <a:srgbClr val="000000"/>
              </a:solidFill>
            </a:endParaRPr>
          </a:p>
        </p:txBody>
      </p:sp>
    </p:spTree>
    <p:extLst>
      <p:ext uri="{BB962C8B-B14F-4D97-AF65-F5344CB8AC3E}">
        <p14:creationId xmlns:p14="http://schemas.microsoft.com/office/powerpoint/2010/main" val="2530414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Harms</a:t>
            </a:r>
            <a:endParaRPr lang="en-US" sz="9600" dirty="0"/>
          </a:p>
        </p:txBody>
      </p:sp>
      <p:sp>
        <p:nvSpPr>
          <p:cNvPr id="4" name="Content Placeholder 3"/>
          <p:cNvSpPr>
            <a:spLocks noGrp="1"/>
          </p:cNvSpPr>
          <p:nvPr>
            <p:ph idx="1"/>
          </p:nvPr>
        </p:nvSpPr>
        <p:spPr>
          <a:xfrm>
            <a:off x="2073276" y="2590801"/>
            <a:ext cx="8042276" cy="3352801"/>
          </a:xfrm>
        </p:spPr>
        <p:txBody>
          <a:bodyPr>
            <a:normAutofit/>
          </a:bodyPr>
          <a:lstStyle/>
          <a:p>
            <a:pPr marL="0" indent="0" algn="ctr">
              <a:buNone/>
            </a:pPr>
            <a:r>
              <a:rPr lang="en-US" sz="3600" dirty="0">
                <a:solidFill>
                  <a:srgbClr val="000000"/>
                </a:solidFill>
              </a:rPr>
              <a:t>Alanine Aminotransferase (ALT):</a:t>
            </a:r>
            <a:br>
              <a:rPr lang="en-US" sz="3600" dirty="0">
                <a:solidFill>
                  <a:srgbClr val="000000"/>
                </a:solidFill>
              </a:rPr>
            </a:br>
            <a:r>
              <a:rPr lang="en-US" sz="7200" b="1" dirty="0">
                <a:solidFill>
                  <a:srgbClr val="000000"/>
                </a:solidFill>
              </a:rPr>
              <a:t>80</a:t>
            </a:r>
            <a:r>
              <a:rPr lang="en-US" sz="7200" dirty="0">
                <a:solidFill>
                  <a:srgbClr val="000000"/>
                </a:solidFill>
              </a:rPr>
              <a:t> IU/L</a:t>
            </a:r>
            <a:endParaRPr lang="en-US" sz="3600" dirty="0"/>
          </a:p>
        </p:txBody>
      </p:sp>
      <p:sp>
        <p:nvSpPr>
          <p:cNvPr id="3" name="Title 3"/>
          <p:cNvSpPr txBox="1">
            <a:spLocks/>
          </p:cNvSpPr>
          <p:nvPr/>
        </p:nvSpPr>
        <p:spPr>
          <a:xfrm>
            <a:off x="2209800" y="4572002"/>
            <a:ext cx="7772400" cy="1044575"/>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b="1" kern="1200" cap="none" baseline="0">
                <a:solidFill>
                  <a:schemeClr val="accent1"/>
                </a:solidFill>
                <a:latin typeface="Arial" panose="020B0604020202020204" pitchFamily="34" charset="0"/>
                <a:ea typeface="+mj-ea"/>
                <a:cs typeface="Arial" panose="020B0604020202020204" pitchFamily="34" charset="0"/>
              </a:defRPr>
            </a:lvl1pPr>
          </a:lstStyle>
          <a:p>
            <a:r>
              <a:rPr lang="en-US" sz="3600" dirty="0">
                <a:solidFill>
                  <a:schemeClr val="accent1">
                    <a:lumMod val="60000"/>
                    <a:lumOff val="40000"/>
                  </a:schemeClr>
                </a:solidFill>
              </a:rPr>
              <a:t>Standard Range: 10-40</a:t>
            </a:r>
          </a:p>
        </p:txBody>
      </p:sp>
    </p:spTree>
    <p:extLst>
      <p:ext uri="{BB962C8B-B14F-4D97-AF65-F5344CB8AC3E}">
        <p14:creationId xmlns:p14="http://schemas.microsoft.com/office/powerpoint/2010/main" val="2731787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 the Possible Range</a:t>
            </a:r>
          </a:p>
        </p:txBody>
      </p:sp>
      <p:pic>
        <p:nvPicPr>
          <p:cNvPr id="4" name="Content Placeholder 3" descr="alt_80_standardsimplified.jpg"/>
          <p:cNvPicPr>
            <a:picLocks noGrp="1" noChangeAspect="1"/>
          </p:cNvPicPr>
          <p:nvPr>
            <p:ph idx="1"/>
          </p:nvPr>
        </p:nvPicPr>
        <p:blipFill>
          <a:blip r:embed="rId2">
            <a:extLst>
              <a:ext uri="{28A0092B-C50C-407E-A947-70E740481C1C}">
                <a14:useLocalDpi xmlns:a14="http://schemas.microsoft.com/office/drawing/2010/main" val="0"/>
              </a:ext>
            </a:extLst>
          </a:blip>
          <a:srcRect t="-41218" b="-41218"/>
          <a:stretch>
            <a:fillRect/>
          </a:stretch>
        </p:blipFill>
        <p:spPr>
          <a:xfrm>
            <a:off x="2057400" y="1600200"/>
            <a:ext cx="8065008" cy="4337306"/>
          </a:xfrm>
        </p:spPr>
      </p:pic>
      <p:sp>
        <p:nvSpPr>
          <p:cNvPr id="8" name="TextBox 7"/>
          <p:cNvSpPr txBox="1"/>
          <p:nvPr/>
        </p:nvSpPr>
        <p:spPr>
          <a:xfrm>
            <a:off x="2057400" y="6172200"/>
            <a:ext cx="8427720" cy="430887"/>
          </a:xfrm>
          <a:prstGeom prst="rect">
            <a:avLst/>
          </a:prstGeom>
          <a:noFill/>
        </p:spPr>
        <p:txBody>
          <a:bodyPr wrap="square" rtlCol="0">
            <a:spAutoFit/>
          </a:bodyPr>
          <a:lstStyle/>
          <a:p>
            <a:r>
              <a:rPr lang="en-US" sz="1100" dirty="0"/>
              <a:t>Zikmund-Fisher BJ, Scherer AM, </a:t>
            </a:r>
            <a:r>
              <a:rPr lang="en-US" sz="1100" dirty="0" err="1"/>
              <a:t>Witteman</a:t>
            </a:r>
            <a:r>
              <a:rPr lang="en-US" sz="1100" dirty="0"/>
              <a:t> HO, Solomon J, Exe NL, </a:t>
            </a:r>
            <a:r>
              <a:rPr lang="en-US" sz="1100" dirty="0" err="1"/>
              <a:t>Fagerlin</a:t>
            </a:r>
            <a:r>
              <a:rPr lang="en-US" sz="1100" dirty="0"/>
              <a:t> A. Providing harm anchors in visual displays of test results can mitigate patient perceptions of urgency about near-normal values. </a:t>
            </a:r>
            <a:r>
              <a:rPr lang="en-US" sz="1100" i="1" dirty="0"/>
              <a:t>Journal of Medical Internet Research, </a:t>
            </a:r>
            <a:r>
              <a:rPr lang="en-US" sz="1100" dirty="0"/>
              <a:t>2018. </a:t>
            </a:r>
            <a:endParaRPr lang="en-US" sz="1100" dirty="0">
              <a:solidFill>
                <a:srgbClr val="000000"/>
              </a:solidFill>
            </a:endParaRPr>
          </a:p>
        </p:txBody>
      </p:sp>
    </p:spTree>
    <p:extLst>
      <p:ext uri="{BB962C8B-B14F-4D97-AF65-F5344CB8AC3E}">
        <p14:creationId xmlns:p14="http://schemas.microsoft.com/office/powerpoint/2010/main" val="698712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Harm Anchors</a:t>
            </a:r>
          </a:p>
        </p:txBody>
      </p:sp>
      <p:pic>
        <p:nvPicPr>
          <p:cNvPr id="4" name="Content Placeholder 3" descr="alt_80_harmanchor.jpg"/>
          <p:cNvPicPr>
            <a:picLocks noGrp="1" noChangeAspect="1"/>
          </p:cNvPicPr>
          <p:nvPr>
            <p:ph idx="1"/>
          </p:nvPr>
        </p:nvPicPr>
        <p:blipFill>
          <a:blip r:embed="rId2">
            <a:extLst>
              <a:ext uri="{28A0092B-C50C-407E-A947-70E740481C1C}">
                <a14:useLocalDpi xmlns:a14="http://schemas.microsoft.com/office/drawing/2010/main" val="0"/>
              </a:ext>
            </a:extLst>
          </a:blip>
          <a:srcRect t="-41218" b="-41218"/>
          <a:stretch>
            <a:fillRect/>
          </a:stretch>
        </p:blipFill>
        <p:spPr>
          <a:xfrm>
            <a:off x="2073276" y="1600200"/>
            <a:ext cx="8042276" cy="4343400"/>
          </a:xfrm>
        </p:spPr>
      </p:pic>
      <p:sp>
        <p:nvSpPr>
          <p:cNvPr id="2" name="TextBox 1"/>
          <p:cNvSpPr txBox="1"/>
          <p:nvPr/>
        </p:nvSpPr>
        <p:spPr>
          <a:xfrm>
            <a:off x="3124200" y="5105401"/>
            <a:ext cx="4267200" cy="954107"/>
          </a:xfrm>
          <a:prstGeom prst="rect">
            <a:avLst/>
          </a:prstGeom>
          <a:noFill/>
        </p:spPr>
        <p:txBody>
          <a:bodyPr wrap="square" rtlCol="0">
            <a:spAutoFit/>
          </a:bodyPr>
          <a:lstStyle/>
          <a:p>
            <a:pPr algn="ctr"/>
            <a:r>
              <a:rPr lang="en-US" sz="2800" dirty="0">
                <a:solidFill>
                  <a:srgbClr val="000000"/>
                </a:solidFill>
              </a:rPr>
              <a:t>“Many doctors are not concerned until here”</a:t>
            </a:r>
          </a:p>
        </p:txBody>
      </p:sp>
      <p:sp>
        <p:nvSpPr>
          <p:cNvPr id="3" name="Left Brace 2"/>
          <p:cNvSpPr/>
          <p:nvPr/>
        </p:nvSpPr>
        <p:spPr>
          <a:xfrm rot="5400000">
            <a:off x="5143500" y="3314700"/>
            <a:ext cx="228600" cy="3505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57400" y="6172200"/>
            <a:ext cx="8427720" cy="430887"/>
          </a:xfrm>
          <a:prstGeom prst="rect">
            <a:avLst/>
          </a:prstGeom>
          <a:noFill/>
        </p:spPr>
        <p:txBody>
          <a:bodyPr wrap="square" rtlCol="0">
            <a:spAutoFit/>
          </a:bodyPr>
          <a:lstStyle/>
          <a:p>
            <a:r>
              <a:rPr lang="en-US" sz="1100" dirty="0"/>
              <a:t>Zikmund-Fisher BJ, Scherer AM, </a:t>
            </a:r>
            <a:r>
              <a:rPr lang="en-US" sz="1100" dirty="0" err="1"/>
              <a:t>Witteman</a:t>
            </a:r>
            <a:r>
              <a:rPr lang="en-US" sz="1100" dirty="0"/>
              <a:t> HO, Solomon J, Exe NL, </a:t>
            </a:r>
            <a:r>
              <a:rPr lang="en-US" sz="1100" dirty="0" err="1"/>
              <a:t>Fagerlin</a:t>
            </a:r>
            <a:r>
              <a:rPr lang="en-US" sz="1100" dirty="0"/>
              <a:t> A. Providing harm anchors in visual displays of test results can mitigate patient perceptions of urgency about near-normal values. </a:t>
            </a:r>
            <a:r>
              <a:rPr lang="en-US" sz="1100" i="1" dirty="0"/>
              <a:t>Journal of Medical Internet Research, </a:t>
            </a:r>
            <a:r>
              <a:rPr lang="en-US" sz="1100" dirty="0"/>
              <a:t>2018. </a:t>
            </a:r>
            <a:endParaRPr lang="en-US" sz="1100" dirty="0">
              <a:solidFill>
                <a:srgbClr val="000000"/>
              </a:solidFill>
            </a:endParaRPr>
          </a:p>
        </p:txBody>
      </p:sp>
    </p:spTree>
    <p:extLst>
      <p:ext uri="{BB962C8B-B14F-4D97-AF65-F5344CB8AC3E}">
        <p14:creationId xmlns:p14="http://schemas.microsoft.com/office/powerpoint/2010/main" val="261211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Increased Sensitivity with Harm Anchors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9437546"/>
              </p:ext>
            </p:extLst>
          </p:nvPr>
        </p:nvGraphicFramePr>
        <p:xfrm>
          <a:off x="3639065" y="2104958"/>
          <a:ext cx="4318686" cy="40672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57400" y="6172200"/>
            <a:ext cx="8382000" cy="430887"/>
          </a:xfrm>
          <a:prstGeom prst="rect">
            <a:avLst/>
          </a:prstGeom>
          <a:noFill/>
        </p:spPr>
        <p:txBody>
          <a:bodyPr wrap="square" rtlCol="0">
            <a:spAutoFit/>
          </a:bodyPr>
          <a:lstStyle/>
          <a:p>
            <a:r>
              <a:rPr lang="en-US" sz="1100" dirty="0"/>
              <a:t>Zikmund-Fisher BJ, Scherer AM, </a:t>
            </a:r>
            <a:r>
              <a:rPr lang="en-US" sz="1100" dirty="0" err="1"/>
              <a:t>Witteman</a:t>
            </a:r>
            <a:r>
              <a:rPr lang="en-US" sz="1100" dirty="0"/>
              <a:t> HO, Solomon J, Exe NL, </a:t>
            </a:r>
            <a:r>
              <a:rPr lang="en-US" sz="1100" dirty="0" err="1"/>
              <a:t>Fagerlin</a:t>
            </a:r>
            <a:r>
              <a:rPr lang="en-US" sz="1100" dirty="0"/>
              <a:t> A. Providing harm anchors in visual displays of test results can mitigate patient perceptions of urgency about near-normal values. </a:t>
            </a:r>
            <a:r>
              <a:rPr lang="en-US" sz="1100" i="1" dirty="0"/>
              <a:t>Journal of Medical Internet Research, </a:t>
            </a:r>
            <a:r>
              <a:rPr lang="en-US" sz="1100" dirty="0"/>
              <a:t>2018. </a:t>
            </a:r>
            <a:endParaRPr lang="en-US" sz="1100" dirty="0">
              <a:solidFill>
                <a:srgbClr val="000000"/>
              </a:solidFill>
            </a:endParaRPr>
          </a:p>
        </p:txBody>
      </p:sp>
    </p:spTree>
    <p:extLst>
      <p:ext uri="{BB962C8B-B14F-4D97-AF65-F5344CB8AC3E}">
        <p14:creationId xmlns:p14="http://schemas.microsoft.com/office/powerpoint/2010/main" val="15964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057D0-470C-A086-172E-B3A38BAF9EE4}"/>
              </a:ext>
            </a:extLst>
          </p:cNvPr>
          <p:cNvSpPr>
            <a:spLocks noGrp="1"/>
          </p:cNvSpPr>
          <p:nvPr>
            <p:ph type="title"/>
          </p:nvPr>
        </p:nvSpPr>
        <p:spPr>
          <a:xfrm>
            <a:off x="581192" y="1193180"/>
            <a:ext cx="11029615" cy="3401122"/>
          </a:xfrm>
        </p:spPr>
        <p:txBody>
          <a:bodyPr>
            <a:normAutofit/>
          </a:bodyPr>
          <a:lstStyle/>
          <a:p>
            <a:pPr algn="ctr"/>
            <a:r>
              <a:rPr lang="en-US" sz="4800" cap="none" dirty="0"/>
              <a:t>What does it mean to </a:t>
            </a:r>
            <a:br>
              <a:rPr lang="en-US" sz="4800" cap="none" dirty="0"/>
            </a:br>
            <a:r>
              <a:rPr lang="en-US" sz="2400" cap="none" dirty="0"/>
              <a:t/>
            </a:r>
            <a:br>
              <a:rPr lang="en-US" sz="2400" cap="none" dirty="0"/>
            </a:br>
            <a:r>
              <a:rPr lang="en-US" sz="4800" b="1" i="1" cap="none" dirty="0"/>
              <a:t>understand the risk</a:t>
            </a:r>
            <a:r>
              <a:rPr lang="en-US" sz="4800" cap="none" dirty="0"/>
              <a:t>…?</a:t>
            </a:r>
            <a:r>
              <a:rPr lang="en-US" cap="none" dirty="0"/>
              <a:t/>
            </a:r>
            <a:br>
              <a:rPr lang="en-US" cap="none" dirty="0"/>
            </a:br>
            <a:endParaRPr lang="en-US" cap="none" dirty="0"/>
          </a:p>
        </p:txBody>
      </p:sp>
    </p:spTree>
    <p:extLst>
      <p:ext uri="{BB962C8B-B14F-4D97-AF65-F5344CB8AC3E}">
        <p14:creationId xmlns:p14="http://schemas.microsoft.com/office/powerpoint/2010/main" val="254188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1658320"/>
            <a:ext cx="11029615" cy="3395594"/>
          </a:xfrm>
        </p:spPr>
        <p:txBody>
          <a:bodyPr>
            <a:normAutofit/>
          </a:bodyPr>
          <a:lstStyle/>
          <a:p>
            <a:pPr algn="ctr"/>
            <a:r>
              <a:rPr lang="en-US" sz="6000" cap="none" dirty="0">
                <a:solidFill>
                  <a:schemeClr val="accent1">
                    <a:lumMod val="60000"/>
                    <a:lumOff val="40000"/>
                  </a:schemeClr>
                </a:solidFill>
              </a:rPr>
              <a:t>Problem?</a:t>
            </a:r>
            <a:r>
              <a:rPr lang="en-US" sz="6000" cap="none" dirty="0"/>
              <a:t/>
            </a:r>
            <a:br>
              <a:rPr lang="en-US" sz="6000" cap="none" dirty="0"/>
            </a:br>
            <a:r>
              <a:rPr lang="en-US" sz="6000" cap="none" dirty="0"/>
              <a:t>Avoiding bias</a:t>
            </a:r>
            <a:br>
              <a:rPr lang="en-US" sz="6000" cap="none" dirty="0"/>
            </a:br>
            <a:endParaRPr lang="en-US" sz="5400" cap="none" dirty="0"/>
          </a:p>
        </p:txBody>
      </p:sp>
    </p:spTree>
    <p:extLst>
      <p:ext uri="{BB962C8B-B14F-4D97-AF65-F5344CB8AC3E}">
        <p14:creationId xmlns:p14="http://schemas.microsoft.com/office/powerpoint/2010/main" val="9043515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1658320"/>
            <a:ext cx="11029615" cy="3395594"/>
          </a:xfrm>
        </p:spPr>
        <p:txBody>
          <a:bodyPr>
            <a:normAutofit fontScale="90000"/>
          </a:bodyPr>
          <a:lstStyle/>
          <a:p>
            <a:pPr algn="ctr"/>
            <a:r>
              <a:rPr lang="en-US" sz="6700" cap="none" dirty="0"/>
              <a:t>Health data communications</a:t>
            </a:r>
            <a:br>
              <a:rPr lang="en-US" sz="6700" cap="none" dirty="0"/>
            </a:br>
            <a:r>
              <a:rPr lang="en-US" sz="6700" cap="none" dirty="0"/>
              <a:t>are ALWAYS biased</a:t>
            </a:r>
            <a:r>
              <a:rPr lang="en-US" sz="5400" cap="none" dirty="0"/>
              <a:t/>
            </a:r>
            <a:br>
              <a:rPr lang="en-US" sz="5400" cap="none" dirty="0"/>
            </a:br>
            <a:r>
              <a:rPr lang="en-US" sz="5400" cap="none" dirty="0"/>
              <a:t/>
            </a:r>
            <a:br>
              <a:rPr lang="en-US" sz="5400" cap="none" dirty="0"/>
            </a:br>
            <a:endParaRPr lang="en-US" sz="5400" cap="none" dirty="0"/>
          </a:p>
        </p:txBody>
      </p:sp>
      <p:sp>
        <p:nvSpPr>
          <p:cNvPr id="3" name="Text Placeholder 4">
            <a:extLst>
              <a:ext uri="{FF2B5EF4-FFF2-40B4-BE49-F238E27FC236}">
                <a16:creationId xmlns:a16="http://schemas.microsoft.com/office/drawing/2014/main" id="{1F963093-5E48-6F03-138A-36377150DC17}"/>
              </a:ext>
            </a:extLst>
          </p:cNvPr>
          <p:cNvSpPr>
            <a:spLocks noGrp="1"/>
          </p:cNvSpPr>
          <p:nvPr>
            <p:ph type="body" idx="1"/>
          </p:nvPr>
        </p:nvSpPr>
        <p:spPr>
          <a:xfrm>
            <a:off x="581192" y="3954162"/>
            <a:ext cx="11029615" cy="1187811"/>
          </a:xfrm>
        </p:spPr>
        <p:txBody>
          <a:bodyPr>
            <a:normAutofit/>
          </a:bodyPr>
          <a:lstStyle/>
          <a:p>
            <a:pPr algn="ctr"/>
            <a:r>
              <a:rPr lang="en-US" sz="2400" cap="none" dirty="0"/>
              <a:t>… and, frankly, manipulative!</a:t>
            </a:r>
          </a:p>
        </p:txBody>
      </p:sp>
    </p:spTree>
    <p:extLst>
      <p:ext uri="{BB962C8B-B14F-4D97-AF65-F5344CB8AC3E}">
        <p14:creationId xmlns:p14="http://schemas.microsoft.com/office/powerpoint/2010/main" val="344410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0FC5-3378-7320-49D1-8B630A8CCE4F}"/>
              </a:ext>
            </a:extLst>
          </p:cNvPr>
          <p:cNvSpPr>
            <a:spLocks noGrp="1"/>
          </p:cNvSpPr>
          <p:nvPr>
            <p:ph type="title"/>
          </p:nvPr>
        </p:nvSpPr>
        <p:spPr/>
        <p:txBody>
          <a:bodyPr/>
          <a:lstStyle/>
          <a:p>
            <a:r>
              <a:rPr lang="en-US" dirty="0"/>
              <a:t>3 Questions to Remember</a:t>
            </a:r>
          </a:p>
        </p:txBody>
      </p:sp>
      <p:sp>
        <p:nvSpPr>
          <p:cNvPr id="3" name="Content Placeholder 2">
            <a:extLst>
              <a:ext uri="{FF2B5EF4-FFF2-40B4-BE49-F238E27FC236}">
                <a16:creationId xmlns:a16="http://schemas.microsoft.com/office/drawing/2014/main" id="{946E0C91-F219-130B-4E58-E949E725C9A8}"/>
              </a:ext>
            </a:extLst>
          </p:cNvPr>
          <p:cNvSpPr>
            <a:spLocks noGrp="1"/>
          </p:cNvSpPr>
          <p:nvPr>
            <p:ph idx="1"/>
          </p:nvPr>
        </p:nvSpPr>
        <p:spPr>
          <a:xfrm>
            <a:off x="1154954" y="2603500"/>
            <a:ext cx="9943105" cy="3416300"/>
          </a:xfrm>
        </p:spPr>
        <p:txBody>
          <a:bodyPr>
            <a:normAutofit fontScale="92500"/>
          </a:bodyPr>
          <a:lstStyle/>
          <a:p>
            <a:pPr marL="514350" indent="-514350">
              <a:buFont typeface="+mj-lt"/>
              <a:buAutoNum type="arabicPeriod"/>
            </a:pPr>
            <a:r>
              <a:rPr lang="en-US" sz="4000" dirty="0"/>
              <a:t>What </a:t>
            </a:r>
            <a:r>
              <a:rPr lang="en-US" sz="4000" b="1" i="1" dirty="0">
                <a:solidFill>
                  <a:schemeClr val="accent1">
                    <a:lumMod val="60000"/>
                    <a:lumOff val="40000"/>
                  </a:schemeClr>
                </a:solidFill>
              </a:rPr>
              <a:t>outcome</a:t>
            </a:r>
            <a:r>
              <a:rPr lang="en-US" sz="4000" dirty="0"/>
              <a:t> are you trying to accomplish?</a:t>
            </a:r>
            <a:br>
              <a:rPr lang="en-US" sz="4000" dirty="0"/>
            </a:br>
            <a:endParaRPr lang="en-US" sz="4000" dirty="0"/>
          </a:p>
          <a:p>
            <a:pPr marL="514350" indent="-514350">
              <a:buFont typeface="+mj-lt"/>
              <a:buAutoNum type="arabicPeriod"/>
            </a:pPr>
            <a:r>
              <a:rPr lang="en-US" sz="4000" dirty="0"/>
              <a:t>Are the numbers </a:t>
            </a:r>
            <a:r>
              <a:rPr lang="en-US" sz="4000" b="1" i="1" dirty="0">
                <a:solidFill>
                  <a:schemeClr val="accent1">
                    <a:lumMod val="60000"/>
                    <a:lumOff val="40000"/>
                  </a:schemeClr>
                </a:solidFill>
              </a:rPr>
              <a:t>what they need</a:t>
            </a:r>
            <a:r>
              <a:rPr lang="en-US" sz="4000" dirty="0"/>
              <a:t>?</a:t>
            </a:r>
            <a:br>
              <a:rPr lang="en-US" sz="4000" dirty="0"/>
            </a:br>
            <a:endParaRPr lang="en-US" sz="4000" dirty="0"/>
          </a:p>
          <a:p>
            <a:pPr marL="514350" indent="-514350">
              <a:buFont typeface="+mj-lt"/>
              <a:buAutoNum type="arabicPeriod"/>
            </a:pPr>
            <a:r>
              <a:rPr lang="en-US" sz="4000" dirty="0"/>
              <a:t>Are the numbers </a:t>
            </a:r>
            <a:r>
              <a:rPr lang="en-US" sz="4000" b="1" i="1" dirty="0">
                <a:solidFill>
                  <a:schemeClr val="accent1">
                    <a:lumMod val="60000"/>
                    <a:lumOff val="40000"/>
                  </a:schemeClr>
                </a:solidFill>
              </a:rPr>
              <a:t>contextualized</a:t>
            </a:r>
            <a:r>
              <a:rPr lang="en-US" sz="4000" dirty="0"/>
              <a:t>?</a:t>
            </a:r>
          </a:p>
        </p:txBody>
      </p:sp>
      <p:sp>
        <p:nvSpPr>
          <p:cNvPr id="4" name="TextBox 3">
            <a:extLst>
              <a:ext uri="{FF2B5EF4-FFF2-40B4-BE49-F238E27FC236}">
                <a16:creationId xmlns:a16="http://schemas.microsoft.com/office/drawing/2014/main" id="{6787AA5C-3A19-9250-7413-E4AD886FA1F8}"/>
              </a:ext>
            </a:extLst>
          </p:cNvPr>
          <p:cNvSpPr txBox="1"/>
          <p:nvPr/>
        </p:nvSpPr>
        <p:spPr>
          <a:xfrm>
            <a:off x="9091247" y="5740345"/>
            <a:ext cx="2377767" cy="830997"/>
          </a:xfrm>
          <a:prstGeom prst="rect">
            <a:avLst/>
          </a:prstGeom>
          <a:noFill/>
          <a:ln>
            <a:solidFill>
              <a:schemeClr val="accent1">
                <a:lumMod val="75000"/>
              </a:schemeClr>
            </a:solidFill>
          </a:ln>
        </p:spPr>
        <p:txBody>
          <a:bodyPr wrap="none" rtlCol="0">
            <a:spAutoFit/>
          </a:bodyPr>
          <a:lstStyle/>
          <a:p>
            <a:r>
              <a:rPr lang="en-US" sz="2400" dirty="0">
                <a:solidFill>
                  <a:schemeClr val="tx2"/>
                </a:solidFill>
              </a:rPr>
              <a:t>Thank you!</a:t>
            </a:r>
          </a:p>
          <a:p>
            <a:r>
              <a:rPr lang="en-US" sz="2400" dirty="0">
                <a:solidFill>
                  <a:schemeClr val="accent3"/>
                </a:solidFill>
              </a:rPr>
              <a:t>@</a:t>
            </a:r>
            <a:r>
              <a:rPr lang="en-US" sz="2400" dirty="0" err="1">
                <a:solidFill>
                  <a:schemeClr val="accent3"/>
                </a:solidFill>
              </a:rPr>
              <a:t>bzikmundfisher</a:t>
            </a:r>
            <a:endParaRPr lang="en-US" sz="2400" dirty="0">
              <a:solidFill>
                <a:schemeClr val="accent3"/>
              </a:solidFill>
            </a:endParaRPr>
          </a:p>
        </p:txBody>
      </p:sp>
    </p:spTree>
    <p:extLst>
      <p:ext uri="{BB962C8B-B14F-4D97-AF65-F5344CB8AC3E}">
        <p14:creationId xmlns:p14="http://schemas.microsoft.com/office/powerpoint/2010/main" val="334339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Need-Congruent Types of Risk Knowledge</a:t>
            </a:r>
          </a:p>
        </p:txBody>
      </p:sp>
      <p:graphicFrame>
        <p:nvGraphicFramePr>
          <p:cNvPr id="4" name="Content Placeholder 3"/>
          <p:cNvGraphicFramePr>
            <a:graphicFrameLocks noGrp="1"/>
          </p:cNvGraphicFramePr>
          <p:nvPr>
            <p:ph idx="1"/>
          </p:nvPr>
        </p:nvGraphicFramePr>
        <p:xfrm>
          <a:off x="457458" y="2052726"/>
          <a:ext cx="11153351" cy="3766347"/>
        </p:xfrm>
        <a:graphic>
          <a:graphicData uri="http://schemas.openxmlformats.org/drawingml/2006/table">
            <a:tbl>
              <a:tblPr firstRow="1" bandRow="1">
                <a:tableStyleId>{85BE263C-DBD7-4A20-BB59-AAB30ACAA65A}</a:tableStyleId>
              </a:tblPr>
              <a:tblGrid>
                <a:gridCol w="3918253">
                  <a:extLst>
                    <a:ext uri="{9D8B030D-6E8A-4147-A177-3AD203B41FA5}">
                      <a16:colId xmlns:a16="http://schemas.microsoft.com/office/drawing/2014/main" val="20000"/>
                    </a:ext>
                  </a:extLst>
                </a:gridCol>
                <a:gridCol w="3571988">
                  <a:extLst>
                    <a:ext uri="{9D8B030D-6E8A-4147-A177-3AD203B41FA5}">
                      <a16:colId xmlns:a16="http://schemas.microsoft.com/office/drawing/2014/main" val="20001"/>
                    </a:ext>
                  </a:extLst>
                </a:gridCol>
                <a:gridCol w="3663110">
                  <a:extLst>
                    <a:ext uri="{9D8B030D-6E8A-4147-A177-3AD203B41FA5}">
                      <a16:colId xmlns:a16="http://schemas.microsoft.com/office/drawing/2014/main" val="20002"/>
                    </a:ext>
                  </a:extLst>
                </a:gridCol>
              </a:tblGrid>
              <a:tr h="642147">
                <a:tc>
                  <a:txBody>
                    <a:bodyPr/>
                    <a:lstStyle/>
                    <a:p>
                      <a:pPr marL="0" marR="0">
                        <a:spcBef>
                          <a:spcPts val="0"/>
                        </a:spcBef>
                        <a:spcAft>
                          <a:spcPts val="0"/>
                        </a:spcAft>
                      </a:pPr>
                      <a:r>
                        <a:rPr lang="en-US" sz="1900" u="none" dirty="0">
                          <a:solidFill>
                            <a:schemeClr val="bg1"/>
                          </a:solidFill>
                        </a:rPr>
                        <a:t>Need</a:t>
                      </a:r>
                      <a:endParaRPr lang="en-US" sz="1900" u="none" dirty="0">
                        <a:solidFill>
                          <a:schemeClr val="bg1"/>
                        </a:solidFill>
                        <a:latin typeface="Trebuchet MS"/>
                        <a:ea typeface="Cambria"/>
                        <a:cs typeface="Trebuchet MS"/>
                      </a:endParaRPr>
                    </a:p>
                  </a:txBody>
                  <a:tcPr marT="0" marB="0"/>
                </a:tc>
                <a:tc>
                  <a:txBody>
                    <a:bodyPr/>
                    <a:lstStyle/>
                    <a:p>
                      <a:pPr marL="0" marR="0">
                        <a:spcBef>
                          <a:spcPts val="0"/>
                        </a:spcBef>
                        <a:spcAft>
                          <a:spcPts val="0"/>
                        </a:spcAft>
                      </a:pPr>
                      <a:r>
                        <a:rPr lang="en-US" sz="1900" u="none" dirty="0">
                          <a:solidFill>
                            <a:schemeClr val="bg1"/>
                          </a:solidFill>
                        </a:rPr>
                        <a:t>What Patients </a:t>
                      </a:r>
                    </a:p>
                    <a:p>
                      <a:pPr marL="0" marR="0">
                        <a:spcBef>
                          <a:spcPts val="0"/>
                        </a:spcBef>
                        <a:spcAft>
                          <a:spcPts val="0"/>
                        </a:spcAft>
                      </a:pPr>
                      <a:r>
                        <a:rPr lang="en-US" sz="1900" u="none" dirty="0">
                          <a:solidFill>
                            <a:schemeClr val="bg1"/>
                          </a:solidFill>
                        </a:rPr>
                        <a:t>Care About </a:t>
                      </a:r>
                      <a:endParaRPr lang="en-US" sz="1900" u="none" dirty="0">
                        <a:solidFill>
                          <a:schemeClr val="bg1"/>
                        </a:solidFill>
                        <a:latin typeface="Trebuchet MS"/>
                        <a:ea typeface="Cambria"/>
                        <a:cs typeface="Trebuchet MS"/>
                      </a:endParaRPr>
                    </a:p>
                  </a:txBody>
                  <a:tcPr marT="0" marB="0"/>
                </a:tc>
                <a:tc>
                  <a:txBody>
                    <a:bodyPr/>
                    <a:lstStyle/>
                    <a:p>
                      <a:pPr marL="0" marR="0">
                        <a:spcBef>
                          <a:spcPts val="0"/>
                        </a:spcBef>
                        <a:spcAft>
                          <a:spcPts val="0"/>
                        </a:spcAft>
                      </a:pPr>
                      <a:r>
                        <a:rPr lang="en-US" sz="1900" u="none" dirty="0">
                          <a:solidFill>
                            <a:schemeClr val="bg1"/>
                          </a:solidFill>
                        </a:rPr>
                        <a:t>Congruent Types of </a:t>
                      </a:r>
                    </a:p>
                    <a:p>
                      <a:pPr marL="0" marR="0">
                        <a:spcBef>
                          <a:spcPts val="0"/>
                        </a:spcBef>
                        <a:spcAft>
                          <a:spcPts val="0"/>
                        </a:spcAft>
                      </a:pPr>
                      <a:r>
                        <a:rPr lang="en-US" sz="1900" u="none" dirty="0">
                          <a:solidFill>
                            <a:schemeClr val="bg1"/>
                          </a:solidFill>
                        </a:rPr>
                        <a:t>Risk Knowledge</a:t>
                      </a:r>
                      <a:endParaRPr lang="en-US" sz="1900" u="none" dirty="0">
                        <a:solidFill>
                          <a:schemeClr val="bg1"/>
                        </a:solidFill>
                        <a:latin typeface="Trebuchet MS"/>
                        <a:ea typeface="Cambria"/>
                        <a:cs typeface="Trebuchet MS"/>
                      </a:endParaRPr>
                    </a:p>
                  </a:txBody>
                  <a:tcPr marT="0" marB="0"/>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US" sz="1900" dirty="0"/>
                        <a:t>Avoid Surprise and Regret </a:t>
                      </a:r>
                      <a:endParaRPr lang="en-US" sz="1900" dirty="0">
                        <a:latin typeface="Trebuchet MS"/>
                        <a:ea typeface="Cambria"/>
                        <a:cs typeface="Trebuchet MS"/>
                      </a:endParaRPr>
                    </a:p>
                  </a:txBody>
                  <a:tcPr marT="0" marB="0"/>
                </a:tc>
                <a:tc>
                  <a:txBody>
                    <a:bodyPr/>
                    <a:lstStyle/>
                    <a:p>
                      <a:pPr marL="0" marR="0">
                        <a:spcBef>
                          <a:spcPts val="0"/>
                        </a:spcBef>
                        <a:spcAft>
                          <a:spcPts val="0"/>
                        </a:spcAft>
                      </a:pPr>
                      <a:r>
                        <a:rPr lang="en-US" sz="1900" dirty="0"/>
                        <a:t>Care that this could happen</a:t>
                      </a:r>
                      <a:endParaRPr lang="en-US" sz="1900" dirty="0">
                        <a:latin typeface="Trebuchet MS"/>
                        <a:ea typeface="Cambria"/>
                        <a:cs typeface="Trebuchet MS"/>
                      </a:endParaRPr>
                    </a:p>
                  </a:txBody>
                  <a:tcPr marT="0" marB="0"/>
                </a:tc>
                <a:tc>
                  <a:txBody>
                    <a:bodyPr/>
                    <a:lstStyle/>
                    <a:p>
                      <a:pPr marL="0" marR="0">
                        <a:spcBef>
                          <a:spcPts val="0"/>
                        </a:spcBef>
                        <a:spcAft>
                          <a:spcPts val="0"/>
                        </a:spcAft>
                      </a:pPr>
                      <a:r>
                        <a:rPr lang="en-US" sz="1900" dirty="0"/>
                        <a:t>Possibility </a:t>
                      </a:r>
                      <a:endParaRPr lang="en-US" sz="1900" dirty="0">
                        <a:latin typeface="Trebuchet MS"/>
                        <a:ea typeface="Cambria"/>
                        <a:cs typeface="Trebuchet MS"/>
                      </a:endParaRPr>
                    </a:p>
                  </a:txBody>
                  <a:tcPr marT="0" marB="0"/>
                </a:tc>
                <a:extLst>
                  <a:ext uri="{0D108BD9-81ED-4DB2-BD59-A6C34878D82A}">
                    <a16:rowId xmlns:a16="http://schemas.microsoft.com/office/drawing/2014/main" val="10001"/>
                  </a:ext>
                </a:extLst>
              </a:tr>
              <a:tr h="609600">
                <a:tc>
                  <a:txBody>
                    <a:bodyPr/>
                    <a:lstStyle/>
                    <a:p>
                      <a:pPr marL="0" marR="0">
                        <a:spcBef>
                          <a:spcPts val="0"/>
                        </a:spcBef>
                        <a:spcAft>
                          <a:spcPts val="0"/>
                        </a:spcAft>
                      </a:pPr>
                      <a:r>
                        <a:rPr lang="en-US" sz="1900" dirty="0"/>
                        <a:t>Recognize Dominant Options</a:t>
                      </a:r>
                      <a:endParaRPr lang="en-US" sz="1900" dirty="0">
                        <a:latin typeface="Trebuchet MS"/>
                        <a:ea typeface="Cambria"/>
                        <a:cs typeface="Trebuchet MS"/>
                      </a:endParaRPr>
                    </a:p>
                  </a:txBody>
                  <a:tcPr marT="0" marB="0"/>
                </a:tc>
                <a:tc>
                  <a:txBody>
                    <a:bodyPr/>
                    <a:lstStyle/>
                    <a:p>
                      <a:pPr marL="0" marR="0">
                        <a:spcBef>
                          <a:spcPts val="0"/>
                        </a:spcBef>
                        <a:spcAft>
                          <a:spcPts val="0"/>
                        </a:spcAft>
                      </a:pPr>
                      <a:r>
                        <a:rPr lang="en-US" sz="1900"/>
                        <a:t>Care that this is most / least</a:t>
                      </a:r>
                      <a:endParaRPr lang="en-US" sz="1900">
                        <a:latin typeface="Trebuchet MS"/>
                        <a:ea typeface="Cambria"/>
                        <a:cs typeface="Trebuchet MS"/>
                      </a:endParaRPr>
                    </a:p>
                  </a:txBody>
                  <a:tcPr marT="0" marB="0"/>
                </a:tc>
                <a:tc>
                  <a:txBody>
                    <a:bodyPr/>
                    <a:lstStyle/>
                    <a:p>
                      <a:pPr marL="0" marR="0">
                        <a:spcBef>
                          <a:spcPts val="0"/>
                        </a:spcBef>
                        <a:spcAft>
                          <a:spcPts val="0"/>
                        </a:spcAft>
                      </a:pPr>
                      <a:r>
                        <a:rPr lang="en-US" sz="1900" dirty="0"/>
                        <a:t>Relative / Comparative Possibility</a:t>
                      </a:r>
                      <a:endParaRPr lang="en-US" sz="1900" dirty="0">
                        <a:latin typeface="Trebuchet MS"/>
                        <a:ea typeface="Cambria"/>
                        <a:cs typeface="Trebuchet MS"/>
                      </a:endParaRPr>
                    </a:p>
                  </a:txBody>
                  <a:tcPr marT="0" marB="0"/>
                </a:tc>
                <a:extLst>
                  <a:ext uri="{0D108BD9-81ED-4DB2-BD59-A6C34878D82A}">
                    <a16:rowId xmlns:a16="http://schemas.microsoft.com/office/drawing/2014/main" val="10002"/>
                  </a:ext>
                </a:extLst>
              </a:tr>
              <a:tr h="655320">
                <a:tc>
                  <a:txBody>
                    <a:bodyPr/>
                    <a:lstStyle/>
                    <a:p>
                      <a:pPr marL="0" marR="0">
                        <a:spcBef>
                          <a:spcPts val="0"/>
                        </a:spcBef>
                        <a:spcAft>
                          <a:spcPts val="0"/>
                        </a:spcAft>
                      </a:pPr>
                      <a:r>
                        <a:rPr lang="en-US" sz="1900" dirty="0">
                          <a:solidFill>
                            <a:schemeClr val="tx1"/>
                          </a:solidFill>
                        </a:rPr>
                        <a:t>Motivate to Act or Not Act</a:t>
                      </a:r>
                      <a:endParaRPr lang="en-US" sz="1900" dirty="0">
                        <a:solidFill>
                          <a:schemeClr val="tx1"/>
                        </a:solidFill>
                        <a:latin typeface="Trebuchet MS"/>
                        <a:ea typeface="Cambria"/>
                        <a:cs typeface="Trebuchet MS"/>
                      </a:endParaRPr>
                    </a:p>
                  </a:txBody>
                  <a:tcPr marT="0" marB="0"/>
                </a:tc>
                <a:tc>
                  <a:txBody>
                    <a:bodyPr/>
                    <a:lstStyle/>
                    <a:p>
                      <a:pPr marL="0" marR="0">
                        <a:spcBef>
                          <a:spcPts val="0"/>
                        </a:spcBef>
                        <a:spcAft>
                          <a:spcPts val="0"/>
                        </a:spcAft>
                      </a:pPr>
                      <a:r>
                        <a:rPr lang="en-US" sz="1900" dirty="0">
                          <a:solidFill>
                            <a:schemeClr val="tx1"/>
                          </a:solidFill>
                        </a:rPr>
                        <a:t>Care that this is good / bad</a:t>
                      </a:r>
                      <a:endParaRPr lang="en-US" sz="1900" dirty="0">
                        <a:solidFill>
                          <a:schemeClr val="tx1"/>
                        </a:solidFill>
                        <a:latin typeface="Trebuchet MS"/>
                        <a:ea typeface="Cambria"/>
                        <a:cs typeface="Trebuchet MS"/>
                      </a:endParaRPr>
                    </a:p>
                  </a:txBody>
                  <a:tcPr marT="0" marB="0"/>
                </a:tc>
                <a:tc>
                  <a:txBody>
                    <a:bodyPr/>
                    <a:lstStyle/>
                    <a:p>
                      <a:pPr marL="0" marR="0">
                        <a:spcBef>
                          <a:spcPts val="0"/>
                        </a:spcBef>
                        <a:spcAft>
                          <a:spcPts val="0"/>
                        </a:spcAft>
                      </a:pPr>
                      <a:r>
                        <a:rPr lang="en-US" sz="1900" dirty="0">
                          <a:solidFill>
                            <a:schemeClr val="tx1"/>
                          </a:solidFill>
                        </a:rPr>
                        <a:t>Categorical Possibility</a:t>
                      </a:r>
                      <a:endParaRPr lang="en-US" sz="1900" dirty="0">
                        <a:solidFill>
                          <a:schemeClr val="tx1"/>
                        </a:solidFill>
                        <a:latin typeface="Trebuchet MS"/>
                        <a:ea typeface="Cambria"/>
                        <a:cs typeface="Trebuchet MS"/>
                      </a:endParaRPr>
                    </a:p>
                  </a:txBody>
                  <a:tcPr marT="0" marB="0"/>
                </a:tc>
                <a:extLst>
                  <a:ext uri="{0D108BD9-81ED-4DB2-BD59-A6C34878D82A}">
                    <a16:rowId xmlns:a16="http://schemas.microsoft.com/office/drawing/2014/main" val="10003"/>
                  </a:ext>
                </a:extLst>
              </a:tr>
              <a:tr h="640080">
                <a:tc>
                  <a:txBody>
                    <a:bodyPr/>
                    <a:lstStyle/>
                    <a:p>
                      <a:pPr marL="0" marR="0">
                        <a:spcBef>
                          <a:spcPts val="0"/>
                        </a:spcBef>
                        <a:spcAft>
                          <a:spcPts val="0"/>
                        </a:spcAft>
                      </a:pPr>
                      <a:r>
                        <a:rPr lang="en-US" sz="1900" dirty="0"/>
                        <a:t>Make Multi-Attribute Tradeoff Decisions</a:t>
                      </a:r>
                      <a:endParaRPr lang="en-US" sz="1900" dirty="0">
                        <a:latin typeface="Trebuchet MS"/>
                        <a:ea typeface="Cambria"/>
                        <a:cs typeface="Trebuchet MS"/>
                      </a:endParaRPr>
                    </a:p>
                  </a:txBody>
                  <a:tcPr marT="0" marB="0"/>
                </a:tc>
                <a:tc>
                  <a:txBody>
                    <a:bodyPr/>
                    <a:lstStyle/>
                    <a:p>
                      <a:pPr marL="0" marR="0">
                        <a:spcBef>
                          <a:spcPts val="0"/>
                        </a:spcBef>
                        <a:spcAft>
                          <a:spcPts val="0"/>
                        </a:spcAft>
                      </a:pPr>
                      <a:r>
                        <a:rPr lang="en-US" sz="1900" dirty="0"/>
                        <a:t>Care about this more than that</a:t>
                      </a:r>
                      <a:endParaRPr lang="en-US" sz="1900" dirty="0">
                        <a:latin typeface="Trebuchet MS"/>
                        <a:ea typeface="Cambria"/>
                        <a:cs typeface="Trebuchet MS"/>
                      </a:endParaRPr>
                    </a:p>
                  </a:txBody>
                  <a:tcPr marT="0" marB="0"/>
                </a:tc>
                <a:tc>
                  <a:txBody>
                    <a:bodyPr/>
                    <a:lstStyle/>
                    <a:p>
                      <a:pPr marL="0" marR="0">
                        <a:spcBef>
                          <a:spcPts val="0"/>
                        </a:spcBef>
                        <a:spcAft>
                          <a:spcPts val="0"/>
                        </a:spcAft>
                      </a:pPr>
                      <a:r>
                        <a:rPr lang="en-US" sz="1900" dirty="0"/>
                        <a:t>Comparative Possibility and/or Comparative Probability </a:t>
                      </a:r>
                      <a:endParaRPr lang="en-US" sz="1900" dirty="0">
                        <a:latin typeface="Trebuchet MS"/>
                        <a:ea typeface="Cambria"/>
                        <a:cs typeface="Trebuchet MS"/>
                      </a:endParaRPr>
                    </a:p>
                  </a:txBody>
                  <a:tcPr marT="0" marB="0"/>
                </a:tc>
                <a:extLst>
                  <a:ext uri="{0D108BD9-81ED-4DB2-BD59-A6C34878D82A}">
                    <a16:rowId xmlns:a16="http://schemas.microsoft.com/office/drawing/2014/main" val="10004"/>
                  </a:ext>
                </a:extLst>
              </a:tr>
              <a:tr h="609600">
                <a:tc>
                  <a:txBody>
                    <a:bodyPr/>
                    <a:lstStyle/>
                    <a:p>
                      <a:pPr marL="0" marR="0">
                        <a:spcBef>
                          <a:spcPts val="0"/>
                        </a:spcBef>
                        <a:spcAft>
                          <a:spcPts val="0"/>
                        </a:spcAft>
                      </a:pPr>
                      <a:r>
                        <a:rPr lang="en-US" sz="1900" dirty="0"/>
                        <a:t>Make Magnitude-Dependent Decisions</a:t>
                      </a:r>
                      <a:endParaRPr lang="en-US" sz="1900" dirty="0">
                        <a:latin typeface="Trebuchet MS"/>
                        <a:ea typeface="Cambria"/>
                        <a:cs typeface="Trebuchet MS"/>
                      </a:endParaRPr>
                    </a:p>
                  </a:txBody>
                  <a:tcPr marT="0" marB="0"/>
                </a:tc>
                <a:tc>
                  <a:txBody>
                    <a:bodyPr/>
                    <a:lstStyle/>
                    <a:p>
                      <a:pPr marL="0" marR="0">
                        <a:spcBef>
                          <a:spcPts val="0"/>
                        </a:spcBef>
                        <a:spcAft>
                          <a:spcPts val="0"/>
                        </a:spcAft>
                      </a:pPr>
                      <a:r>
                        <a:rPr lang="en-US" sz="1900"/>
                        <a:t>Care that this is X% not Y%</a:t>
                      </a:r>
                      <a:endParaRPr lang="en-US" sz="1900">
                        <a:latin typeface="Trebuchet MS"/>
                        <a:ea typeface="Cambria"/>
                        <a:cs typeface="Trebuchet MS"/>
                      </a:endParaRPr>
                    </a:p>
                  </a:txBody>
                  <a:tcPr marT="0" marB="0"/>
                </a:tc>
                <a:tc>
                  <a:txBody>
                    <a:bodyPr/>
                    <a:lstStyle/>
                    <a:p>
                      <a:pPr marL="0" marR="0">
                        <a:spcBef>
                          <a:spcPts val="0"/>
                        </a:spcBef>
                        <a:spcAft>
                          <a:spcPts val="0"/>
                        </a:spcAft>
                      </a:pPr>
                      <a:r>
                        <a:rPr lang="en-US" sz="1900" dirty="0"/>
                        <a:t>Precise Comparative or Incremental Probabilities</a:t>
                      </a:r>
                      <a:endParaRPr lang="en-US" sz="1900" dirty="0">
                        <a:latin typeface="Trebuchet MS"/>
                        <a:ea typeface="Cambria"/>
                        <a:cs typeface="Trebuchet MS"/>
                      </a:endParaRPr>
                    </a:p>
                  </a:txBody>
                  <a:tcPr marT="0" marB="0"/>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873FD5C0-41EC-34A6-3297-CADE03B80FB7}"/>
              </a:ext>
            </a:extLst>
          </p:cNvPr>
          <p:cNvSpPr txBox="1"/>
          <p:nvPr/>
        </p:nvSpPr>
        <p:spPr>
          <a:xfrm>
            <a:off x="581025" y="6155844"/>
            <a:ext cx="8822468" cy="523220"/>
          </a:xfrm>
          <a:prstGeom prst="rect">
            <a:avLst/>
          </a:prstGeom>
          <a:noFill/>
        </p:spPr>
        <p:txBody>
          <a:bodyPr wrap="square" rtlCol="0">
            <a:spAutoFit/>
          </a:bodyPr>
          <a:lstStyle/>
          <a:p>
            <a:r>
              <a:rPr lang="en-US" sz="1400" dirty="0"/>
              <a:t>Zikmund-Fisher BJ. The right tool is what they need, not what we have:  A taxonomy of appropriate precision in patient risk communication. </a:t>
            </a:r>
            <a:r>
              <a:rPr lang="en-US" sz="1400" i="1" dirty="0"/>
              <a:t>Medical Care Research &amp; Review</a:t>
            </a:r>
            <a:r>
              <a:rPr lang="en-US" sz="1400" dirty="0"/>
              <a:t>, 2013 </a:t>
            </a:r>
          </a:p>
        </p:txBody>
      </p:sp>
    </p:spTree>
    <p:extLst>
      <p:ext uri="{BB962C8B-B14F-4D97-AF65-F5344CB8AC3E}">
        <p14:creationId xmlns:p14="http://schemas.microsoft.com/office/powerpoint/2010/main" val="366582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Understanding Risk Means What?</a:t>
            </a:r>
          </a:p>
        </p:txBody>
      </p:sp>
      <p:graphicFrame>
        <p:nvGraphicFramePr>
          <p:cNvPr id="4" name="Content Placeholder 3"/>
          <p:cNvGraphicFramePr>
            <a:graphicFrameLocks noGrp="1"/>
          </p:cNvGraphicFramePr>
          <p:nvPr>
            <p:ph idx="1"/>
          </p:nvPr>
        </p:nvGraphicFramePr>
        <p:xfrm>
          <a:off x="581025" y="2181225"/>
          <a:ext cx="11029949" cy="3545840"/>
        </p:xfrm>
        <a:graphic>
          <a:graphicData uri="http://schemas.openxmlformats.org/drawingml/2006/table">
            <a:tbl>
              <a:tblPr firstRow="1" bandRow="1">
                <a:tableStyleId>{85BE263C-DBD7-4A20-BB59-AAB30ACAA65A}</a:tableStyleId>
              </a:tblPr>
              <a:tblGrid>
                <a:gridCol w="2909192">
                  <a:extLst>
                    <a:ext uri="{9D8B030D-6E8A-4147-A177-3AD203B41FA5}">
                      <a16:colId xmlns:a16="http://schemas.microsoft.com/office/drawing/2014/main" val="20000"/>
                    </a:ext>
                  </a:extLst>
                </a:gridCol>
                <a:gridCol w="8120757">
                  <a:extLst>
                    <a:ext uri="{9D8B030D-6E8A-4147-A177-3AD203B41FA5}">
                      <a16:colId xmlns:a16="http://schemas.microsoft.com/office/drawing/2014/main" val="20001"/>
                    </a:ext>
                  </a:extLst>
                </a:gridCol>
              </a:tblGrid>
              <a:tr h="381000">
                <a:tc>
                  <a:txBody>
                    <a:bodyPr/>
                    <a:lstStyle/>
                    <a:p>
                      <a:pPr marL="0" marR="0">
                        <a:spcBef>
                          <a:spcPts val="0"/>
                        </a:spcBef>
                        <a:spcAft>
                          <a:spcPts val="0"/>
                        </a:spcAft>
                      </a:pPr>
                      <a:r>
                        <a:rPr lang="en-US" sz="1600" b="1" u="none" dirty="0">
                          <a:solidFill>
                            <a:schemeClr val="bg1"/>
                          </a:solidFill>
                        </a:rPr>
                        <a:t>Risk Concept</a:t>
                      </a:r>
                      <a:endParaRPr lang="en-US" sz="1600" u="none" dirty="0">
                        <a:solidFill>
                          <a:schemeClr val="bg1"/>
                        </a:solidFill>
                        <a:latin typeface="+mn-lt"/>
                        <a:ea typeface="Cambria"/>
                        <a:cs typeface="Trebuchet MS"/>
                      </a:endParaRPr>
                    </a:p>
                  </a:txBody>
                  <a:tcPr marT="0" marB="0"/>
                </a:tc>
                <a:tc>
                  <a:txBody>
                    <a:bodyPr/>
                    <a:lstStyle/>
                    <a:p>
                      <a:pPr marL="0" marR="0">
                        <a:spcBef>
                          <a:spcPts val="0"/>
                        </a:spcBef>
                        <a:spcAft>
                          <a:spcPts val="0"/>
                        </a:spcAft>
                      </a:pPr>
                      <a:r>
                        <a:rPr lang="en-US" sz="1600" b="1" u="none" dirty="0">
                          <a:solidFill>
                            <a:schemeClr val="bg1"/>
                          </a:solidFill>
                        </a:rPr>
                        <a:t>Illustrative Risk Messages</a:t>
                      </a:r>
                      <a:endParaRPr lang="en-US" sz="1600" u="none" dirty="0">
                        <a:solidFill>
                          <a:schemeClr val="bg1"/>
                        </a:solidFill>
                        <a:latin typeface="+mn-lt"/>
                        <a:ea typeface="Cambria"/>
                        <a:cs typeface="Times New Roman"/>
                      </a:endParaRPr>
                    </a:p>
                  </a:txBody>
                  <a:tcPr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900" dirty="0">
                          <a:solidFill>
                            <a:schemeClr val="accent1"/>
                          </a:solidFill>
                        </a:rPr>
                        <a:t>Possibility</a:t>
                      </a:r>
                      <a:endParaRPr lang="en-US" sz="1900" dirty="0">
                        <a:solidFill>
                          <a:schemeClr val="accent1"/>
                        </a:solidFill>
                        <a:latin typeface="+mn-lt"/>
                        <a:ea typeface="Cambria"/>
                        <a:cs typeface="Trebuchet MS"/>
                      </a:endParaRPr>
                    </a:p>
                  </a:txBody>
                  <a:tcPr marT="0" marB="0"/>
                </a:tc>
                <a:tc>
                  <a:txBody>
                    <a:bodyPr/>
                    <a:lstStyle/>
                    <a:p>
                      <a:pPr marL="0" marR="0">
                        <a:spcBef>
                          <a:spcPts val="0"/>
                        </a:spcBef>
                        <a:spcAft>
                          <a:spcPts val="0"/>
                        </a:spcAft>
                      </a:pPr>
                      <a:r>
                        <a:rPr lang="en-US" sz="1900">
                          <a:solidFill>
                            <a:schemeClr val="accent1"/>
                          </a:solidFill>
                        </a:rPr>
                        <a:t>“It could happen to me.”</a:t>
                      </a:r>
                      <a:endParaRPr lang="en-US" sz="1900">
                        <a:solidFill>
                          <a:schemeClr val="accent1"/>
                        </a:solidFill>
                        <a:latin typeface="+mn-lt"/>
                        <a:ea typeface="Cambria"/>
                        <a:cs typeface="Times New Roman"/>
                      </a:endParaRPr>
                    </a:p>
                  </a:txBody>
                  <a:tcPr marT="0" marB="0"/>
                </a:tc>
                <a:extLst>
                  <a:ext uri="{0D108BD9-81ED-4DB2-BD59-A6C34878D82A}">
                    <a16:rowId xmlns:a16="http://schemas.microsoft.com/office/drawing/2014/main" val="10001"/>
                  </a:ext>
                </a:extLst>
              </a:tr>
              <a:tr h="662093">
                <a:tc>
                  <a:txBody>
                    <a:bodyPr/>
                    <a:lstStyle/>
                    <a:p>
                      <a:pPr marL="0" marR="0">
                        <a:spcBef>
                          <a:spcPts val="0"/>
                        </a:spcBef>
                        <a:spcAft>
                          <a:spcPts val="0"/>
                        </a:spcAft>
                      </a:pPr>
                      <a:r>
                        <a:rPr lang="en-US" sz="1900" dirty="0">
                          <a:solidFill>
                            <a:schemeClr val="accent1"/>
                          </a:solidFill>
                        </a:rPr>
                        <a:t>Relative / Comparative</a:t>
                      </a:r>
                      <a:r>
                        <a:rPr lang="en-US" sz="1900" baseline="0" dirty="0">
                          <a:solidFill>
                            <a:schemeClr val="accent1"/>
                          </a:solidFill>
                        </a:rPr>
                        <a:t> </a:t>
                      </a:r>
                      <a:r>
                        <a:rPr lang="en-US" sz="1900" dirty="0">
                          <a:solidFill>
                            <a:schemeClr val="accent1"/>
                          </a:solidFill>
                        </a:rPr>
                        <a:t>Possibility</a:t>
                      </a:r>
                      <a:endParaRPr lang="en-US" sz="1900" dirty="0">
                        <a:solidFill>
                          <a:schemeClr val="accent1"/>
                        </a:solidFill>
                        <a:latin typeface="+mn-lt"/>
                        <a:ea typeface="Cambria"/>
                        <a:cs typeface="Trebuchet MS"/>
                      </a:endParaRPr>
                    </a:p>
                  </a:txBody>
                  <a:tcPr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accent1"/>
                          </a:solidFill>
                        </a:rPr>
                        <a:t>“It is more likely to happen to me.” </a:t>
                      </a:r>
                    </a:p>
                    <a:p>
                      <a:pPr marL="225425" marR="0" indent="-225425" algn="l" defTabSz="457200" rtl="0" eaLnBrk="1" fontAlgn="auto" latinLnBrk="0" hangingPunct="1">
                        <a:lnSpc>
                          <a:spcPct val="100000"/>
                        </a:lnSpc>
                        <a:spcBef>
                          <a:spcPts val="0"/>
                        </a:spcBef>
                        <a:spcAft>
                          <a:spcPts val="0"/>
                        </a:spcAft>
                        <a:buClrTx/>
                        <a:buSzTx/>
                        <a:buFontTx/>
                        <a:buNone/>
                        <a:tabLst/>
                        <a:defRPr/>
                      </a:pPr>
                      <a:r>
                        <a:rPr lang="en-US" sz="1900" dirty="0">
                          <a:solidFill>
                            <a:schemeClr val="accent1"/>
                          </a:solidFill>
                        </a:rPr>
                        <a:t>“I am more likely to have this happen to me than to have that happen to me.”</a:t>
                      </a:r>
                      <a:endParaRPr lang="en-US" sz="1900" dirty="0">
                        <a:solidFill>
                          <a:schemeClr val="accent1"/>
                        </a:solidFill>
                        <a:latin typeface="+mn-lt"/>
                        <a:ea typeface="Cambria"/>
                        <a:cs typeface="Times New Roman"/>
                      </a:endParaRPr>
                    </a:p>
                  </a:txBody>
                  <a:tcPr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900" dirty="0">
                          <a:solidFill>
                            <a:schemeClr val="accent1"/>
                          </a:solidFill>
                        </a:rPr>
                        <a:t>Categorical Possibility</a:t>
                      </a:r>
                      <a:endParaRPr lang="en-US" sz="1900" dirty="0">
                        <a:solidFill>
                          <a:schemeClr val="accent1"/>
                        </a:solidFill>
                        <a:latin typeface="+mn-lt"/>
                        <a:ea typeface="Cambria"/>
                        <a:cs typeface="Trebuchet MS"/>
                      </a:endParaRPr>
                    </a:p>
                  </a:txBody>
                  <a:tcPr marT="0" marB="0"/>
                </a:tc>
                <a:tc>
                  <a:txBody>
                    <a:bodyPr/>
                    <a:lstStyle/>
                    <a:p>
                      <a:pPr marL="0" marR="0">
                        <a:spcBef>
                          <a:spcPts val="0"/>
                        </a:spcBef>
                        <a:spcAft>
                          <a:spcPts val="0"/>
                        </a:spcAft>
                      </a:pPr>
                      <a:r>
                        <a:rPr lang="en-US" sz="1900" dirty="0">
                          <a:solidFill>
                            <a:schemeClr val="accent1"/>
                          </a:solidFill>
                        </a:rPr>
                        <a:t>“I am a person who has a high chance of this happening.”</a:t>
                      </a:r>
                      <a:endParaRPr lang="en-US" sz="1900" dirty="0">
                        <a:solidFill>
                          <a:schemeClr val="accent1"/>
                        </a:solidFill>
                        <a:latin typeface="+mn-lt"/>
                        <a:ea typeface="Cambria"/>
                        <a:cs typeface="Times New Roman"/>
                      </a:endParaRPr>
                    </a:p>
                  </a:txBody>
                  <a:tcPr marT="0" marB="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900" dirty="0">
                          <a:solidFill>
                            <a:schemeClr val="accent1"/>
                          </a:solidFill>
                        </a:rPr>
                        <a:t>Relative Probability</a:t>
                      </a:r>
                      <a:endParaRPr lang="en-US" sz="1900" dirty="0">
                        <a:solidFill>
                          <a:schemeClr val="accent1"/>
                        </a:solidFill>
                        <a:latin typeface="+mn-lt"/>
                        <a:ea typeface="Cambria"/>
                        <a:cs typeface="Trebuchet MS"/>
                      </a:endParaRPr>
                    </a:p>
                  </a:txBody>
                  <a:tcPr marT="0" marB="0"/>
                </a:tc>
                <a:tc>
                  <a:txBody>
                    <a:bodyPr/>
                    <a:lstStyle/>
                    <a:p>
                      <a:pPr marL="0" marR="0">
                        <a:spcBef>
                          <a:spcPts val="0"/>
                        </a:spcBef>
                        <a:spcAft>
                          <a:spcPts val="0"/>
                        </a:spcAft>
                      </a:pPr>
                      <a:r>
                        <a:rPr lang="en-US" sz="1900" dirty="0">
                          <a:solidFill>
                            <a:schemeClr val="accent1"/>
                          </a:solidFill>
                        </a:rPr>
                        <a:t>“I have a risk that is higher to this degree.”</a:t>
                      </a:r>
                      <a:endParaRPr lang="en-US" sz="1900" dirty="0">
                        <a:solidFill>
                          <a:schemeClr val="accent1"/>
                        </a:solidFill>
                        <a:latin typeface="+mn-lt"/>
                        <a:ea typeface="Cambria"/>
                        <a:cs typeface="Times New Roman"/>
                      </a:endParaRPr>
                    </a:p>
                  </a:txBody>
                  <a:tcPr marT="0" marB="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900" dirty="0">
                          <a:solidFill>
                            <a:schemeClr val="accent1"/>
                          </a:solidFill>
                        </a:rPr>
                        <a:t>Absolute Probability</a:t>
                      </a:r>
                      <a:endParaRPr lang="en-US" sz="1900" dirty="0">
                        <a:solidFill>
                          <a:schemeClr val="accent1"/>
                        </a:solidFill>
                        <a:latin typeface="+mn-lt"/>
                        <a:ea typeface="Cambria"/>
                        <a:cs typeface="Trebuchet MS"/>
                      </a:endParaRPr>
                    </a:p>
                  </a:txBody>
                  <a:tcPr marT="0" marB="0"/>
                </a:tc>
                <a:tc>
                  <a:txBody>
                    <a:bodyPr/>
                    <a:lstStyle/>
                    <a:p>
                      <a:pPr marL="0" marR="0">
                        <a:spcBef>
                          <a:spcPts val="10"/>
                        </a:spcBef>
                        <a:spcAft>
                          <a:spcPts val="10"/>
                        </a:spcAft>
                      </a:pPr>
                      <a:r>
                        <a:rPr lang="en-US" sz="1900" dirty="0">
                          <a:solidFill>
                            <a:schemeClr val="accent1"/>
                          </a:solidFill>
                        </a:rPr>
                        <a:t>“My risk is this.”</a:t>
                      </a:r>
                      <a:endParaRPr lang="en-US" sz="1900" dirty="0">
                        <a:solidFill>
                          <a:schemeClr val="accent1"/>
                        </a:solidFill>
                        <a:latin typeface="+mn-lt"/>
                        <a:ea typeface="Cambria"/>
                        <a:cs typeface="Times New Roman"/>
                      </a:endParaRPr>
                    </a:p>
                  </a:txBody>
                  <a:tcPr marT="0" marB="0"/>
                </a:tc>
                <a:extLst>
                  <a:ext uri="{0D108BD9-81ED-4DB2-BD59-A6C34878D82A}">
                    <a16:rowId xmlns:a16="http://schemas.microsoft.com/office/drawing/2014/main" val="10005"/>
                  </a:ext>
                </a:extLst>
              </a:tr>
              <a:tr h="648547">
                <a:tc>
                  <a:txBody>
                    <a:bodyPr/>
                    <a:lstStyle/>
                    <a:p>
                      <a:pPr marL="0" marR="0">
                        <a:spcBef>
                          <a:spcPts val="0"/>
                        </a:spcBef>
                        <a:spcAft>
                          <a:spcPts val="0"/>
                        </a:spcAft>
                      </a:pPr>
                      <a:r>
                        <a:rPr lang="en-US" sz="1900" dirty="0">
                          <a:solidFill>
                            <a:schemeClr val="accent1"/>
                          </a:solidFill>
                        </a:rPr>
                        <a:t>Comparative Probability</a:t>
                      </a:r>
                      <a:endParaRPr lang="en-US" sz="1900" dirty="0">
                        <a:solidFill>
                          <a:schemeClr val="accent1"/>
                        </a:solidFill>
                        <a:latin typeface="+mn-lt"/>
                        <a:ea typeface="Cambria"/>
                        <a:cs typeface="Trebuchet MS"/>
                      </a:endParaRPr>
                    </a:p>
                  </a:txBody>
                  <a:tcPr marT="0" marB="0"/>
                </a:tc>
                <a:tc>
                  <a:txBody>
                    <a:bodyPr/>
                    <a:lstStyle/>
                    <a:p>
                      <a:pPr marL="228600" marR="0" lvl="0" indent="-228600">
                        <a:spcBef>
                          <a:spcPts val="0"/>
                        </a:spcBef>
                        <a:spcAft>
                          <a:spcPts val="0"/>
                        </a:spcAft>
                        <a:buFont typeface="Symbol"/>
                        <a:buNone/>
                      </a:pPr>
                      <a:r>
                        <a:rPr lang="en-US" sz="1900" dirty="0">
                          <a:solidFill>
                            <a:schemeClr val="accent1"/>
                          </a:solidFill>
                        </a:rPr>
                        <a:t>“My (</a:t>
                      </a:r>
                      <a:r>
                        <a:rPr lang="en-US" sz="1900" kern="1200" dirty="0">
                          <a:solidFill>
                            <a:schemeClr val="accent1"/>
                          </a:solidFill>
                        </a:rPr>
                        <a:t>group’s</a:t>
                      </a:r>
                      <a:r>
                        <a:rPr lang="en-US" sz="1900" dirty="0">
                          <a:solidFill>
                            <a:schemeClr val="accent1"/>
                          </a:solidFill>
                        </a:rPr>
                        <a:t>) risk is this, which is higher than another’s (group’s) risk.”  </a:t>
                      </a:r>
                    </a:p>
                    <a:p>
                      <a:pPr marL="228600" marR="0" lvl="0" indent="-228600">
                        <a:spcBef>
                          <a:spcPts val="0"/>
                        </a:spcBef>
                        <a:spcAft>
                          <a:spcPts val="0"/>
                        </a:spcAft>
                        <a:buFont typeface="Symbol"/>
                        <a:buNone/>
                      </a:pPr>
                      <a:r>
                        <a:rPr lang="en-US" sz="1900" dirty="0">
                          <a:solidFill>
                            <a:schemeClr val="accent1"/>
                          </a:solidFill>
                        </a:rPr>
                        <a:t>“My risk is this if I do X, which is higher than my risk if I do Y which is that.”</a:t>
                      </a:r>
                      <a:endParaRPr lang="en-US" sz="1900" dirty="0">
                        <a:solidFill>
                          <a:schemeClr val="accent1"/>
                        </a:solidFill>
                        <a:latin typeface="+mn-lt"/>
                        <a:ea typeface="Cambria"/>
                        <a:cs typeface="Times New Roman"/>
                      </a:endParaRPr>
                    </a:p>
                  </a:txBody>
                  <a:tcPr marT="0" marB="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900" dirty="0">
                          <a:solidFill>
                            <a:schemeClr val="accent1"/>
                          </a:solidFill>
                        </a:rPr>
                        <a:t>Incremental Probability</a:t>
                      </a:r>
                      <a:endParaRPr lang="en-US" sz="1900" dirty="0">
                        <a:solidFill>
                          <a:schemeClr val="accent1"/>
                        </a:solidFill>
                        <a:latin typeface="+mn-lt"/>
                        <a:ea typeface="Cambria"/>
                        <a:cs typeface="Trebuchet MS"/>
                      </a:endParaRPr>
                    </a:p>
                  </a:txBody>
                  <a:tcPr marT="0" marB="0"/>
                </a:tc>
                <a:tc>
                  <a:txBody>
                    <a:bodyPr/>
                    <a:lstStyle/>
                    <a:p>
                      <a:pPr marL="0" marR="0">
                        <a:spcBef>
                          <a:spcPts val="0"/>
                        </a:spcBef>
                        <a:spcAft>
                          <a:spcPts val="0"/>
                        </a:spcAft>
                      </a:pPr>
                      <a:r>
                        <a:rPr lang="en-US" sz="1900" dirty="0">
                          <a:solidFill>
                            <a:schemeClr val="accent1"/>
                          </a:solidFill>
                        </a:rPr>
                        <a:t>“My risk will change that much if I do this.”</a:t>
                      </a:r>
                      <a:endParaRPr lang="en-US" sz="1900" dirty="0">
                        <a:solidFill>
                          <a:schemeClr val="accent1"/>
                        </a:solidFill>
                        <a:latin typeface="+mn-lt"/>
                        <a:ea typeface="Cambria"/>
                        <a:cs typeface="Times New Roman"/>
                      </a:endParaRPr>
                    </a:p>
                  </a:txBody>
                  <a:tcPr marT="0" marB="0"/>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57863F93-6783-F453-F6EC-C0F85AFCA06E}"/>
              </a:ext>
            </a:extLst>
          </p:cNvPr>
          <p:cNvSpPr txBox="1"/>
          <p:nvPr/>
        </p:nvSpPr>
        <p:spPr>
          <a:xfrm>
            <a:off x="581025" y="6155844"/>
            <a:ext cx="8822468" cy="523220"/>
          </a:xfrm>
          <a:prstGeom prst="rect">
            <a:avLst/>
          </a:prstGeom>
          <a:noFill/>
        </p:spPr>
        <p:txBody>
          <a:bodyPr wrap="square" rtlCol="0">
            <a:spAutoFit/>
          </a:bodyPr>
          <a:lstStyle/>
          <a:p>
            <a:r>
              <a:rPr lang="en-US" sz="1400" dirty="0"/>
              <a:t>Zikmund-Fisher BJ. The right tool is what they need, not what we have:  A taxonomy of appropriate precision in patient risk communication. </a:t>
            </a:r>
            <a:r>
              <a:rPr lang="en-US" sz="1400" i="1" dirty="0"/>
              <a:t>Medical Care Research &amp; Review</a:t>
            </a:r>
            <a:r>
              <a:rPr lang="en-US" sz="1400" dirty="0"/>
              <a:t>, 2013 </a:t>
            </a:r>
          </a:p>
        </p:txBody>
      </p:sp>
    </p:spTree>
    <p:extLst>
      <p:ext uri="{BB962C8B-B14F-4D97-AF65-F5344CB8AC3E}">
        <p14:creationId xmlns:p14="http://schemas.microsoft.com/office/powerpoint/2010/main" val="90605732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61C16B19-603A-9342-ADAA-EAECE273779C}" vid="{FCED04AF-754E-904E-8127-B3F9962C0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5217</TotalTime>
  <Words>3486</Words>
  <Application>Microsoft Office PowerPoint</Application>
  <PresentationFormat>Widescreen</PresentationFormat>
  <Paragraphs>537</Paragraphs>
  <Slides>83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Arial</vt:lpstr>
      <vt:lpstr>Calibri</vt:lpstr>
      <vt:lpstr>Cambria</vt:lpstr>
      <vt:lpstr>Gill Sans MT</vt:lpstr>
      <vt:lpstr>Lucida Grande</vt:lpstr>
      <vt:lpstr>Symbol</vt:lpstr>
      <vt:lpstr>Times New Roman</vt:lpstr>
      <vt:lpstr>Trebuchet MS</vt:lpstr>
      <vt:lpstr>Wingdings</vt:lpstr>
      <vt:lpstr>Wingdings 2</vt:lpstr>
      <vt:lpstr>Dividend</vt:lpstr>
      <vt:lpstr>3 Questions to Think About  EVERY Time We Give a Patient Numbers</vt:lpstr>
      <vt:lpstr>A Few Types of Health Numbers…</vt:lpstr>
      <vt:lpstr>So…  Why are we giving them numbers?</vt:lpstr>
      <vt:lpstr>“To make sure they comprehend…”</vt:lpstr>
      <vt:lpstr>Meaning WHAT, exactly? </vt:lpstr>
      <vt:lpstr>3 Questions to Remember</vt:lpstr>
      <vt:lpstr>3 Questions to Remember</vt:lpstr>
      <vt:lpstr>What does it mean to   understand the risk…? </vt:lpstr>
      <vt:lpstr>Understanding Risk Means What?</vt:lpstr>
      <vt:lpstr>BUT: We care about more than just “understanding”… </vt:lpstr>
      <vt:lpstr>Apples vs. Oranges in Number Communication</vt:lpstr>
      <vt:lpstr>A Taxonomy of Number Communication Outcomes</vt:lpstr>
      <vt:lpstr>A Taxonomy of Number Communication Outcomes: I</vt:lpstr>
      <vt:lpstr>A Taxonomy of Number Communication Outcomes</vt:lpstr>
      <vt:lpstr>A Taxonomy of Number Communication Outcomes: II</vt:lpstr>
      <vt:lpstr>Example: Cardiovascular risk calculator</vt:lpstr>
      <vt:lpstr>Example: Risk reduction from PrEP for HIV</vt:lpstr>
      <vt:lpstr>Example:  Asthma medication information</vt:lpstr>
      <vt:lpstr>You Can’t Have It All! </vt:lpstr>
      <vt:lpstr>Pick ONE </vt:lpstr>
      <vt:lpstr>3 Questions to Remember</vt:lpstr>
      <vt:lpstr>PowerPoint Presentation</vt:lpstr>
      <vt:lpstr>The Making Numbers Meaningful Project</vt:lpstr>
      <vt:lpstr>The Making Numbers Meaningful Team</vt:lpstr>
      <vt:lpstr>Data Types</vt:lpstr>
      <vt:lpstr>Possible Format Comparisons</vt:lpstr>
      <vt:lpstr>Many Outcomes</vt:lpstr>
      <vt:lpstr>Organizing the Review Around Tasks</vt:lpstr>
      <vt:lpstr>E.g., …</vt:lpstr>
      <vt:lpstr>Massive Scope</vt:lpstr>
      <vt:lpstr>Forthcoming Outcomes of the Making Numbers Matter Project </vt:lpstr>
      <vt:lpstr>Did You Know?</vt:lpstr>
      <vt:lpstr>Verbal Descriptors of Probability</vt:lpstr>
      <vt:lpstr>Did You Know?</vt:lpstr>
      <vt:lpstr>A Simple (?) Question</vt:lpstr>
      <vt:lpstr>Grimes and Snively, 1999</vt:lpstr>
      <vt:lpstr>Avoid Using 1-in-X Formats (…Unless Being Persuasive)</vt:lpstr>
      <vt:lpstr>Just say No to 1-in-X</vt:lpstr>
      <vt:lpstr>An Evidence-Supported Risk Graphic Called…</vt:lpstr>
      <vt:lpstr>Do You Perceive these Risks the Same?</vt:lpstr>
      <vt:lpstr>Did You Know?</vt:lpstr>
      <vt:lpstr>Icon Arrays Highlight Absolute Differences</vt:lpstr>
      <vt:lpstr>Iconarray.com</vt:lpstr>
      <vt:lpstr>3 Questions to Remember</vt:lpstr>
      <vt:lpstr> A Story… </vt:lpstr>
      <vt:lpstr> Total Bilirubin: 1.4 mg/dL </vt:lpstr>
      <vt:lpstr>“Don’t worry!”  “I’ll tell you  when to worry”</vt:lpstr>
      <vt:lpstr>Accessible ≠ Useful </vt:lpstr>
      <vt:lpstr>Can Patients Use This?</vt:lpstr>
      <vt:lpstr>What Is Out of Range?</vt:lpstr>
      <vt:lpstr>Can People Identify Test Results As Out-of-Range?</vt:lpstr>
      <vt:lpstr>Effects of Numeracy and Literacy</vt:lpstr>
      <vt:lpstr>Information Evaluability </vt:lpstr>
      <vt:lpstr>Good or bad?</vt:lpstr>
      <vt:lpstr>So, what do we do? </vt:lpstr>
      <vt:lpstr>KEY Q: How do experts know what the data mean?</vt:lpstr>
      <vt:lpstr>Data Characteristic Questions</vt:lpstr>
      <vt:lpstr>Solution: Contextualize the data! </vt:lpstr>
      <vt:lpstr>Ways to Contextualize Data</vt:lpstr>
      <vt:lpstr>Action thresholds</vt:lpstr>
      <vt:lpstr>Action Thresholds</vt:lpstr>
      <vt:lpstr>Action Thresholds</vt:lpstr>
      <vt:lpstr>Range of variation &amp; categories</vt:lpstr>
      <vt:lpstr>Table</vt:lpstr>
      <vt:lpstr>Table vs.  Number Line</vt:lpstr>
      <vt:lpstr>% with No Difference in Perceived Urgency</vt:lpstr>
      <vt:lpstr>Hemoglobin A1c</vt:lpstr>
      <vt:lpstr>Hemoglobin A1c</vt:lpstr>
      <vt:lpstr>Same (?!?) Result</vt:lpstr>
      <vt:lpstr>Scale Matters</vt:lpstr>
      <vt:lpstr>Define relevant reference points</vt:lpstr>
      <vt:lpstr>PowerPoint Presentation</vt:lpstr>
      <vt:lpstr>Goals for Test Results</vt:lpstr>
      <vt:lpstr>Goals for Test Results</vt:lpstr>
      <vt:lpstr>Goals for Test Results</vt:lpstr>
      <vt:lpstr>Harms</vt:lpstr>
      <vt:lpstr>Showing the Possible Range</vt:lpstr>
      <vt:lpstr>Harm Anchors</vt:lpstr>
      <vt:lpstr>Increased Sensitivity with Harm Anchors</vt:lpstr>
      <vt:lpstr>Problem? Avoiding bias </vt:lpstr>
      <vt:lpstr>Health data communications are ALWAYS biased  </vt:lpstr>
      <vt:lpstr>3 Questions to Remember</vt:lpstr>
      <vt:lpstr>Need-Congruent Types of Risk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Zikmund-Fisher, Brian</dc:creator>
  <cp:lastModifiedBy>McCollum, Monique C</cp:lastModifiedBy>
  <cp:revision>19</cp:revision>
  <dcterms:created xsi:type="dcterms:W3CDTF">2022-08-21T17:13:48Z</dcterms:created>
  <dcterms:modified xsi:type="dcterms:W3CDTF">2022-10-03T15:04:43Z</dcterms:modified>
</cp:coreProperties>
</file>