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58" r:id="rId5"/>
    <p:sldId id="285" r:id="rId6"/>
    <p:sldId id="286" r:id="rId7"/>
    <p:sldId id="272" r:id="rId8"/>
    <p:sldId id="260" r:id="rId9"/>
    <p:sldId id="274" r:id="rId10"/>
    <p:sldId id="275" r:id="rId11"/>
    <p:sldId id="279" r:id="rId12"/>
    <p:sldId id="271" r:id="rId13"/>
    <p:sldId id="281" r:id="rId14"/>
    <p:sldId id="280" r:id="rId15"/>
    <p:sldId id="282" r:id="rId16"/>
    <p:sldId id="283" r:id="rId17"/>
    <p:sldId id="284" r:id="rId18"/>
    <p:sldId id="267" r:id="rId19"/>
    <p:sldId id="278" r:id="rId20"/>
    <p:sldId id="287" r:id="rId21"/>
    <p:sldId id="269" r:id="rId22"/>
    <p:sldId id="268" r:id="rId23"/>
    <p:sldId id="288" r:id="rId24"/>
    <p:sldId id="290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24" autoAdjust="0"/>
  </p:normalViewPr>
  <p:slideViewPr>
    <p:cSldViewPr snapToGrid="0" snapToObjects="1">
      <p:cViewPr varScale="1">
        <p:scale>
          <a:sx n="69" d="100"/>
          <a:sy n="69" d="100"/>
        </p:scale>
        <p:origin x="18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1DE796-D1E2-3D4F-85E9-705F9E1B46F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499D507-43A8-DD40-A9FB-5916F00B2F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618570"/>
            <a:ext cx="7196328" cy="1516566"/>
          </a:xfrm>
        </p:spPr>
        <p:txBody>
          <a:bodyPr/>
          <a:lstStyle/>
          <a:p>
            <a:pPr algn="ctr"/>
            <a:r>
              <a:rPr lang="en-US" sz="3600" dirty="0" smtClean="0"/>
              <a:t>What we have learned about risk:  Lessons from the Cultural Navigator Program during COVID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135136"/>
            <a:ext cx="7196328" cy="987552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Terry </a:t>
            </a:r>
            <a:r>
              <a:rPr lang="en-US" dirty="0" err="1" smtClean="0"/>
              <a:t>Lieber</a:t>
            </a:r>
            <a:r>
              <a:rPr lang="en-US" dirty="0" smtClean="0"/>
              <a:t>, BS, PMP and Joan </a:t>
            </a:r>
            <a:r>
              <a:rPr lang="en-US" dirty="0"/>
              <a:t>M. Nelson, RN, ANP, DNP</a:t>
            </a:r>
          </a:p>
        </p:txBody>
      </p:sp>
    </p:spTree>
    <p:extLst>
      <p:ext uri="{BB962C8B-B14F-4D97-AF65-F5344CB8AC3E}">
        <p14:creationId xmlns:p14="http://schemas.microsoft.com/office/powerpoint/2010/main" val="243429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FA34-0CE1-4DA2-8F0A-50CF3D69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Afghan 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FB0F-0E51-4156-B911-6C26342A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97,000 refugees in past 20 years</a:t>
            </a:r>
          </a:p>
          <a:p>
            <a:r>
              <a:rPr lang="en-US" sz="3000" dirty="0"/>
              <a:t>37,000 additional since 9/21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https://www.axios.com/afghan-refugees-each-state-data-bea47ca4-0212-4a41-98bd-a2ea9f15a5bc.html</a:t>
            </a:r>
          </a:p>
        </p:txBody>
      </p:sp>
    </p:spTree>
    <p:extLst>
      <p:ext uri="{BB962C8B-B14F-4D97-AF65-F5344CB8AC3E}">
        <p14:creationId xmlns:p14="http://schemas.microsoft.com/office/powerpoint/2010/main" val="224198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8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23B44E-C9DE-4287-85AB-528DE05B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Resettlement of Refugees since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44E03-1E4A-4B62-BF58-292E1EAE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0"/>
            <a:ext cx="9144000" cy="46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0" y="167268"/>
            <a:ext cx="8965580" cy="6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7612063" cy="1417638"/>
          </a:xfrm>
        </p:spPr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Undocumented immigrants have been negatively affected by </a:t>
            </a:r>
            <a:r>
              <a:rPr lang="en-US" dirty="0"/>
              <a:t>social determinants of health such as poverty, food and housing insecurity, lack of </a:t>
            </a:r>
            <a:r>
              <a:rPr lang="en-US" dirty="0" smtClean="0"/>
              <a:t>education, </a:t>
            </a:r>
            <a:r>
              <a:rPr lang="en-US" dirty="0"/>
              <a:t>and </a:t>
            </a:r>
            <a:r>
              <a:rPr lang="en-US" dirty="0" smtClean="0"/>
              <a:t>poor health </a:t>
            </a:r>
            <a:r>
              <a:rPr lang="en-US" dirty="0"/>
              <a:t>care access</a:t>
            </a:r>
            <a:r>
              <a:rPr lang="en-US" dirty="0" smtClean="0"/>
              <a:t>. (Chang, </a:t>
            </a:r>
            <a:r>
              <a:rPr lang="en-US" i="1" dirty="0" smtClean="0"/>
              <a:t>Current Problems in Pediatric Adolescent Health</a:t>
            </a:r>
            <a:r>
              <a:rPr lang="en-US" dirty="0" smtClean="0"/>
              <a:t>, 2019)</a:t>
            </a:r>
          </a:p>
          <a:p>
            <a:r>
              <a:rPr lang="en-US" dirty="0" smtClean="0"/>
              <a:t>Lower </a:t>
            </a:r>
            <a:r>
              <a:rPr lang="en-US" dirty="0"/>
              <a:t>rates of health insurance, use less health care, and receive lower quality of care than U.S.-born </a:t>
            </a:r>
            <a:r>
              <a:rPr lang="en-US" dirty="0" smtClean="0"/>
              <a:t>populations (</a:t>
            </a:r>
            <a:r>
              <a:rPr lang="en-US" dirty="0" err="1" smtClean="0"/>
              <a:t>Derose</a:t>
            </a:r>
            <a:r>
              <a:rPr lang="en-US" dirty="0" smtClean="0"/>
              <a:t>, </a:t>
            </a:r>
            <a:r>
              <a:rPr lang="en-US" dirty="0" err="1" smtClean="0"/>
              <a:t>Escarce</a:t>
            </a:r>
            <a:r>
              <a:rPr lang="en-US" dirty="0" smtClean="0"/>
              <a:t>, Lurie, </a:t>
            </a:r>
            <a:r>
              <a:rPr lang="en-US" i="1" dirty="0" smtClean="0"/>
              <a:t>Health Affairs</a:t>
            </a:r>
            <a:r>
              <a:rPr lang="en-US" dirty="0" smtClean="0"/>
              <a:t>, 2007)</a:t>
            </a:r>
          </a:p>
          <a:p>
            <a:r>
              <a:rPr lang="en-US" dirty="0" smtClean="0"/>
              <a:t>Signiﬁcant language and health literacy difficulties, cause difficulty in accessing </a:t>
            </a:r>
            <a:r>
              <a:rPr lang="en-US" dirty="0"/>
              <a:t>and making sense of relevant health </a:t>
            </a:r>
            <a:r>
              <a:rPr lang="en-US" dirty="0" smtClean="0"/>
              <a:t>information (Johnson, Shepard, et al, </a:t>
            </a:r>
            <a:r>
              <a:rPr lang="en-US" i="1" dirty="0" smtClean="0"/>
              <a:t>Health Literacy Research and Practice</a:t>
            </a:r>
            <a:r>
              <a:rPr lang="en-US" dirty="0" smtClean="0"/>
              <a:t>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Perceive </a:t>
            </a:r>
            <a:r>
              <a:rPr lang="en-US" dirty="0"/>
              <a:t>that existing health services and information are </a:t>
            </a:r>
            <a:r>
              <a:rPr lang="en-US" dirty="0" smtClean="0"/>
              <a:t>not sensitive </a:t>
            </a:r>
            <a:r>
              <a:rPr lang="en-US" dirty="0"/>
              <a:t>to cultural, faith, language or literacy needs of diverse </a:t>
            </a:r>
            <a:r>
              <a:rPr lang="en-US" dirty="0" smtClean="0"/>
              <a:t>communities (multiple studies and focus groups).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5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>
                <a:effectLst/>
              </a:rPr>
              <a:t>Immigrants</a:t>
            </a:r>
          </a:p>
          <a:p>
            <a:pPr lvl="1" fontAlgn="base"/>
            <a:r>
              <a:rPr lang="en-US" sz="2400" dirty="0">
                <a:effectLst/>
              </a:rPr>
              <a:t>Not qualified for Medicaid, SNAP, many rental assistance programs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Language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Low Health Literacy and poor health care prior to arrival</a:t>
            </a:r>
            <a:endParaRPr lang="en-US" sz="2800" dirty="0">
              <a:effectLst/>
            </a:endParaRPr>
          </a:p>
          <a:p>
            <a:pPr fontAlgn="base"/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Refugees</a:t>
            </a:r>
          </a:p>
          <a:p>
            <a:pPr lvl="1" fontAlgn="base"/>
            <a:r>
              <a:rPr lang="en-US" sz="2400" dirty="0">
                <a:effectLst/>
              </a:rPr>
              <a:t>Can lose social services if do not gain citizenship after 5 years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Language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Low Health Literacy and poor health care prior to arrival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722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5D32-1E63-4D54-A49A-626E7C94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81B3-52A0-4C4F-B4C6-AF939084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FH, 41 y/o female forcibly married to Taliban officer in Afghanistan.  Years of DV.  Five children taken from her.</a:t>
            </a:r>
          </a:p>
          <a:p>
            <a:r>
              <a:rPr lang="en-US" dirty="0"/>
              <a:t>Ingrown toenail</a:t>
            </a:r>
          </a:p>
          <a:p>
            <a:r>
              <a:rPr lang="en-US" dirty="0"/>
              <a:t>Soak toe in Epsom salts BID, cover with Neosporin and </a:t>
            </a:r>
            <a:r>
              <a:rPr lang="en-US" dirty="0" err="1"/>
              <a:t>bandaid</a:t>
            </a:r>
            <a:r>
              <a:rPr lang="en-US" dirty="0"/>
              <a:t> and RTC in 2 weeks</a:t>
            </a:r>
          </a:p>
        </p:txBody>
      </p:sp>
    </p:spTree>
    <p:extLst>
      <p:ext uri="{BB962C8B-B14F-4D97-AF65-F5344CB8AC3E}">
        <p14:creationId xmlns:p14="http://schemas.microsoft.com/office/powerpoint/2010/main" val="144876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E608-3800-4561-85F8-3DC58D02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8CBBE-DA4B-4DDA-81B8-C33AA9300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>
                <a:effectLst/>
              </a:rPr>
              <a:t>23 year old woman </a:t>
            </a:r>
            <a:r>
              <a:rPr lang="en-US" dirty="0" smtClean="0">
                <a:effectLst/>
              </a:rPr>
              <a:t> (HH)</a:t>
            </a:r>
            <a:endParaRPr lang="en-US" dirty="0">
              <a:effectLst/>
            </a:endParaRPr>
          </a:p>
          <a:p>
            <a:pPr fontAlgn="base"/>
            <a:r>
              <a:rPr lang="en-US" dirty="0">
                <a:effectLst/>
              </a:rPr>
              <a:t>Congenital problems led to many surgeries with complications, sepsis leading to need for dialysis</a:t>
            </a:r>
          </a:p>
          <a:p>
            <a:pPr fontAlgn="base"/>
            <a:r>
              <a:rPr lang="en-US" dirty="0">
                <a:effectLst/>
              </a:rPr>
              <a:t>Denied for renal transplant due to:</a:t>
            </a:r>
          </a:p>
          <a:p>
            <a:pPr lvl="1" fontAlgn="base"/>
            <a:r>
              <a:rPr lang="en-US" sz="2400" dirty="0">
                <a:effectLst/>
              </a:rPr>
              <a:t>Inability to access interpreter, 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Lack of basic English,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Non-adherence with medications and appointments,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Unsafe housing</a:t>
            </a:r>
            <a:endParaRPr lang="en-US" sz="2800" dirty="0">
              <a:effectLst/>
            </a:endParaRPr>
          </a:p>
          <a:p>
            <a:pPr fontAlgn="base"/>
            <a:r>
              <a:rPr lang="en-US" dirty="0">
                <a:effectLst/>
              </a:rPr>
              <a:t>Barriers:</a:t>
            </a:r>
          </a:p>
          <a:p>
            <a:pPr lvl="1" fontAlgn="base"/>
            <a:r>
              <a:rPr lang="en-US" sz="2400" dirty="0">
                <a:effectLst/>
              </a:rPr>
              <a:t>Rare language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Cognitive deficits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Illiterate in own language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Transportation</a:t>
            </a:r>
            <a:endParaRPr lang="en-US" sz="28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Unemployment/Financial stress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133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Institute of Intercultural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Empower people and organizations to succeed across languages and cultures</a:t>
            </a:r>
          </a:p>
          <a:p>
            <a:r>
              <a:rPr lang="en-US" sz="2000" b="1" dirty="0"/>
              <a:t>Adult Education</a:t>
            </a:r>
          </a:p>
          <a:p>
            <a:pPr lvl="1"/>
            <a:r>
              <a:rPr lang="en-US" sz="2000" b="1" dirty="0"/>
              <a:t>ESL</a:t>
            </a:r>
          </a:p>
          <a:p>
            <a:pPr lvl="1"/>
            <a:r>
              <a:rPr lang="en-US" sz="2000" b="1" dirty="0"/>
              <a:t>GED</a:t>
            </a:r>
          </a:p>
          <a:p>
            <a:pPr lvl="1"/>
            <a:r>
              <a:rPr lang="en-US" sz="2000" b="1" dirty="0"/>
              <a:t>Citizenship</a:t>
            </a:r>
          </a:p>
          <a:p>
            <a:pPr lvl="1"/>
            <a:r>
              <a:rPr lang="en-US" sz="2000" b="1" dirty="0"/>
              <a:t>Paraprofessional Development</a:t>
            </a:r>
          </a:p>
          <a:p>
            <a:r>
              <a:rPr lang="en-US" sz="2000" b="1" dirty="0"/>
              <a:t>Colorado Welcome Back</a:t>
            </a:r>
          </a:p>
          <a:p>
            <a:pPr lvl="1"/>
            <a:r>
              <a:rPr lang="en-US" sz="2000" b="1" dirty="0"/>
              <a:t>Internationally trained health care professionals gain licensure in the US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ADA80-DE8C-4E6C-807A-7D7883807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867" y="2938462"/>
            <a:ext cx="3422333" cy="25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effectLst/>
              </a:rPr>
              <a:t>Participating in ESL classes</a:t>
            </a:r>
          </a:p>
          <a:p>
            <a:pPr fontAlgn="base"/>
            <a:r>
              <a:rPr lang="en-US" dirty="0">
                <a:effectLst/>
              </a:rPr>
              <a:t>Mother has taken over medication management </a:t>
            </a:r>
          </a:p>
          <a:p>
            <a:pPr fontAlgn="base"/>
            <a:r>
              <a:rPr lang="en-US" dirty="0">
                <a:effectLst/>
              </a:rPr>
              <a:t>Family moved to own apartment</a:t>
            </a:r>
          </a:p>
          <a:p>
            <a:pPr fontAlgn="base"/>
            <a:r>
              <a:rPr lang="en-US" dirty="0">
                <a:effectLst/>
              </a:rPr>
              <a:t>Identified interpreter</a:t>
            </a:r>
          </a:p>
          <a:p>
            <a:pPr fontAlgn="base"/>
            <a:r>
              <a:rPr lang="en-US" dirty="0">
                <a:effectLst/>
              </a:rPr>
              <a:t>Knows how to contact hospital independently to request assistance</a:t>
            </a:r>
          </a:p>
          <a:p>
            <a:pPr fontAlgn="base"/>
            <a:r>
              <a:rPr lang="en-US" dirty="0">
                <a:effectLst/>
              </a:rPr>
              <a:t>Consistently attending appointments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4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A547-E220-42E7-90C6-70C216C7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07E2-922C-4D4D-82E0-363E0307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CM-- </a:t>
            </a:r>
            <a:r>
              <a:rPr lang="en-US" dirty="0"/>
              <a:t>24 y/o female from Uganda with 5 year old and newborn.</a:t>
            </a:r>
          </a:p>
          <a:p>
            <a:pPr lvl="1"/>
            <a:r>
              <a:rPr lang="en-US" dirty="0"/>
              <a:t>CPS threatened when in postpartum unit</a:t>
            </a:r>
          </a:p>
          <a:p>
            <a:pPr lvl="1"/>
            <a:r>
              <a:rPr lang="en-US" dirty="0"/>
              <a:t>Formerly homeless following DV</a:t>
            </a:r>
          </a:p>
          <a:p>
            <a:pPr lvl="1"/>
            <a:r>
              <a:rPr lang="en-US" dirty="0"/>
              <a:t>Illiterate in native language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Economic instability (unemployed, SNAP/WIC, housing, poverty)</a:t>
            </a:r>
          </a:p>
          <a:p>
            <a:pPr lvl="1"/>
            <a:r>
              <a:rPr lang="en-US" dirty="0"/>
              <a:t>Education (ECE for son, CM motivated to take ESL but…, language and literacy—interpreter problems)</a:t>
            </a:r>
          </a:p>
          <a:p>
            <a:pPr lvl="1"/>
            <a:r>
              <a:rPr lang="en-US" dirty="0"/>
              <a:t>Social and Community Context-discrimination, culture in Uganda following childbirth</a:t>
            </a:r>
          </a:p>
          <a:p>
            <a:pPr lvl="1"/>
            <a:r>
              <a:rPr lang="en-US" dirty="0"/>
              <a:t>Health Literacy</a:t>
            </a:r>
          </a:p>
          <a:p>
            <a:pPr lvl="1"/>
            <a:r>
              <a:rPr lang="en-US" dirty="0"/>
              <a:t>Neighborhood—crime and violence, housing, access to food</a:t>
            </a:r>
          </a:p>
        </p:txBody>
      </p:sp>
    </p:spTree>
    <p:extLst>
      <p:ext uri="{BB962C8B-B14F-4D97-AF65-F5344CB8AC3E}">
        <p14:creationId xmlns:p14="http://schemas.microsoft.com/office/powerpoint/2010/main" val="147508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EA73-9A24-4ADB-9C3B-70171997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22B2-4D9C-4298-BEFD-9F7631BF0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>
                <a:effectLst/>
              </a:rPr>
              <a:t>SD, 70 </a:t>
            </a:r>
            <a:r>
              <a:rPr lang="en-US" dirty="0">
                <a:effectLst/>
              </a:rPr>
              <a:t>y/o man from Mauritania</a:t>
            </a:r>
          </a:p>
          <a:p>
            <a:pPr fontAlgn="base"/>
            <a:r>
              <a:rPr lang="en-US" dirty="0">
                <a:effectLst/>
              </a:rPr>
              <a:t>Speaks particular dialect of </a:t>
            </a:r>
            <a:r>
              <a:rPr lang="en-US" dirty="0" smtClean="0">
                <a:effectLst/>
              </a:rPr>
              <a:t>Fulani—often has difficulty getting appropriate interpreter</a:t>
            </a:r>
            <a:endParaRPr lang="en-US" dirty="0">
              <a:effectLst/>
            </a:endParaRPr>
          </a:p>
          <a:p>
            <a:pPr fontAlgn="base"/>
            <a:r>
              <a:rPr lang="en-US" dirty="0">
                <a:effectLst/>
              </a:rPr>
              <a:t>Unable to work due to poor vision, no income</a:t>
            </a:r>
          </a:p>
          <a:p>
            <a:pPr fontAlgn="base"/>
            <a:r>
              <a:rPr lang="en-US" dirty="0">
                <a:effectLst/>
              </a:rPr>
              <a:t>Unable to pay rent, no cell phone service, no transportation, unable to buy food</a:t>
            </a:r>
          </a:p>
          <a:p>
            <a:pPr fontAlgn="base"/>
            <a:r>
              <a:rPr lang="en-US" dirty="0">
                <a:effectLst/>
              </a:rPr>
              <a:t>Lacked transportation to appointments</a:t>
            </a:r>
          </a:p>
          <a:p>
            <a:pPr fontAlgn="base"/>
            <a:r>
              <a:rPr lang="en-US" dirty="0">
                <a:effectLst/>
              </a:rPr>
              <a:t>Unable to manage </a:t>
            </a:r>
            <a:r>
              <a:rPr lang="en-US" dirty="0" smtClean="0">
                <a:effectLst/>
              </a:rPr>
              <a:t>medications despite color coding and marks to bottles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4097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MM, 48 y/o female from Honduras</a:t>
            </a:r>
          </a:p>
          <a:p>
            <a:r>
              <a:rPr lang="en-US" dirty="0" smtClean="0"/>
              <a:t>Poorly controlled DM2</a:t>
            </a:r>
          </a:p>
          <a:p>
            <a:r>
              <a:rPr lang="en-US" dirty="0" smtClean="0"/>
              <a:t>Taught to administer insulin and do finger stick blood glucose checks while in hospital</a:t>
            </a:r>
          </a:p>
          <a:p>
            <a:r>
              <a:rPr lang="en-US" dirty="0" smtClean="0"/>
              <a:t>Returned home and injected insulin into fingertips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health literacy practices: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language, educational level and literacy; 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clear written and oral communication (between patients and health care professionals using appropriate interpreters) and </a:t>
            </a:r>
            <a:endParaRPr lang="en-US" dirty="0" smtClean="0"/>
          </a:p>
          <a:p>
            <a:r>
              <a:rPr lang="en-US" dirty="0" smtClean="0"/>
              <a:t>Visual </a:t>
            </a:r>
            <a:r>
              <a:rPr lang="en-US" dirty="0"/>
              <a:t>tools (such as pictures, video and other non-written means of communication), </a:t>
            </a:r>
            <a:endParaRPr lang="en-US" dirty="0" smtClean="0"/>
          </a:p>
          <a:p>
            <a:r>
              <a:rPr lang="en-US" dirty="0" smtClean="0"/>
              <a:t>Return </a:t>
            </a:r>
            <a:r>
              <a:rPr lang="en-US" dirty="0"/>
              <a:t>demonstrations, and </a:t>
            </a:r>
            <a:endParaRPr lang="en-US" dirty="0" smtClean="0"/>
          </a:p>
          <a:p>
            <a:r>
              <a:rPr lang="en-US" dirty="0" smtClean="0"/>
              <a:t>Follow-up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3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Impossible to separate health literacy needs from SDOH</a:t>
            </a:r>
          </a:p>
          <a:p>
            <a:r>
              <a:rPr lang="en-US" dirty="0" smtClean="0"/>
              <a:t>Multiple forms of communication needed</a:t>
            </a:r>
          </a:p>
          <a:p>
            <a:r>
              <a:rPr lang="en-US" dirty="0" smtClean="0"/>
              <a:t>Creative strategies for health teaching needed</a:t>
            </a:r>
          </a:p>
          <a:p>
            <a:r>
              <a:rPr lang="en-US" dirty="0" smtClean="0"/>
              <a:t>Enlist support of family, members of community </a:t>
            </a:r>
            <a:r>
              <a:rPr lang="en-US" smtClean="0"/>
              <a:t>when appropriate</a:t>
            </a:r>
            <a:endParaRPr lang="en-US" dirty="0" smtClean="0"/>
          </a:p>
          <a:p>
            <a:r>
              <a:rPr lang="en-US" dirty="0" smtClean="0"/>
              <a:t>Requires a huge amount of time and a lot of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635E-D5DA-49DA-A97F-954D6DE8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C26F-3BB9-4EE3-AD9D-2CC731681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 and Translation</a:t>
            </a:r>
          </a:p>
          <a:p>
            <a:r>
              <a:rPr lang="en-US" dirty="0"/>
              <a:t>Diversity and Inclusion Training and Consulting</a:t>
            </a:r>
          </a:p>
          <a:p>
            <a:r>
              <a:rPr lang="en-US" dirty="0"/>
              <a:t>Immigration Legal Services</a:t>
            </a:r>
          </a:p>
          <a:p>
            <a:r>
              <a:rPr lang="en-US" dirty="0" smtClean="0"/>
              <a:t>Project </a:t>
            </a:r>
            <a:r>
              <a:rPr lang="en-US" dirty="0"/>
              <a:t>Shine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39B106-AB96-479F-A161-028494B3F06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516881" y="3659382"/>
            <a:ext cx="3243262" cy="25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5131"/>
            <a:ext cx="9144000" cy="4182035"/>
          </a:xfrm>
        </p:spPr>
        <p:txBody>
          <a:bodyPr>
            <a:noAutofit/>
          </a:bodyPr>
          <a:lstStyle/>
          <a:p>
            <a:pPr lvl="1"/>
            <a:r>
              <a:rPr lang="en-US" sz="1600" dirty="0"/>
              <a:t>	</a:t>
            </a:r>
            <a:r>
              <a:rPr lang="en-US" sz="2600" dirty="0"/>
              <a:t>Health literacy training </a:t>
            </a:r>
          </a:p>
          <a:p>
            <a:pPr lvl="1"/>
            <a:r>
              <a:rPr lang="en-US" sz="2600" dirty="0"/>
              <a:t>	Community engagement activities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	Patient navigation services- Partnership with </a:t>
            </a:r>
            <a:r>
              <a:rPr lang="en-US" sz="2600" dirty="0" smtClean="0"/>
              <a:t>	University </a:t>
            </a:r>
            <a:r>
              <a:rPr lang="en-US" sz="2600" dirty="0"/>
              <a:t>of Colorado, DU</a:t>
            </a:r>
          </a:p>
          <a:p>
            <a:pPr lvl="1"/>
            <a:r>
              <a:rPr lang="en-US" sz="2600" dirty="0"/>
              <a:t>	Covid Response- </a:t>
            </a:r>
            <a:r>
              <a:rPr lang="en-US" sz="2600" dirty="0" err="1"/>
              <a:t>TriCounty</a:t>
            </a:r>
            <a:r>
              <a:rPr lang="en-US" sz="2600" dirty="0"/>
              <a:t> and UCH</a:t>
            </a:r>
          </a:p>
          <a:p>
            <a:pPr lvl="1"/>
            <a:r>
              <a:rPr lang="en-US" sz="2600" dirty="0"/>
              <a:t>   UCH Project Expansion</a:t>
            </a:r>
          </a:p>
          <a:p>
            <a:pPr marL="0" indent="0">
              <a:buNone/>
            </a:pP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A796B-F961-43B6-8727-9D6FA81C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22" y="1139190"/>
            <a:ext cx="3096578" cy="2122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870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UCH Cultural Navigation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>
                <a:effectLst/>
              </a:rPr>
              <a:t>History</a:t>
            </a:r>
            <a:endParaRPr lang="en-US" sz="2000" dirty="0">
              <a:effectLst/>
            </a:endParaRPr>
          </a:p>
          <a:p>
            <a:pPr lvl="1" fontAlgn="base"/>
            <a:r>
              <a:rPr lang="en-US" sz="2400" dirty="0">
                <a:effectLst/>
              </a:rPr>
              <a:t>Somali Family</a:t>
            </a:r>
          </a:p>
          <a:p>
            <a:pPr lvl="1" fontAlgn="base"/>
            <a:r>
              <a:rPr lang="en-US" sz="2400" dirty="0">
                <a:effectLst/>
              </a:rPr>
              <a:t>HOH diagnosed with </a:t>
            </a:r>
            <a:r>
              <a:rPr lang="en-US" sz="2400" dirty="0" err="1">
                <a:effectLst/>
              </a:rPr>
              <a:t>Covid</a:t>
            </a:r>
            <a:r>
              <a:rPr lang="en-US" sz="2400" dirty="0">
                <a:effectLst/>
              </a:rPr>
              <a:t> on Ventilator</a:t>
            </a:r>
          </a:p>
          <a:p>
            <a:pPr lvl="1" fontAlgn="base"/>
            <a:r>
              <a:rPr lang="en-US" sz="2400" dirty="0">
                <a:effectLst/>
              </a:rPr>
              <a:t>Family believed hospital experimenting on patient</a:t>
            </a:r>
          </a:p>
          <a:p>
            <a:pPr lvl="1" fontAlgn="base"/>
            <a:r>
              <a:rPr lang="en-US" sz="2400" dirty="0">
                <a:effectLst/>
              </a:rPr>
              <a:t>Bad experience triggered collaboration between Spring Institute and UCH</a:t>
            </a:r>
          </a:p>
          <a:p>
            <a:pPr lvl="1" fontAlgn="base"/>
            <a:r>
              <a:rPr lang="en-US" sz="2400" dirty="0">
                <a:effectLst/>
              </a:rPr>
              <a:t>Goal was to navigate these situations where cultural barriers interfered with care</a:t>
            </a:r>
          </a:p>
          <a:p>
            <a:pPr lvl="1" fontAlgn="base"/>
            <a:r>
              <a:rPr lang="en-US" sz="2400" dirty="0">
                <a:effectLst/>
              </a:rPr>
              <a:t>Discovered many barriers were related to lack of </a:t>
            </a:r>
            <a:r>
              <a:rPr lang="en-US" sz="2400" dirty="0" smtClean="0">
                <a:effectLst/>
              </a:rPr>
              <a:t>resources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6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effectLst/>
              </a:rPr>
              <a:t>Began in August 2020</a:t>
            </a:r>
          </a:p>
          <a:p>
            <a:pPr fontAlgn="base"/>
            <a:r>
              <a:rPr lang="en-US" dirty="0">
                <a:effectLst/>
              </a:rPr>
              <a:t>Over 700 referrals</a:t>
            </a:r>
          </a:p>
          <a:p>
            <a:pPr fontAlgn="base"/>
            <a:r>
              <a:rPr lang="en-US" dirty="0">
                <a:effectLst/>
              </a:rPr>
              <a:t>Majority of clients Spanish speaking</a:t>
            </a:r>
          </a:p>
          <a:p>
            <a:pPr fontAlgn="base"/>
            <a:r>
              <a:rPr lang="en-US" dirty="0">
                <a:effectLst/>
              </a:rPr>
              <a:t>Languages include </a:t>
            </a:r>
            <a:r>
              <a:rPr lang="en-US" dirty="0" err="1">
                <a:effectLst/>
              </a:rPr>
              <a:t>Sangho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Chuukese</a:t>
            </a:r>
            <a:r>
              <a:rPr lang="en-US" dirty="0">
                <a:effectLst/>
              </a:rPr>
              <a:t>, Amharic, Tigrinya, Burmese, Nepali, Somali, Swahili, Karen, Korean, Lingala, Marshallese, French, Mandarin, Vietnamese, Oromo, Tagalog, Dari, Pashto, Arabic, Farsi, </a:t>
            </a:r>
            <a:r>
              <a:rPr lang="en-US" dirty="0" err="1">
                <a:effectLst/>
              </a:rPr>
              <a:t>Kinyarawandan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Rohingya</a:t>
            </a:r>
            <a:r>
              <a:rPr lang="en-US" dirty="0">
                <a:effectLst/>
              </a:rPr>
              <a:t>, Urdu, Khmer, American Sign 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4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9E1E-1561-43FC-BFB5-A7ACE2E6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refugee?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AE8D3-A719-47B4-BA74-153B3FD5C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A refugee is defined as a person who has fled his or her home country and cannot return based upon a "well-founded fear of persecution" due to race, religion, nationality, political opinion, or membership in a social group.</a:t>
            </a:r>
          </a:p>
          <a:p>
            <a:r>
              <a:rPr lang="en-US" dirty="0">
                <a:effectLst/>
                <a:latin typeface="Georgia" panose="02040502050405020303" pitchFamily="18" charset="0"/>
              </a:rPr>
              <a:t>Central and South Americans face challenges in being classified as refugees.</a:t>
            </a:r>
          </a:p>
          <a:p>
            <a:endParaRPr lang="en-US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700" i="1" dirty="0">
                <a:effectLst/>
                <a:latin typeface="Georgia" panose="02040502050405020303" pitchFamily="18" charset="0"/>
              </a:rPr>
              <a:t>https://www.dhs.gov/sites/default/files/publications/immigration-statistics/yearbook/2018/refugees_asylees_2018.pdf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9872"/>
            <a:ext cx="9144000" cy="73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841E-B830-4333-B675-2D465004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Afghan Refugees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82A2B-E918-4050-B8B3-F2A57355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49710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0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921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Book Antiqua</vt:lpstr>
      <vt:lpstr>Georgia</vt:lpstr>
      <vt:lpstr>Wingdings 2</vt:lpstr>
      <vt:lpstr>Habitat</vt:lpstr>
      <vt:lpstr>What we have learned about risk:  Lessons from the Cultural Navigator Program during COVID</vt:lpstr>
      <vt:lpstr>Spring Institute of Intercultural Learning</vt:lpstr>
      <vt:lpstr>Spring Institute</vt:lpstr>
      <vt:lpstr>Project Shine</vt:lpstr>
      <vt:lpstr>UCH Cultural Navigation Program</vt:lpstr>
      <vt:lpstr>Collaboration</vt:lpstr>
      <vt:lpstr>What is a refugee?</vt:lpstr>
      <vt:lpstr>PowerPoint Presentation</vt:lpstr>
      <vt:lpstr>Afghan Refugees</vt:lpstr>
      <vt:lpstr>Afghan Refugees</vt:lpstr>
      <vt:lpstr>PowerPoint Presentation</vt:lpstr>
      <vt:lpstr>Resettlement of Refugees since 2021</vt:lpstr>
      <vt:lpstr>PowerPoint Presentation</vt:lpstr>
      <vt:lpstr>Immigrants</vt:lpstr>
      <vt:lpstr>Immigrant Population</vt:lpstr>
      <vt:lpstr>Immigrants</vt:lpstr>
      <vt:lpstr>Barriers</vt:lpstr>
      <vt:lpstr>Stories</vt:lpstr>
      <vt:lpstr>Stories</vt:lpstr>
      <vt:lpstr>HH Update</vt:lpstr>
      <vt:lpstr>Stories</vt:lpstr>
      <vt:lpstr>Stories</vt:lpstr>
      <vt:lpstr>Stories</vt:lpstr>
      <vt:lpstr>Good health literacy practices: </vt:lpstr>
      <vt:lpstr>Lessons Learned</vt:lpstr>
    </vt:vector>
  </TitlesOfParts>
  <Company>Exelon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Institute and Project Shine</dc:title>
  <dc:creator>Theresa Lieber</dc:creator>
  <cp:lastModifiedBy>McCollum, Monique C</cp:lastModifiedBy>
  <cp:revision>36</cp:revision>
  <dcterms:created xsi:type="dcterms:W3CDTF">2020-08-24T03:04:17Z</dcterms:created>
  <dcterms:modified xsi:type="dcterms:W3CDTF">2022-10-04T16:10:40Z</dcterms:modified>
</cp:coreProperties>
</file>