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57" r:id="rId3"/>
    <p:sldId id="265" r:id="rId4"/>
    <p:sldId id="266" r:id="rId5"/>
    <p:sldId id="267" r:id="rId6"/>
    <p:sldId id="279" r:id="rId7"/>
    <p:sldId id="268" r:id="rId8"/>
    <p:sldId id="269" r:id="rId9"/>
    <p:sldId id="258" r:id="rId10"/>
    <p:sldId id="270" r:id="rId11"/>
    <p:sldId id="271" r:id="rId12"/>
    <p:sldId id="272" r:id="rId13"/>
    <p:sldId id="259" r:id="rId14"/>
    <p:sldId id="281" r:id="rId15"/>
    <p:sldId id="282" r:id="rId16"/>
    <p:sldId id="260" r:id="rId17"/>
    <p:sldId id="262" r:id="rId18"/>
    <p:sldId id="264" r:id="rId19"/>
    <p:sldId id="275" r:id="rId20"/>
    <p:sldId id="276" r:id="rId21"/>
    <p:sldId id="284" r:id="rId22"/>
    <p:sldId id="277" r:id="rId23"/>
    <p:sldId id="273" r:id="rId24"/>
    <p:sldId id="285" r:id="rId25"/>
    <p:sldId id="263" r:id="rId26"/>
    <p:sldId id="286" r:id="rId27"/>
    <p:sldId id="287" r:id="rId28"/>
    <p:sldId id="288" r:id="rId29"/>
    <p:sldId id="278" r:id="rId30"/>
    <p:sldId id="283" r:id="rId31"/>
    <p:sldId id="289" r:id="rId32"/>
    <p:sldId id="274" r:id="rId33"/>
    <p:sldId id="290" r:id="rId34"/>
    <p:sldId id="261" r:id="rId35"/>
    <p:sldId id="296" r:id="rId36"/>
    <p:sldId id="297" r:id="rId37"/>
    <p:sldId id="298" r:id="rId38"/>
    <p:sldId id="291" r:id="rId39"/>
    <p:sldId id="293" r:id="rId40"/>
    <p:sldId id="292" r:id="rId41"/>
    <p:sldId id="294"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0571"/>
  </p:normalViewPr>
  <p:slideViewPr>
    <p:cSldViewPr snapToGrid="0" snapToObjects="1">
      <p:cViewPr varScale="1">
        <p:scale>
          <a:sx n="70" d="100"/>
          <a:sy n="70" d="100"/>
        </p:scale>
        <p:origin x="11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784CE-E866-4BD8-B596-744D95756207}"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74D38970-66B0-48D2-BA6B-C787AD051F4A}">
      <dgm:prSet/>
      <dgm:spPr/>
      <dgm:t>
        <a:bodyPr/>
        <a:lstStyle/>
        <a:p>
          <a:r>
            <a:rPr lang="en-US"/>
            <a:t>Define</a:t>
          </a:r>
        </a:p>
      </dgm:t>
    </dgm:pt>
    <dgm:pt modelId="{AC76F9CF-D3DB-4743-BB09-6887F630A212}" type="parTrans" cxnId="{DCD5B079-96EF-4EA8-94A7-CCE10D07E883}">
      <dgm:prSet/>
      <dgm:spPr/>
      <dgm:t>
        <a:bodyPr/>
        <a:lstStyle/>
        <a:p>
          <a:endParaRPr lang="en-US"/>
        </a:p>
      </dgm:t>
    </dgm:pt>
    <dgm:pt modelId="{A9B7BA46-4FAB-483B-A245-5A6FB47BEF22}" type="sibTrans" cxnId="{DCD5B079-96EF-4EA8-94A7-CCE10D07E883}">
      <dgm:prSet/>
      <dgm:spPr/>
      <dgm:t>
        <a:bodyPr/>
        <a:lstStyle/>
        <a:p>
          <a:endParaRPr lang="en-US"/>
        </a:p>
      </dgm:t>
    </dgm:pt>
    <dgm:pt modelId="{29E85329-B886-451C-951F-B6815047E6CA}">
      <dgm:prSet custT="1"/>
      <dgm:spPr/>
      <dgm:t>
        <a:bodyPr/>
        <a:lstStyle/>
        <a:p>
          <a:r>
            <a:rPr lang="en-US" sz="2000" dirty="0"/>
            <a:t>Define numeracy related to using numbers in every day life.</a:t>
          </a:r>
        </a:p>
      </dgm:t>
    </dgm:pt>
    <dgm:pt modelId="{18D7B0D9-FAAA-4D8B-8892-FE1BA14A515F}" type="parTrans" cxnId="{1E16D93D-FB27-4D03-A888-781274A5623D}">
      <dgm:prSet/>
      <dgm:spPr/>
      <dgm:t>
        <a:bodyPr/>
        <a:lstStyle/>
        <a:p>
          <a:endParaRPr lang="en-US"/>
        </a:p>
      </dgm:t>
    </dgm:pt>
    <dgm:pt modelId="{F75C1931-93B9-4918-B845-83189DC0B33D}" type="sibTrans" cxnId="{1E16D93D-FB27-4D03-A888-781274A5623D}">
      <dgm:prSet/>
      <dgm:spPr/>
      <dgm:t>
        <a:bodyPr/>
        <a:lstStyle/>
        <a:p>
          <a:endParaRPr lang="en-US"/>
        </a:p>
      </dgm:t>
    </dgm:pt>
    <dgm:pt modelId="{3626B621-4B2F-4F3A-ABD1-F43DD3D6B83E}">
      <dgm:prSet/>
      <dgm:spPr/>
      <dgm:t>
        <a:bodyPr/>
        <a:lstStyle/>
        <a:p>
          <a:r>
            <a:rPr lang="en-US"/>
            <a:t>Discuss</a:t>
          </a:r>
        </a:p>
      </dgm:t>
    </dgm:pt>
    <dgm:pt modelId="{C9012D41-E184-4297-9C4B-333F24D95F3C}" type="parTrans" cxnId="{D5C78D38-592C-422E-BF7D-66512C726145}">
      <dgm:prSet/>
      <dgm:spPr/>
      <dgm:t>
        <a:bodyPr/>
        <a:lstStyle/>
        <a:p>
          <a:endParaRPr lang="en-US"/>
        </a:p>
      </dgm:t>
    </dgm:pt>
    <dgm:pt modelId="{8E9E0219-5EF8-452D-AC18-0AD04087FCD0}" type="sibTrans" cxnId="{D5C78D38-592C-422E-BF7D-66512C726145}">
      <dgm:prSet/>
      <dgm:spPr/>
      <dgm:t>
        <a:bodyPr/>
        <a:lstStyle/>
        <a:p>
          <a:endParaRPr lang="en-US"/>
        </a:p>
      </dgm:t>
    </dgm:pt>
    <dgm:pt modelId="{C39C90C3-9452-4789-8596-FAE8BE31AEA2}">
      <dgm:prSet custT="1"/>
      <dgm:spPr/>
      <dgm:t>
        <a:bodyPr/>
        <a:lstStyle/>
        <a:p>
          <a:r>
            <a:rPr lang="en-US" sz="2000" dirty="0"/>
            <a:t>Discuss risk, outcome, benefit, statistics, relative risk and absolute risk as they relate to numerical health information.</a:t>
          </a:r>
        </a:p>
      </dgm:t>
    </dgm:pt>
    <dgm:pt modelId="{357E6B5D-A391-433F-9479-E989D1B98183}" type="parTrans" cxnId="{F641971E-AC65-4B0E-A647-107994865E9F}">
      <dgm:prSet/>
      <dgm:spPr/>
      <dgm:t>
        <a:bodyPr/>
        <a:lstStyle/>
        <a:p>
          <a:endParaRPr lang="en-US"/>
        </a:p>
      </dgm:t>
    </dgm:pt>
    <dgm:pt modelId="{950FFEAE-8877-4351-B055-738625CC507C}" type="sibTrans" cxnId="{F641971E-AC65-4B0E-A647-107994865E9F}">
      <dgm:prSet/>
      <dgm:spPr/>
      <dgm:t>
        <a:bodyPr/>
        <a:lstStyle/>
        <a:p>
          <a:endParaRPr lang="en-US"/>
        </a:p>
      </dgm:t>
    </dgm:pt>
    <dgm:pt modelId="{80D30E6D-E092-434D-ADFC-C3AC9C997E10}">
      <dgm:prSet/>
      <dgm:spPr/>
      <dgm:t>
        <a:bodyPr/>
        <a:lstStyle/>
        <a:p>
          <a:r>
            <a:rPr lang="en-US" dirty="0"/>
            <a:t>Examine</a:t>
          </a:r>
        </a:p>
      </dgm:t>
    </dgm:pt>
    <dgm:pt modelId="{C351BA05-E899-4B82-94F7-C55FE4135864}" type="parTrans" cxnId="{38409AF7-0A53-4140-B7BD-E4FC283A38A7}">
      <dgm:prSet/>
      <dgm:spPr/>
      <dgm:t>
        <a:bodyPr/>
        <a:lstStyle/>
        <a:p>
          <a:endParaRPr lang="en-US"/>
        </a:p>
      </dgm:t>
    </dgm:pt>
    <dgm:pt modelId="{2985FB77-EA46-470C-A671-3ECFB01F5B3D}" type="sibTrans" cxnId="{38409AF7-0A53-4140-B7BD-E4FC283A38A7}">
      <dgm:prSet/>
      <dgm:spPr/>
      <dgm:t>
        <a:bodyPr/>
        <a:lstStyle/>
        <a:p>
          <a:endParaRPr lang="en-US"/>
        </a:p>
      </dgm:t>
    </dgm:pt>
    <dgm:pt modelId="{8C989CAB-5772-4AED-84FC-26E06602F686}">
      <dgm:prSet custT="1"/>
      <dgm:spPr/>
      <dgm:t>
        <a:bodyPr/>
        <a:lstStyle/>
        <a:p>
          <a:r>
            <a:rPr lang="en-US" sz="2000" dirty="0"/>
            <a:t>Examine risks and benefits using numeracy of health information from an individual’s perspective.</a:t>
          </a:r>
        </a:p>
      </dgm:t>
    </dgm:pt>
    <dgm:pt modelId="{0CF4ECBB-D9F9-43E1-AACD-967360C44C52}" type="parTrans" cxnId="{FA196AF6-C0C3-4482-BB36-78FE4F8492E3}">
      <dgm:prSet/>
      <dgm:spPr/>
      <dgm:t>
        <a:bodyPr/>
        <a:lstStyle/>
        <a:p>
          <a:endParaRPr lang="en-US"/>
        </a:p>
      </dgm:t>
    </dgm:pt>
    <dgm:pt modelId="{E363A2C7-939E-4624-9F7E-79412D1EA055}" type="sibTrans" cxnId="{FA196AF6-C0C3-4482-BB36-78FE4F8492E3}">
      <dgm:prSet/>
      <dgm:spPr/>
      <dgm:t>
        <a:bodyPr/>
        <a:lstStyle/>
        <a:p>
          <a:endParaRPr lang="en-US"/>
        </a:p>
      </dgm:t>
    </dgm:pt>
    <dgm:pt modelId="{D06B9E66-7095-445D-B783-8022AAF673A1}">
      <dgm:prSet/>
      <dgm:spPr/>
      <dgm:t>
        <a:bodyPr/>
        <a:lstStyle/>
        <a:p>
          <a:r>
            <a:rPr lang="en-US"/>
            <a:t>Analyze and communicate</a:t>
          </a:r>
        </a:p>
      </dgm:t>
    </dgm:pt>
    <dgm:pt modelId="{01768ECD-F682-470F-9360-A457DDA66163}" type="parTrans" cxnId="{65F388F7-A7AA-49F2-B50A-5BCFACE9ACCD}">
      <dgm:prSet/>
      <dgm:spPr/>
      <dgm:t>
        <a:bodyPr/>
        <a:lstStyle/>
        <a:p>
          <a:endParaRPr lang="en-US"/>
        </a:p>
      </dgm:t>
    </dgm:pt>
    <dgm:pt modelId="{F504C36C-A4EB-4632-AB9F-7351D56FE4BD}" type="sibTrans" cxnId="{65F388F7-A7AA-49F2-B50A-5BCFACE9ACCD}">
      <dgm:prSet/>
      <dgm:spPr/>
      <dgm:t>
        <a:bodyPr/>
        <a:lstStyle/>
        <a:p>
          <a:endParaRPr lang="en-US"/>
        </a:p>
      </dgm:t>
    </dgm:pt>
    <dgm:pt modelId="{762210C8-9068-438E-92CD-B6EB2B834212}">
      <dgm:prSet custT="1"/>
      <dgm:spPr/>
      <dgm:t>
        <a:bodyPr/>
        <a:lstStyle/>
        <a:p>
          <a:r>
            <a:rPr lang="en-US" sz="2000" dirty="0"/>
            <a:t>Analyze and communicate numerical health information to others.</a:t>
          </a:r>
        </a:p>
      </dgm:t>
    </dgm:pt>
    <dgm:pt modelId="{D83E6D45-6891-4F61-8A65-C32BB26E2A37}" type="parTrans" cxnId="{BD27AC58-1E81-4695-8C2A-B1FAF9DF8EE3}">
      <dgm:prSet/>
      <dgm:spPr/>
      <dgm:t>
        <a:bodyPr/>
        <a:lstStyle/>
        <a:p>
          <a:endParaRPr lang="en-US"/>
        </a:p>
      </dgm:t>
    </dgm:pt>
    <dgm:pt modelId="{FAD93CCB-AB40-42D8-BD06-1077E6ABEC05}" type="sibTrans" cxnId="{BD27AC58-1E81-4695-8C2A-B1FAF9DF8EE3}">
      <dgm:prSet/>
      <dgm:spPr/>
      <dgm:t>
        <a:bodyPr/>
        <a:lstStyle/>
        <a:p>
          <a:endParaRPr lang="en-US"/>
        </a:p>
      </dgm:t>
    </dgm:pt>
    <dgm:pt modelId="{740890C4-08DD-4E48-9FE6-4D53142A53CA}">
      <dgm:prSet/>
      <dgm:spPr/>
      <dgm:t>
        <a:bodyPr/>
        <a:lstStyle/>
        <a:p>
          <a:r>
            <a:rPr lang="en-US"/>
            <a:t>Operationalize</a:t>
          </a:r>
        </a:p>
      </dgm:t>
    </dgm:pt>
    <dgm:pt modelId="{226ADCDE-42C9-4405-8164-B09811B32ED5}" type="parTrans" cxnId="{3326A8EB-FFD8-4FF3-B869-7B570E4D0ED2}">
      <dgm:prSet/>
      <dgm:spPr/>
      <dgm:t>
        <a:bodyPr/>
        <a:lstStyle/>
        <a:p>
          <a:endParaRPr lang="en-US"/>
        </a:p>
      </dgm:t>
    </dgm:pt>
    <dgm:pt modelId="{5301CEC2-4C97-4038-A395-95B5E98D1B41}" type="sibTrans" cxnId="{3326A8EB-FFD8-4FF3-B869-7B570E4D0ED2}">
      <dgm:prSet/>
      <dgm:spPr/>
      <dgm:t>
        <a:bodyPr/>
        <a:lstStyle/>
        <a:p>
          <a:endParaRPr lang="en-US"/>
        </a:p>
      </dgm:t>
    </dgm:pt>
    <dgm:pt modelId="{D5F59C60-8E0A-4C94-93F1-644E9CE50F12}">
      <dgm:prSet custT="1"/>
      <dgm:spPr/>
      <dgm:t>
        <a:bodyPr/>
        <a:lstStyle/>
        <a:p>
          <a:r>
            <a:rPr lang="en-US" sz="2000" dirty="0"/>
            <a:t>Operationalize resources for numerical health information.</a:t>
          </a:r>
        </a:p>
      </dgm:t>
    </dgm:pt>
    <dgm:pt modelId="{42E13181-F58A-4FFC-9381-A8380FEE4E0C}" type="parTrans" cxnId="{445E3B92-08CE-4DCC-9FB3-10A3CF39B2C4}">
      <dgm:prSet/>
      <dgm:spPr/>
      <dgm:t>
        <a:bodyPr/>
        <a:lstStyle/>
        <a:p>
          <a:endParaRPr lang="en-US"/>
        </a:p>
      </dgm:t>
    </dgm:pt>
    <dgm:pt modelId="{F19DF10F-2E95-446F-8863-85C524F129FF}" type="sibTrans" cxnId="{445E3B92-08CE-4DCC-9FB3-10A3CF39B2C4}">
      <dgm:prSet/>
      <dgm:spPr/>
      <dgm:t>
        <a:bodyPr/>
        <a:lstStyle/>
        <a:p>
          <a:endParaRPr lang="en-US"/>
        </a:p>
      </dgm:t>
    </dgm:pt>
    <dgm:pt modelId="{82138CA9-D21D-2041-A6CD-6F321E218E51}" type="pres">
      <dgm:prSet presAssocID="{25D784CE-E866-4BD8-B596-744D95756207}" presName="Name0" presStyleCnt="0">
        <dgm:presLayoutVars>
          <dgm:dir/>
          <dgm:animLvl val="lvl"/>
          <dgm:resizeHandles val="exact"/>
        </dgm:presLayoutVars>
      </dgm:prSet>
      <dgm:spPr/>
      <dgm:t>
        <a:bodyPr/>
        <a:lstStyle/>
        <a:p>
          <a:endParaRPr lang="en-US"/>
        </a:p>
      </dgm:t>
    </dgm:pt>
    <dgm:pt modelId="{D98A04EA-DC5C-4449-8894-B2936F90F792}" type="pres">
      <dgm:prSet presAssocID="{74D38970-66B0-48D2-BA6B-C787AD051F4A}" presName="linNode" presStyleCnt="0"/>
      <dgm:spPr/>
    </dgm:pt>
    <dgm:pt modelId="{F0238C1E-9B2F-D249-AA75-63CB8CC8E023}" type="pres">
      <dgm:prSet presAssocID="{74D38970-66B0-48D2-BA6B-C787AD051F4A}" presName="parentText" presStyleLbl="solidFgAcc1" presStyleIdx="0" presStyleCnt="5">
        <dgm:presLayoutVars>
          <dgm:chMax val="1"/>
          <dgm:bulletEnabled/>
        </dgm:presLayoutVars>
      </dgm:prSet>
      <dgm:spPr/>
      <dgm:t>
        <a:bodyPr/>
        <a:lstStyle/>
        <a:p>
          <a:endParaRPr lang="en-US"/>
        </a:p>
      </dgm:t>
    </dgm:pt>
    <dgm:pt modelId="{59839C6D-6305-CA41-A388-F9014FE3B5F0}" type="pres">
      <dgm:prSet presAssocID="{74D38970-66B0-48D2-BA6B-C787AD051F4A}" presName="descendantText" presStyleLbl="alignNode1" presStyleIdx="0" presStyleCnt="5">
        <dgm:presLayoutVars>
          <dgm:bulletEnabled/>
        </dgm:presLayoutVars>
      </dgm:prSet>
      <dgm:spPr/>
      <dgm:t>
        <a:bodyPr/>
        <a:lstStyle/>
        <a:p>
          <a:endParaRPr lang="en-US"/>
        </a:p>
      </dgm:t>
    </dgm:pt>
    <dgm:pt modelId="{ED9F99B4-2549-2D47-8CD2-59CC592ADD31}" type="pres">
      <dgm:prSet presAssocID="{A9B7BA46-4FAB-483B-A245-5A6FB47BEF22}" presName="sp" presStyleCnt="0"/>
      <dgm:spPr/>
    </dgm:pt>
    <dgm:pt modelId="{E899565F-4E95-EA41-94B9-6835CEBC50B0}" type="pres">
      <dgm:prSet presAssocID="{3626B621-4B2F-4F3A-ABD1-F43DD3D6B83E}" presName="linNode" presStyleCnt="0"/>
      <dgm:spPr/>
    </dgm:pt>
    <dgm:pt modelId="{538E7EEA-846E-3148-94D2-01E78BF72BBF}" type="pres">
      <dgm:prSet presAssocID="{3626B621-4B2F-4F3A-ABD1-F43DD3D6B83E}" presName="parentText" presStyleLbl="solidFgAcc1" presStyleIdx="1" presStyleCnt="5">
        <dgm:presLayoutVars>
          <dgm:chMax val="1"/>
          <dgm:bulletEnabled/>
        </dgm:presLayoutVars>
      </dgm:prSet>
      <dgm:spPr/>
      <dgm:t>
        <a:bodyPr/>
        <a:lstStyle/>
        <a:p>
          <a:endParaRPr lang="en-US"/>
        </a:p>
      </dgm:t>
    </dgm:pt>
    <dgm:pt modelId="{B5BB595D-B8FE-9641-B959-5BF6284C7EB4}" type="pres">
      <dgm:prSet presAssocID="{3626B621-4B2F-4F3A-ABD1-F43DD3D6B83E}" presName="descendantText" presStyleLbl="alignNode1" presStyleIdx="1" presStyleCnt="5">
        <dgm:presLayoutVars>
          <dgm:bulletEnabled/>
        </dgm:presLayoutVars>
      </dgm:prSet>
      <dgm:spPr/>
      <dgm:t>
        <a:bodyPr/>
        <a:lstStyle/>
        <a:p>
          <a:endParaRPr lang="en-US"/>
        </a:p>
      </dgm:t>
    </dgm:pt>
    <dgm:pt modelId="{D67BF39B-F228-E64D-83AC-F00626AA83CB}" type="pres">
      <dgm:prSet presAssocID="{8E9E0219-5EF8-452D-AC18-0AD04087FCD0}" presName="sp" presStyleCnt="0"/>
      <dgm:spPr/>
    </dgm:pt>
    <dgm:pt modelId="{5834D440-5912-AF4A-94B4-7D560A2791E8}" type="pres">
      <dgm:prSet presAssocID="{80D30E6D-E092-434D-ADFC-C3AC9C997E10}" presName="linNode" presStyleCnt="0"/>
      <dgm:spPr/>
    </dgm:pt>
    <dgm:pt modelId="{1C14ADD7-5C13-A34F-A6C0-2F9B28A04DB4}" type="pres">
      <dgm:prSet presAssocID="{80D30E6D-E092-434D-ADFC-C3AC9C997E10}" presName="parentText" presStyleLbl="solidFgAcc1" presStyleIdx="2" presStyleCnt="5">
        <dgm:presLayoutVars>
          <dgm:chMax val="1"/>
          <dgm:bulletEnabled/>
        </dgm:presLayoutVars>
      </dgm:prSet>
      <dgm:spPr/>
      <dgm:t>
        <a:bodyPr/>
        <a:lstStyle/>
        <a:p>
          <a:endParaRPr lang="en-US"/>
        </a:p>
      </dgm:t>
    </dgm:pt>
    <dgm:pt modelId="{A3DDDE29-A552-4D4D-A4BA-1CE5D2F20AFD}" type="pres">
      <dgm:prSet presAssocID="{80D30E6D-E092-434D-ADFC-C3AC9C997E10}" presName="descendantText" presStyleLbl="alignNode1" presStyleIdx="2" presStyleCnt="5">
        <dgm:presLayoutVars>
          <dgm:bulletEnabled/>
        </dgm:presLayoutVars>
      </dgm:prSet>
      <dgm:spPr/>
      <dgm:t>
        <a:bodyPr/>
        <a:lstStyle/>
        <a:p>
          <a:endParaRPr lang="en-US"/>
        </a:p>
      </dgm:t>
    </dgm:pt>
    <dgm:pt modelId="{7E49C58F-C8E0-1B4F-80B7-307C5F70F9B4}" type="pres">
      <dgm:prSet presAssocID="{2985FB77-EA46-470C-A671-3ECFB01F5B3D}" presName="sp" presStyleCnt="0"/>
      <dgm:spPr/>
    </dgm:pt>
    <dgm:pt modelId="{10227250-5EB9-7C44-973D-ACEC68010E56}" type="pres">
      <dgm:prSet presAssocID="{D06B9E66-7095-445D-B783-8022AAF673A1}" presName="linNode" presStyleCnt="0"/>
      <dgm:spPr/>
    </dgm:pt>
    <dgm:pt modelId="{518C9FC8-1F01-724A-A242-20475B326622}" type="pres">
      <dgm:prSet presAssocID="{D06B9E66-7095-445D-B783-8022AAF673A1}" presName="parentText" presStyleLbl="solidFgAcc1" presStyleIdx="3" presStyleCnt="5">
        <dgm:presLayoutVars>
          <dgm:chMax val="1"/>
          <dgm:bulletEnabled/>
        </dgm:presLayoutVars>
      </dgm:prSet>
      <dgm:spPr/>
      <dgm:t>
        <a:bodyPr/>
        <a:lstStyle/>
        <a:p>
          <a:endParaRPr lang="en-US"/>
        </a:p>
      </dgm:t>
    </dgm:pt>
    <dgm:pt modelId="{449FDBED-CA6B-464A-852C-A67DC156939D}" type="pres">
      <dgm:prSet presAssocID="{D06B9E66-7095-445D-B783-8022AAF673A1}" presName="descendantText" presStyleLbl="alignNode1" presStyleIdx="3" presStyleCnt="5">
        <dgm:presLayoutVars>
          <dgm:bulletEnabled/>
        </dgm:presLayoutVars>
      </dgm:prSet>
      <dgm:spPr/>
      <dgm:t>
        <a:bodyPr/>
        <a:lstStyle/>
        <a:p>
          <a:endParaRPr lang="en-US"/>
        </a:p>
      </dgm:t>
    </dgm:pt>
    <dgm:pt modelId="{90DE49C1-0F15-5F41-BA3E-84BEDF9B7146}" type="pres">
      <dgm:prSet presAssocID="{F504C36C-A4EB-4632-AB9F-7351D56FE4BD}" presName="sp" presStyleCnt="0"/>
      <dgm:spPr/>
    </dgm:pt>
    <dgm:pt modelId="{AB16A3F2-1133-7447-9236-F208F074536B}" type="pres">
      <dgm:prSet presAssocID="{740890C4-08DD-4E48-9FE6-4D53142A53CA}" presName="linNode" presStyleCnt="0"/>
      <dgm:spPr/>
    </dgm:pt>
    <dgm:pt modelId="{78BDEF21-079A-3549-9D5D-9D2006E4DA26}" type="pres">
      <dgm:prSet presAssocID="{740890C4-08DD-4E48-9FE6-4D53142A53CA}" presName="parentText" presStyleLbl="solidFgAcc1" presStyleIdx="4" presStyleCnt="5">
        <dgm:presLayoutVars>
          <dgm:chMax val="1"/>
          <dgm:bulletEnabled/>
        </dgm:presLayoutVars>
      </dgm:prSet>
      <dgm:spPr/>
      <dgm:t>
        <a:bodyPr/>
        <a:lstStyle/>
        <a:p>
          <a:endParaRPr lang="en-US"/>
        </a:p>
      </dgm:t>
    </dgm:pt>
    <dgm:pt modelId="{C83178DF-07FF-9341-AEC8-2534C873048C}" type="pres">
      <dgm:prSet presAssocID="{740890C4-08DD-4E48-9FE6-4D53142A53CA}" presName="descendantText" presStyleLbl="alignNode1" presStyleIdx="4" presStyleCnt="5">
        <dgm:presLayoutVars>
          <dgm:bulletEnabled/>
        </dgm:presLayoutVars>
      </dgm:prSet>
      <dgm:spPr/>
      <dgm:t>
        <a:bodyPr/>
        <a:lstStyle/>
        <a:p>
          <a:endParaRPr lang="en-US"/>
        </a:p>
      </dgm:t>
    </dgm:pt>
  </dgm:ptLst>
  <dgm:cxnLst>
    <dgm:cxn modelId="{38409AF7-0A53-4140-B7BD-E4FC283A38A7}" srcId="{25D784CE-E866-4BD8-B596-744D95756207}" destId="{80D30E6D-E092-434D-ADFC-C3AC9C997E10}" srcOrd="2" destOrd="0" parTransId="{C351BA05-E899-4B82-94F7-C55FE4135864}" sibTransId="{2985FB77-EA46-470C-A671-3ECFB01F5B3D}"/>
    <dgm:cxn modelId="{A084CE8B-0DF3-014E-9DB0-313B37A8FC43}" type="presOf" srcId="{80D30E6D-E092-434D-ADFC-C3AC9C997E10}" destId="{1C14ADD7-5C13-A34F-A6C0-2F9B28A04DB4}" srcOrd="0" destOrd="0" presId="urn:microsoft.com/office/officeart/2016/7/layout/VerticalHollowActionList"/>
    <dgm:cxn modelId="{B73F140C-9F5F-4342-9908-47A0E374C186}" type="presOf" srcId="{8C989CAB-5772-4AED-84FC-26E06602F686}" destId="{A3DDDE29-A552-4D4D-A4BA-1CE5D2F20AFD}" srcOrd="0" destOrd="0" presId="urn:microsoft.com/office/officeart/2016/7/layout/VerticalHollowActionList"/>
    <dgm:cxn modelId="{403745DF-2186-B84E-9AE6-5FDDFF2D1C7E}" type="presOf" srcId="{D5F59C60-8E0A-4C94-93F1-644E9CE50F12}" destId="{C83178DF-07FF-9341-AEC8-2534C873048C}" srcOrd="0" destOrd="0" presId="urn:microsoft.com/office/officeart/2016/7/layout/VerticalHollowActionList"/>
    <dgm:cxn modelId="{AC0FE239-20B0-4149-A6C3-75F887297335}" type="presOf" srcId="{3626B621-4B2F-4F3A-ABD1-F43DD3D6B83E}" destId="{538E7EEA-846E-3148-94D2-01E78BF72BBF}" srcOrd="0" destOrd="0" presId="urn:microsoft.com/office/officeart/2016/7/layout/VerticalHollowActionList"/>
    <dgm:cxn modelId="{65F388F7-A7AA-49F2-B50A-5BCFACE9ACCD}" srcId="{25D784CE-E866-4BD8-B596-744D95756207}" destId="{D06B9E66-7095-445D-B783-8022AAF673A1}" srcOrd="3" destOrd="0" parTransId="{01768ECD-F682-470F-9360-A457DDA66163}" sibTransId="{F504C36C-A4EB-4632-AB9F-7351D56FE4BD}"/>
    <dgm:cxn modelId="{52257CFF-D04B-E746-BEBD-599E64FF2639}" type="presOf" srcId="{29E85329-B886-451C-951F-B6815047E6CA}" destId="{59839C6D-6305-CA41-A388-F9014FE3B5F0}" srcOrd="0" destOrd="0" presId="urn:microsoft.com/office/officeart/2016/7/layout/VerticalHollowActionList"/>
    <dgm:cxn modelId="{41D1E44A-7131-844A-9889-E962F9413D94}" type="presOf" srcId="{D06B9E66-7095-445D-B783-8022AAF673A1}" destId="{518C9FC8-1F01-724A-A242-20475B326622}" srcOrd="0" destOrd="0" presId="urn:microsoft.com/office/officeart/2016/7/layout/VerticalHollowActionList"/>
    <dgm:cxn modelId="{DCD5B079-96EF-4EA8-94A7-CCE10D07E883}" srcId="{25D784CE-E866-4BD8-B596-744D95756207}" destId="{74D38970-66B0-48D2-BA6B-C787AD051F4A}" srcOrd="0" destOrd="0" parTransId="{AC76F9CF-D3DB-4743-BB09-6887F630A212}" sibTransId="{A9B7BA46-4FAB-483B-A245-5A6FB47BEF22}"/>
    <dgm:cxn modelId="{BD27AC58-1E81-4695-8C2A-B1FAF9DF8EE3}" srcId="{D06B9E66-7095-445D-B783-8022AAF673A1}" destId="{762210C8-9068-438E-92CD-B6EB2B834212}" srcOrd="0" destOrd="0" parTransId="{D83E6D45-6891-4F61-8A65-C32BB26E2A37}" sibTransId="{FAD93CCB-AB40-42D8-BD06-1077E6ABEC05}"/>
    <dgm:cxn modelId="{FA196AF6-C0C3-4482-BB36-78FE4F8492E3}" srcId="{80D30E6D-E092-434D-ADFC-C3AC9C997E10}" destId="{8C989CAB-5772-4AED-84FC-26E06602F686}" srcOrd="0" destOrd="0" parTransId="{0CF4ECBB-D9F9-43E1-AACD-967360C44C52}" sibTransId="{E363A2C7-939E-4624-9F7E-79412D1EA055}"/>
    <dgm:cxn modelId="{D5C78D38-592C-422E-BF7D-66512C726145}" srcId="{25D784CE-E866-4BD8-B596-744D95756207}" destId="{3626B621-4B2F-4F3A-ABD1-F43DD3D6B83E}" srcOrd="1" destOrd="0" parTransId="{C9012D41-E184-4297-9C4B-333F24D95F3C}" sibTransId="{8E9E0219-5EF8-452D-AC18-0AD04087FCD0}"/>
    <dgm:cxn modelId="{3326A8EB-FFD8-4FF3-B869-7B570E4D0ED2}" srcId="{25D784CE-E866-4BD8-B596-744D95756207}" destId="{740890C4-08DD-4E48-9FE6-4D53142A53CA}" srcOrd="4" destOrd="0" parTransId="{226ADCDE-42C9-4405-8164-B09811B32ED5}" sibTransId="{5301CEC2-4C97-4038-A395-95B5E98D1B41}"/>
    <dgm:cxn modelId="{445E3B92-08CE-4DCC-9FB3-10A3CF39B2C4}" srcId="{740890C4-08DD-4E48-9FE6-4D53142A53CA}" destId="{D5F59C60-8E0A-4C94-93F1-644E9CE50F12}" srcOrd="0" destOrd="0" parTransId="{42E13181-F58A-4FFC-9381-A8380FEE4E0C}" sibTransId="{F19DF10F-2E95-446F-8863-85C524F129FF}"/>
    <dgm:cxn modelId="{1E16D93D-FB27-4D03-A888-781274A5623D}" srcId="{74D38970-66B0-48D2-BA6B-C787AD051F4A}" destId="{29E85329-B886-451C-951F-B6815047E6CA}" srcOrd="0" destOrd="0" parTransId="{18D7B0D9-FAAA-4D8B-8892-FE1BA14A515F}" sibTransId="{F75C1931-93B9-4918-B845-83189DC0B33D}"/>
    <dgm:cxn modelId="{9D06688D-6561-E548-BFB5-165AA2B172BA}" type="presOf" srcId="{25D784CE-E866-4BD8-B596-744D95756207}" destId="{82138CA9-D21D-2041-A6CD-6F321E218E51}" srcOrd="0" destOrd="0" presId="urn:microsoft.com/office/officeart/2016/7/layout/VerticalHollowActionList"/>
    <dgm:cxn modelId="{A12E7E3C-74F1-A845-9E3C-E74232CD22BF}" type="presOf" srcId="{762210C8-9068-438E-92CD-B6EB2B834212}" destId="{449FDBED-CA6B-464A-852C-A67DC156939D}" srcOrd="0" destOrd="0" presId="urn:microsoft.com/office/officeart/2016/7/layout/VerticalHollowActionList"/>
    <dgm:cxn modelId="{562B2067-5D0D-EC46-8116-AC959A9E23E3}" type="presOf" srcId="{74D38970-66B0-48D2-BA6B-C787AD051F4A}" destId="{F0238C1E-9B2F-D249-AA75-63CB8CC8E023}" srcOrd="0" destOrd="0" presId="urn:microsoft.com/office/officeart/2016/7/layout/VerticalHollowActionList"/>
    <dgm:cxn modelId="{B8D6FDAC-4DBC-304F-AC0C-DAE5A2EC5E0A}" type="presOf" srcId="{740890C4-08DD-4E48-9FE6-4D53142A53CA}" destId="{78BDEF21-079A-3549-9D5D-9D2006E4DA26}" srcOrd="0" destOrd="0" presId="urn:microsoft.com/office/officeart/2016/7/layout/VerticalHollowActionList"/>
    <dgm:cxn modelId="{F641971E-AC65-4B0E-A647-107994865E9F}" srcId="{3626B621-4B2F-4F3A-ABD1-F43DD3D6B83E}" destId="{C39C90C3-9452-4789-8596-FAE8BE31AEA2}" srcOrd="0" destOrd="0" parTransId="{357E6B5D-A391-433F-9479-E989D1B98183}" sibTransId="{950FFEAE-8877-4351-B055-738625CC507C}"/>
    <dgm:cxn modelId="{8C00C4DD-509F-1C42-B9E8-6D6F787F7B2D}" type="presOf" srcId="{C39C90C3-9452-4789-8596-FAE8BE31AEA2}" destId="{B5BB595D-B8FE-9641-B959-5BF6284C7EB4}" srcOrd="0" destOrd="0" presId="urn:microsoft.com/office/officeart/2016/7/layout/VerticalHollowActionList"/>
    <dgm:cxn modelId="{E84D7F64-15A6-1540-B8FC-B6A0780263A5}" type="presParOf" srcId="{82138CA9-D21D-2041-A6CD-6F321E218E51}" destId="{D98A04EA-DC5C-4449-8894-B2936F90F792}" srcOrd="0" destOrd="0" presId="urn:microsoft.com/office/officeart/2016/7/layout/VerticalHollowActionList"/>
    <dgm:cxn modelId="{AD466D80-8E7B-DF42-AE26-574B849A072F}" type="presParOf" srcId="{D98A04EA-DC5C-4449-8894-B2936F90F792}" destId="{F0238C1E-9B2F-D249-AA75-63CB8CC8E023}" srcOrd="0" destOrd="0" presId="urn:microsoft.com/office/officeart/2016/7/layout/VerticalHollowActionList"/>
    <dgm:cxn modelId="{7FA0E0CC-1FEA-524C-88C3-D18C97364882}" type="presParOf" srcId="{D98A04EA-DC5C-4449-8894-B2936F90F792}" destId="{59839C6D-6305-CA41-A388-F9014FE3B5F0}" srcOrd="1" destOrd="0" presId="urn:microsoft.com/office/officeart/2016/7/layout/VerticalHollowActionList"/>
    <dgm:cxn modelId="{BC1C0FCC-FAA1-B046-81D7-4906CC782C45}" type="presParOf" srcId="{82138CA9-D21D-2041-A6CD-6F321E218E51}" destId="{ED9F99B4-2549-2D47-8CD2-59CC592ADD31}" srcOrd="1" destOrd="0" presId="urn:microsoft.com/office/officeart/2016/7/layout/VerticalHollowActionList"/>
    <dgm:cxn modelId="{EB3E109F-EA6E-664B-9326-28195F30CA6D}" type="presParOf" srcId="{82138CA9-D21D-2041-A6CD-6F321E218E51}" destId="{E899565F-4E95-EA41-94B9-6835CEBC50B0}" srcOrd="2" destOrd="0" presId="urn:microsoft.com/office/officeart/2016/7/layout/VerticalHollowActionList"/>
    <dgm:cxn modelId="{84ABC8B6-26BC-4D46-A4A1-CF53E2DFD791}" type="presParOf" srcId="{E899565F-4E95-EA41-94B9-6835CEBC50B0}" destId="{538E7EEA-846E-3148-94D2-01E78BF72BBF}" srcOrd="0" destOrd="0" presId="urn:microsoft.com/office/officeart/2016/7/layout/VerticalHollowActionList"/>
    <dgm:cxn modelId="{F954DA67-C99E-3045-ACBF-9B7EF2E98AD8}" type="presParOf" srcId="{E899565F-4E95-EA41-94B9-6835CEBC50B0}" destId="{B5BB595D-B8FE-9641-B959-5BF6284C7EB4}" srcOrd="1" destOrd="0" presId="urn:microsoft.com/office/officeart/2016/7/layout/VerticalHollowActionList"/>
    <dgm:cxn modelId="{03CDCCC0-8635-BD4E-94A8-51DA9474077E}" type="presParOf" srcId="{82138CA9-D21D-2041-A6CD-6F321E218E51}" destId="{D67BF39B-F228-E64D-83AC-F00626AA83CB}" srcOrd="3" destOrd="0" presId="urn:microsoft.com/office/officeart/2016/7/layout/VerticalHollowActionList"/>
    <dgm:cxn modelId="{C1D58EB3-FCD2-6940-BE4E-F01370D885D2}" type="presParOf" srcId="{82138CA9-D21D-2041-A6CD-6F321E218E51}" destId="{5834D440-5912-AF4A-94B4-7D560A2791E8}" srcOrd="4" destOrd="0" presId="urn:microsoft.com/office/officeart/2016/7/layout/VerticalHollowActionList"/>
    <dgm:cxn modelId="{8C582495-3D22-094C-8D8E-F3781E5E1E20}" type="presParOf" srcId="{5834D440-5912-AF4A-94B4-7D560A2791E8}" destId="{1C14ADD7-5C13-A34F-A6C0-2F9B28A04DB4}" srcOrd="0" destOrd="0" presId="urn:microsoft.com/office/officeart/2016/7/layout/VerticalHollowActionList"/>
    <dgm:cxn modelId="{25FE319C-D040-E245-B9EF-982AA0B07B93}" type="presParOf" srcId="{5834D440-5912-AF4A-94B4-7D560A2791E8}" destId="{A3DDDE29-A552-4D4D-A4BA-1CE5D2F20AFD}" srcOrd="1" destOrd="0" presId="urn:microsoft.com/office/officeart/2016/7/layout/VerticalHollowActionList"/>
    <dgm:cxn modelId="{B3AE8D09-DA08-394C-8431-375DD22099D3}" type="presParOf" srcId="{82138CA9-D21D-2041-A6CD-6F321E218E51}" destId="{7E49C58F-C8E0-1B4F-80B7-307C5F70F9B4}" srcOrd="5" destOrd="0" presId="urn:microsoft.com/office/officeart/2016/7/layout/VerticalHollowActionList"/>
    <dgm:cxn modelId="{6A25FAFD-4CE1-F042-AF54-87E0AEC58DD8}" type="presParOf" srcId="{82138CA9-D21D-2041-A6CD-6F321E218E51}" destId="{10227250-5EB9-7C44-973D-ACEC68010E56}" srcOrd="6" destOrd="0" presId="urn:microsoft.com/office/officeart/2016/7/layout/VerticalHollowActionList"/>
    <dgm:cxn modelId="{B2A6DBDD-6718-0742-9F3C-04983070C940}" type="presParOf" srcId="{10227250-5EB9-7C44-973D-ACEC68010E56}" destId="{518C9FC8-1F01-724A-A242-20475B326622}" srcOrd="0" destOrd="0" presId="urn:microsoft.com/office/officeart/2016/7/layout/VerticalHollowActionList"/>
    <dgm:cxn modelId="{4E8E9768-AF51-9043-B16C-6DB47CECF1D2}" type="presParOf" srcId="{10227250-5EB9-7C44-973D-ACEC68010E56}" destId="{449FDBED-CA6B-464A-852C-A67DC156939D}" srcOrd="1" destOrd="0" presId="urn:microsoft.com/office/officeart/2016/7/layout/VerticalHollowActionList"/>
    <dgm:cxn modelId="{B323CD01-D957-E945-9A47-16531D031116}" type="presParOf" srcId="{82138CA9-D21D-2041-A6CD-6F321E218E51}" destId="{90DE49C1-0F15-5F41-BA3E-84BEDF9B7146}" srcOrd="7" destOrd="0" presId="urn:microsoft.com/office/officeart/2016/7/layout/VerticalHollowActionList"/>
    <dgm:cxn modelId="{CEDEDB5E-86C7-C042-B41C-1B84AE4B2BDC}" type="presParOf" srcId="{82138CA9-D21D-2041-A6CD-6F321E218E51}" destId="{AB16A3F2-1133-7447-9236-F208F074536B}" srcOrd="8" destOrd="0" presId="urn:microsoft.com/office/officeart/2016/7/layout/VerticalHollowActionList"/>
    <dgm:cxn modelId="{31F9C043-F2C5-1044-90BA-3382ED0451AB}" type="presParOf" srcId="{AB16A3F2-1133-7447-9236-F208F074536B}" destId="{78BDEF21-079A-3549-9D5D-9D2006E4DA26}" srcOrd="0" destOrd="0" presId="urn:microsoft.com/office/officeart/2016/7/layout/VerticalHollowActionList"/>
    <dgm:cxn modelId="{EA18EA13-0C94-C141-B134-F75B37B8C76F}" type="presParOf" srcId="{AB16A3F2-1133-7447-9236-F208F074536B}" destId="{C83178DF-07FF-9341-AEC8-2534C873048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B58B22-7FE3-4C3B-A1B0-86DA7DCF55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2D7DC9-3E76-4047-AE70-AAAA3A263E84}">
      <dgm:prSet/>
      <dgm:spPr/>
      <dgm:t>
        <a:bodyPr/>
        <a:lstStyle/>
        <a:p>
          <a:r>
            <a:rPr lang="en-US" dirty="0"/>
            <a:t>Providers tend give patients all the information and details.</a:t>
          </a:r>
        </a:p>
      </dgm:t>
    </dgm:pt>
    <dgm:pt modelId="{8E0C054F-F3AE-4073-90B6-68DAD6E26C2D}" type="parTrans" cxnId="{0DD551E0-1A1D-4740-90A3-F16EC497CE82}">
      <dgm:prSet/>
      <dgm:spPr/>
      <dgm:t>
        <a:bodyPr/>
        <a:lstStyle/>
        <a:p>
          <a:endParaRPr lang="en-US"/>
        </a:p>
      </dgm:t>
    </dgm:pt>
    <dgm:pt modelId="{1C073A3A-FEB5-4113-83B6-CAA262B9789C}" type="sibTrans" cxnId="{0DD551E0-1A1D-4740-90A3-F16EC497CE82}">
      <dgm:prSet/>
      <dgm:spPr/>
      <dgm:t>
        <a:bodyPr/>
        <a:lstStyle/>
        <a:p>
          <a:endParaRPr lang="en-US"/>
        </a:p>
      </dgm:t>
    </dgm:pt>
    <dgm:pt modelId="{79EC888A-184C-4694-88EC-E0D27DBD6D8D}">
      <dgm:prSet/>
      <dgm:spPr/>
      <dgm:t>
        <a:bodyPr/>
        <a:lstStyle/>
        <a:p>
          <a:r>
            <a:rPr lang="en-US" dirty="0"/>
            <a:t>Thinking this will help the consumer understand and make decisions.</a:t>
          </a:r>
        </a:p>
      </dgm:t>
    </dgm:pt>
    <dgm:pt modelId="{337EBAFF-8C25-4B51-B05F-0FD276A49086}" type="parTrans" cxnId="{6089CF29-47BB-48A6-A644-8A4AC8CC3933}">
      <dgm:prSet/>
      <dgm:spPr/>
      <dgm:t>
        <a:bodyPr/>
        <a:lstStyle/>
        <a:p>
          <a:endParaRPr lang="en-US"/>
        </a:p>
      </dgm:t>
    </dgm:pt>
    <dgm:pt modelId="{E2E66C7F-B50B-4AB0-8D20-062DF32543B0}" type="sibTrans" cxnId="{6089CF29-47BB-48A6-A644-8A4AC8CC3933}">
      <dgm:prSet/>
      <dgm:spPr/>
      <dgm:t>
        <a:bodyPr/>
        <a:lstStyle/>
        <a:p>
          <a:endParaRPr lang="en-US"/>
        </a:p>
      </dgm:t>
    </dgm:pt>
    <dgm:pt modelId="{6B13B499-385C-4AB3-ADD9-DE15BA0B4161}">
      <dgm:prSet/>
      <dgm:spPr/>
      <dgm:t>
        <a:bodyPr/>
        <a:lstStyle/>
        <a:p>
          <a:r>
            <a:rPr lang="en-US" dirty="0"/>
            <a:t>Patients just need the bottom line:</a:t>
          </a:r>
        </a:p>
      </dgm:t>
    </dgm:pt>
    <dgm:pt modelId="{8AE59DBD-3BD5-4D9A-817A-4E52222FEF9E}" type="parTrans" cxnId="{44F4C6CA-D5F8-4528-B1D2-C5B02F7070AA}">
      <dgm:prSet/>
      <dgm:spPr/>
      <dgm:t>
        <a:bodyPr/>
        <a:lstStyle/>
        <a:p>
          <a:endParaRPr lang="en-US"/>
        </a:p>
      </dgm:t>
    </dgm:pt>
    <dgm:pt modelId="{1617E541-34E3-47DD-9B03-F87F1D0FFA08}" type="sibTrans" cxnId="{44F4C6CA-D5F8-4528-B1D2-C5B02F7070AA}">
      <dgm:prSet/>
      <dgm:spPr/>
      <dgm:t>
        <a:bodyPr/>
        <a:lstStyle/>
        <a:p>
          <a:endParaRPr lang="en-US"/>
        </a:p>
      </dgm:t>
    </dgm:pt>
    <dgm:pt modelId="{7FC83AA6-7C88-4A77-BFE4-5F88F72F0739}">
      <dgm:prSet/>
      <dgm:spPr/>
      <dgm:t>
        <a:bodyPr/>
        <a:lstStyle/>
        <a:p>
          <a:r>
            <a:rPr lang="en-US" dirty="0"/>
            <a:t>“</a:t>
          </a:r>
          <a:r>
            <a:rPr lang="en-US" i="1" dirty="0"/>
            <a:t>What does this mean for this for me and my individual circumstances and preferences?</a:t>
          </a:r>
          <a:r>
            <a:rPr lang="en-US" dirty="0"/>
            <a:t>”</a:t>
          </a:r>
        </a:p>
      </dgm:t>
    </dgm:pt>
    <dgm:pt modelId="{3C9DDCC1-9B47-45BE-A353-6CA03F617EE0}" type="parTrans" cxnId="{07921B9F-74C9-45BC-924B-EFE46D094204}">
      <dgm:prSet/>
      <dgm:spPr/>
      <dgm:t>
        <a:bodyPr/>
        <a:lstStyle/>
        <a:p>
          <a:endParaRPr lang="en-US"/>
        </a:p>
      </dgm:t>
    </dgm:pt>
    <dgm:pt modelId="{DDC29F7C-E9DB-48ED-836F-5BD22C4AA1C1}" type="sibTrans" cxnId="{07921B9F-74C9-45BC-924B-EFE46D094204}">
      <dgm:prSet/>
      <dgm:spPr/>
      <dgm:t>
        <a:bodyPr/>
        <a:lstStyle/>
        <a:p>
          <a:endParaRPr lang="en-US"/>
        </a:p>
      </dgm:t>
    </dgm:pt>
    <dgm:pt modelId="{0EDA6052-6C76-4014-8DA7-92FADDF0CD4B}">
      <dgm:prSet/>
      <dgm:spPr/>
      <dgm:t>
        <a:bodyPr/>
        <a:lstStyle/>
        <a:p>
          <a:r>
            <a:rPr lang="en-US" dirty="0"/>
            <a:t>Individual circumstances and preferences:</a:t>
          </a:r>
        </a:p>
      </dgm:t>
    </dgm:pt>
    <dgm:pt modelId="{53DBC6F4-5663-40C9-85AE-D9E76062C1F3}" type="parTrans" cxnId="{B2F2AE6E-CFB6-45F7-8EDA-01D48CE98CB6}">
      <dgm:prSet/>
      <dgm:spPr/>
      <dgm:t>
        <a:bodyPr/>
        <a:lstStyle/>
        <a:p>
          <a:endParaRPr lang="en-US"/>
        </a:p>
      </dgm:t>
    </dgm:pt>
    <dgm:pt modelId="{66D72659-235E-4A35-8342-5DC8E20103D5}" type="sibTrans" cxnId="{B2F2AE6E-CFB6-45F7-8EDA-01D48CE98CB6}">
      <dgm:prSet/>
      <dgm:spPr/>
      <dgm:t>
        <a:bodyPr/>
        <a:lstStyle/>
        <a:p>
          <a:endParaRPr lang="en-US"/>
        </a:p>
      </dgm:t>
    </dgm:pt>
    <dgm:pt modelId="{FFF49770-366C-41E6-8E1D-FDA7A9EBCDB4}">
      <dgm:prSet/>
      <dgm:spPr/>
      <dgm:t>
        <a:bodyPr/>
        <a:lstStyle/>
        <a:p>
          <a:r>
            <a:rPr lang="en-US" dirty="0"/>
            <a:t>Previous experiences – either their own or others</a:t>
          </a:r>
        </a:p>
      </dgm:t>
    </dgm:pt>
    <dgm:pt modelId="{F0E3D6DC-8E3D-4EA9-B0EE-5C40E55E3C2B}" type="parTrans" cxnId="{FD3DB309-C058-45BE-8BA0-E2FEA57CBDB5}">
      <dgm:prSet/>
      <dgm:spPr/>
      <dgm:t>
        <a:bodyPr/>
        <a:lstStyle/>
        <a:p>
          <a:endParaRPr lang="en-US"/>
        </a:p>
      </dgm:t>
    </dgm:pt>
    <dgm:pt modelId="{F166F964-3CE7-4C7A-9645-C1B953A071E1}" type="sibTrans" cxnId="{FD3DB309-C058-45BE-8BA0-E2FEA57CBDB5}">
      <dgm:prSet/>
      <dgm:spPr/>
      <dgm:t>
        <a:bodyPr/>
        <a:lstStyle/>
        <a:p>
          <a:endParaRPr lang="en-US"/>
        </a:p>
      </dgm:t>
    </dgm:pt>
    <dgm:pt modelId="{4771ACC2-CACF-4938-9F5D-ACCAAFF68904}">
      <dgm:prSet/>
      <dgm:spPr/>
      <dgm:t>
        <a:bodyPr/>
        <a:lstStyle/>
        <a:p>
          <a:r>
            <a:rPr lang="en-US" dirty="0"/>
            <a:t>Cultural understanding about the disease</a:t>
          </a:r>
        </a:p>
      </dgm:t>
    </dgm:pt>
    <dgm:pt modelId="{299C70DD-38DB-474F-92E8-D88A0B44E965}" type="parTrans" cxnId="{9BCE8B34-6475-4FCA-AAB3-33CFA5B3801D}">
      <dgm:prSet/>
      <dgm:spPr/>
      <dgm:t>
        <a:bodyPr/>
        <a:lstStyle/>
        <a:p>
          <a:endParaRPr lang="en-US"/>
        </a:p>
      </dgm:t>
    </dgm:pt>
    <dgm:pt modelId="{58BE43A4-0FF3-44A3-B944-27832AA6EBA9}" type="sibTrans" cxnId="{9BCE8B34-6475-4FCA-AAB3-33CFA5B3801D}">
      <dgm:prSet/>
      <dgm:spPr/>
      <dgm:t>
        <a:bodyPr/>
        <a:lstStyle/>
        <a:p>
          <a:endParaRPr lang="en-US"/>
        </a:p>
      </dgm:t>
    </dgm:pt>
    <dgm:pt modelId="{183D3502-3E92-404A-8108-BDC927686F11}">
      <dgm:prSet/>
      <dgm:spPr/>
      <dgm:t>
        <a:bodyPr/>
        <a:lstStyle/>
        <a:p>
          <a:r>
            <a:rPr lang="en-US" dirty="0"/>
            <a:t>Negative perceptions about the disease or treatments</a:t>
          </a:r>
        </a:p>
      </dgm:t>
    </dgm:pt>
    <dgm:pt modelId="{06CEF5C6-575A-4FF8-AAC6-C6EB38208656}" type="parTrans" cxnId="{4E14ECA5-1CED-45C6-A872-BC51007297D6}">
      <dgm:prSet/>
      <dgm:spPr/>
      <dgm:t>
        <a:bodyPr/>
        <a:lstStyle/>
        <a:p>
          <a:endParaRPr lang="en-US"/>
        </a:p>
      </dgm:t>
    </dgm:pt>
    <dgm:pt modelId="{6B8A8E4F-66DD-4312-B848-E91AD2A64C81}" type="sibTrans" cxnId="{4E14ECA5-1CED-45C6-A872-BC51007297D6}">
      <dgm:prSet/>
      <dgm:spPr/>
      <dgm:t>
        <a:bodyPr/>
        <a:lstStyle/>
        <a:p>
          <a:endParaRPr lang="en-US"/>
        </a:p>
      </dgm:t>
    </dgm:pt>
    <dgm:pt modelId="{CF7F6953-2685-4D8F-A9D6-B147F5492643}">
      <dgm:prSet/>
      <dgm:spPr/>
      <dgm:t>
        <a:bodyPr/>
        <a:lstStyle/>
        <a:p>
          <a:r>
            <a:rPr lang="en-US" dirty="0"/>
            <a:t>Emotions like fear or uncertainty</a:t>
          </a:r>
        </a:p>
      </dgm:t>
    </dgm:pt>
    <dgm:pt modelId="{5B74FC2E-B0F2-49AB-86C9-6EE14889B802}" type="parTrans" cxnId="{A39B9A6A-7C26-428B-A7A6-D7EC1F4EFA16}">
      <dgm:prSet/>
      <dgm:spPr/>
      <dgm:t>
        <a:bodyPr/>
        <a:lstStyle/>
        <a:p>
          <a:endParaRPr lang="en-US"/>
        </a:p>
      </dgm:t>
    </dgm:pt>
    <dgm:pt modelId="{F574C450-3213-4634-9094-EA9BB6682D29}" type="sibTrans" cxnId="{A39B9A6A-7C26-428B-A7A6-D7EC1F4EFA16}">
      <dgm:prSet/>
      <dgm:spPr/>
      <dgm:t>
        <a:bodyPr/>
        <a:lstStyle/>
        <a:p>
          <a:endParaRPr lang="en-US"/>
        </a:p>
      </dgm:t>
    </dgm:pt>
    <dgm:pt modelId="{8E1A5E2E-2E42-4643-A334-2A2F408DE0BE}">
      <dgm:prSet/>
      <dgm:spPr/>
      <dgm:t>
        <a:bodyPr/>
        <a:lstStyle/>
        <a:p>
          <a:r>
            <a:rPr lang="en-US" dirty="0"/>
            <a:t>Individual resources (health insurance, access to care, social support)</a:t>
          </a:r>
        </a:p>
      </dgm:t>
    </dgm:pt>
    <dgm:pt modelId="{901BBF15-16CB-904E-839B-76272872711E}" type="parTrans" cxnId="{CB24CD15-7082-9E44-8664-E4E670221F2E}">
      <dgm:prSet/>
      <dgm:spPr/>
      <dgm:t>
        <a:bodyPr/>
        <a:lstStyle/>
        <a:p>
          <a:endParaRPr lang="en-US"/>
        </a:p>
      </dgm:t>
    </dgm:pt>
    <dgm:pt modelId="{4BE26FAF-AB30-5A4C-9346-558BDE3C6510}" type="sibTrans" cxnId="{CB24CD15-7082-9E44-8664-E4E670221F2E}">
      <dgm:prSet/>
      <dgm:spPr/>
      <dgm:t>
        <a:bodyPr/>
        <a:lstStyle/>
        <a:p>
          <a:endParaRPr lang="en-US"/>
        </a:p>
      </dgm:t>
    </dgm:pt>
    <dgm:pt modelId="{C5DA8C7E-B1D5-2942-BF25-4FCBB2D9FE0C}" type="pres">
      <dgm:prSet presAssocID="{30B58B22-7FE3-4C3B-A1B0-86DA7DCF5515}" presName="linear" presStyleCnt="0">
        <dgm:presLayoutVars>
          <dgm:animLvl val="lvl"/>
          <dgm:resizeHandles val="exact"/>
        </dgm:presLayoutVars>
      </dgm:prSet>
      <dgm:spPr/>
      <dgm:t>
        <a:bodyPr/>
        <a:lstStyle/>
        <a:p>
          <a:endParaRPr lang="en-US"/>
        </a:p>
      </dgm:t>
    </dgm:pt>
    <dgm:pt modelId="{04CFABFF-A126-104D-A874-3427C9C6F675}" type="pres">
      <dgm:prSet presAssocID="{162D7DC9-3E76-4047-AE70-AAAA3A263E84}" presName="parentText" presStyleLbl="node1" presStyleIdx="0" presStyleCnt="3">
        <dgm:presLayoutVars>
          <dgm:chMax val="0"/>
          <dgm:bulletEnabled val="1"/>
        </dgm:presLayoutVars>
      </dgm:prSet>
      <dgm:spPr/>
      <dgm:t>
        <a:bodyPr/>
        <a:lstStyle/>
        <a:p>
          <a:endParaRPr lang="en-US"/>
        </a:p>
      </dgm:t>
    </dgm:pt>
    <dgm:pt modelId="{6586D2C9-DDCB-C640-9314-22667CA262D4}" type="pres">
      <dgm:prSet presAssocID="{162D7DC9-3E76-4047-AE70-AAAA3A263E84}" presName="childText" presStyleLbl="revTx" presStyleIdx="0" presStyleCnt="3">
        <dgm:presLayoutVars>
          <dgm:bulletEnabled val="1"/>
        </dgm:presLayoutVars>
      </dgm:prSet>
      <dgm:spPr/>
      <dgm:t>
        <a:bodyPr/>
        <a:lstStyle/>
        <a:p>
          <a:endParaRPr lang="en-US"/>
        </a:p>
      </dgm:t>
    </dgm:pt>
    <dgm:pt modelId="{ED9399FE-ACEC-2047-9FD5-5EDBF89A82B9}" type="pres">
      <dgm:prSet presAssocID="{6B13B499-385C-4AB3-ADD9-DE15BA0B4161}" presName="parentText" presStyleLbl="node1" presStyleIdx="1" presStyleCnt="3">
        <dgm:presLayoutVars>
          <dgm:chMax val="0"/>
          <dgm:bulletEnabled val="1"/>
        </dgm:presLayoutVars>
      </dgm:prSet>
      <dgm:spPr/>
      <dgm:t>
        <a:bodyPr/>
        <a:lstStyle/>
        <a:p>
          <a:endParaRPr lang="en-US"/>
        </a:p>
      </dgm:t>
    </dgm:pt>
    <dgm:pt modelId="{0F6C6056-9109-8A41-BF0A-AC7C9D17791A}" type="pres">
      <dgm:prSet presAssocID="{6B13B499-385C-4AB3-ADD9-DE15BA0B4161}" presName="childText" presStyleLbl="revTx" presStyleIdx="1" presStyleCnt="3">
        <dgm:presLayoutVars>
          <dgm:bulletEnabled val="1"/>
        </dgm:presLayoutVars>
      </dgm:prSet>
      <dgm:spPr/>
      <dgm:t>
        <a:bodyPr/>
        <a:lstStyle/>
        <a:p>
          <a:endParaRPr lang="en-US"/>
        </a:p>
      </dgm:t>
    </dgm:pt>
    <dgm:pt modelId="{6457FFA7-F11A-5648-82B9-69C362DFB357}" type="pres">
      <dgm:prSet presAssocID="{0EDA6052-6C76-4014-8DA7-92FADDF0CD4B}" presName="parentText" presStyleLbl="node1" presStyleIdx="2" presStyleCnt="3">
        <dgm:presLayoutVars>
          <dgm:chMax val="0"/>
          <dgm:bulletEnabled val="1"/>
        </dgm:presLayoutVars>
      </dgm:prSet>
      <dgm:spPr/>
      <dgm:t>
        <a:bodyPr/>
        <a:lstStyle/>
        <a:p>
          <a:endParaRPr lang="en-US"/>
        </a:p>
      </dgm:t>
    </dgm:pt>
    <dgm:pt modelId="{8657B78B-188F-F045-8CD7-98839C9178BD}" type="pres">
      <dgm:prSet presAssocID="{0EDA6052-6C76-4014-8DA7-92FADDF0CD4B}" presName="childText" presStyleLbl="revTx" presStyleIdx="2" presStyleCnt="3">
        <dgm:presLayoutVars>
          <dgm:bulletEnabled val="1"/>
        </dgm:presLayoutVars>
      </dgm:prSet>
      <dgm:spPr/>
      <dgm:t>
        <a:bodyPr/>
        <a:lstStyle/>
        <a:p>
          <a:endParaRPr lang="en-US"/>
        </a:p>
      </dgm:t>
    </dgm:pt>
  </dgm:ptLst>
  <dgm:cxnLst>
    <dgm:cxn modelId="{9BCE8B34-6475-4FCA-AAB3-33CFA5B3801D}" srcId="{0EDA6052-6C76-4014-8DA7-92FADDF0CD4B}" destId="{4771ACC2-CACF-4938-9F5D-ACCAAFF68904}" srcOrd="1" destOrd="0" parTransId="{299C70DD-38DB-474F-92E8-D88A0B44E965}" sibTransId="{58BE43A4-0FF3-44A3-B944-27832AA6EBA9}"/>
    <dgm:cxn modelId="{8219A014-F10A-FA4E-81B9-A2E05FC8A2AC}" type="presOf" srcId="{6B13B499-385C-4AB3-ADD9-DE15BA0B4161}" destId="{ED9399FE-ACEC-2047-9FD5-5EDBF89A82B9}" srcOrd="0" destOrd="0" presId="urn:microsoft.com/office/officeart/2005/8/layout/vList2"/>
    <dgm:cxn modelId="{6089CF29-47BB-48A6-A644-8A4AC8CC3933}" srcId="{162D7DC9-3E76-4047-AE70-AAAA3A263E84}" destId="{79EC888A-184C-4694-88EC-E0D27DBD6D8D}" srcOrd="0" destOrd="0" parTransId="{337EBAFF-8C25-4B51-B05F-0FD276A49086}" sibTransId="{E2E66C7F-B50B-4AB0-8D20-062DF32543B0}"/>
    <dgm:cxn modelId="{4E14ECA5-1CED-45C6-A872-BC51007297D6}" srcId="{0EDA6052-6C76-4014-8DA7-92FADDF0CD4B}" destId="{183D3502-3E92-404A-8108-BDC927686F11}" srcOrd="2" destOrd="0" parTransId="{06CEF5C6-575A-4FF8-AAC6-C6EB38208656}" sibTransId="{6B8A8E4F-66DD-4312-B848-E91AD2A64C81}"/>
    <dgm:cxn modelId="{C2B1E770-A1F6-BF4D-AE1A-431913BA5297}" type="presOf" srcId="{162D7DC9-3E76-4047-AE70-AAAA3A263E84}" destId="{04CFABFF-A126-104D-A874-3427C9C6F675}" srcOrd="0" destOrd="0" presId="urn:microsoft.com/office/officeart/2005/8/layout/vList2"/>
    <dgm:cxn modelId="{A39B9A6A-7C26-428B-A7A6-D7EC1F4EFA16}" srcId="{0EDA6052-6C76-4014-8DA7-92FADDF0CD4B}" destId="{CF7F6953-2685-4D8F-A9D6-B147F5492643}" srcOrd="3" destOrd="0" parTransId="{5B74FC2E-B0F2-49AB-86C9-6EE14889B802}" sibTransId="{F574C450-3213-4634-9094-EA9BB6682D29}"/>
    <dgm:cxn modelId="{F0E22EB3-3557-BE42-B273-5265B6CF169B}" type="presOf" srcId="{79EC888A-184C-4694-88EC-E0D27DBD6D8D}" destId="{6586D2C9-DDCB-C640-9314-22667CA262D4}" srcOrd="0" destOrd="0" presId="urn:microsoft.com/office/officeart/2005/8/layout/vList2"/>
    <dgm:cxn modelId="{3008806E-95CA-1F4F-B42D-E79B504E0775}" type="presOf" srcId="{0EDA6052-6C76-4014-8DA7-92FADDF0CD4B}" destId="{6457FFA7-F11A-5648-82B9-69C362DFB357}" srcOrd="0" destOrd="0" presId="urn:microsoft.com/office/officeart/2005/8/layout/vList2"/>
    <dgm:cxn modelId="{FD3DB309-C058-45BE-8BA0-E2FEA57CBDB5}" srcId="{0EDA6052-6C76-4014-8DA7-92FADDF0CD4B}" destId="{FFF49770-366C-41E6-8E1D-FDA7A9EBCDB4}" srcOrd="0" destOrd="0" parTransId="{F0E3D6DC-8E3D-4EA9-B0EE-5C40E55E3C2B}" sibTransId="{F166F964-3CE7-4C7A-9645-C1B953A071E1}"/>
    <dgm:cxn modelId="{CB24CD15-7082-9E44-8664-E4E670221F2E}" srcId="{0EDA6052-6C76-4014-8DA7-92FADDF0CD4B}" destId="{8E1A5E2E-2E42-4643-A334-2A2F408DE0BE}" srcOrd="4" destOrd="0" parTransId="{901BBF15-16CB-904E-839B-76272872711E}" sibTransId="{4BE26FAF-AB30-5A4C-9346-558BDE3C6510}"/>
    <dgm:cxn modelId="{44F4C6CA-D5F8-4528-B1D2-C5B02F7070AA}" srcId="{30B58B22-7FE3-4C3B-A1B0-86DA7DCF5515}" destId="{6B13B499-385C-4AB3-ADD9-DE15BA0B4161}" srcOrd="1" destOrd="0" parTransId="{8AE59DBD-3BD5-4D9A-817A-4E52222FEF9E}" sibTransId="{1617E541-34E3-47DD-9B03-F87F1D0FFA08}"/>
    <dgm:cxn modelId="{F0680FE3-EEB6-BA4B-B3F7-3749EDFC4239}" type="presOf" srcId="{30B58B22-7FE3-4C3B-A1B0-86DA7DCF5515}" destId="{C5DA8C7E-B1D5-2942-BF25-4FCBB2D9FE0C}" srcOrd="0" destOrd="0" presId="urn:microsoft.com/office/officeart/2005/8/layout/vList2"/>
    <dgm:cxn modelId="{9E448D0F-0490-B947-98D6-67CB5F736D31}" type="presOf" srcId="{CF7F6953-2685-4D8F-A9D6-B147F5492643}" destId="{8657B78B-188F-F045-8CD7-98839C9178BD}" srcOrd="0" destOrd="3" presId="urn:microsoft.com/office/officeart/2005/8/layout/vList2"/>
    <dgm:cxn modelId="{07921B9F-74C9-45BC-924B-EFE46D094204}" srcId="{6B13B499-385C-4AB3-ADD9-DE15BA0B4161}" destId="{7FC83AA6-7C88-4A77-BFE4-5F88F72F0739}" srcOrd="0" destOrd="0" parTransId="{3C9DDCC1-9B47-45BE-A353-6CA03F617EE0}" sibTransId="{DDC29F7C-E9DB-48ED-836F-5BD22C4AA1C1}"/>
    <dgm:cxn modelId="{0DD551E0-1A1D-4740-90A3-F16EC497CE82}" srcId="{30B58B22-7FE3-4C3B-A1B0-86DA7DCF5515}" destId="{162D7DC9-3E76-4047-AE70-AAAA3A263E84}" srcOrd="0" destOrd="0" parTransId="{8E0C054F-F3AE-4073-90B6-68DAD6E26C2D}" sibTransId="{1C073A3A-FEB5-4113-83B6-CAA262B9789C}"/>
    <dgm:cxn modelId="{DFF82704-3414-284A-89C0-52C7DB5ED7A8}" type="presOf" srcId="{7FC83AA6-7C88-4A77-BFE4-5F88F72F0739}" destId="{0F6C6056-9109-8A41-BF0A-AC7C9D17791A}" srcOrd="0" destOrd="0" presId="urn:microsoft.com/office/officeart/2005/8/layout/vList2"/>
    <dgm:cxn modelId="{B2F2AE6E-CFB6-45F7-8EDA-01D48CE98CB6}" srcId="{30B58B22-7FE3-4C3B-A1B0-86DA7DCF5515}" destId="{0EDA6052-6C76-4014-8DA7-92FADDF0CD4B}" srcOrd="2" destOrd="0" parTransId="{53DBC6F4-5663-40C9-85AE-D9E76062C1F3}" sibTransId="{66D72659-235E-4A35-8342-5DC8E20103D5}"/>
    <dgm:cxn modelId="{CE1F5D9C-6A48-EC48-9FC7-8817D3DB6C97}" type="presOf" srcId="{FFF49770-366C-41E6-8E1D-FDA7A9EBCDB4}" destId="{8657B78B-188F-F045-8CD7-98839C9178BD}" srcOrd="0" destOrd="0" presId="urn:microsoft.com/office/officeart/2005/8/layout/vList2"/>
    <dgm:cxn modelId="{2130A811-E413-664F-9B60-789C230FA653}" type="presOf" srcId="{8E1A5E2E-2E42-4643-A334-2A2F408DE0BE}" destId="{8657B78B-188F-F045-8CD7-98839C9178BD}" srcOrd="0" destOrd="4" presId="urn:microsoft.com/office/officeart/2005/8/layout/vList2"/>
    <dgm:cxn modelId="{DA18DDC3-4D9B-AD41-A1FF-E4AC4EB39D9F}" type="presOf" srcId="{4771ACC2-CACF-4938-9F5D-ACCAAFF68904}" destId="{8657B78B-188F-F045-8CD7-98839C9178BD}" srcOrd="0" destOrd="1" presId="urn:microsoft.com/office/officeart/2005/8/layout/vList2"/>
    <dgm:cxn modelId="{BEC5E26C-3ED4-624F-ADB0-06D25F21C7B0}" type="presOf" srcId="{183D3502-3E92-404A-8108-BDC927686F11}" destId="{8657B78B-188F-F045-8CD7-98839C9178BD}" srcOrd="0" destOrd="2" presId="urn:microsoft.com/office/officeart/2005/8/layout/vList2"/>
    <dgm:cxn modelId="{08DEC88B-DF18-214E-9E3B-94C6B12DECCB}" type="presParOf" srcId="{C5DA8C7E-B1D5-2942-BF25-4FCBB2D9FE0C}" destId="{04CFABFF-A126-104D-A874-3427C9C6F675}" srcOrd="0" destOrd="0" presId="urn:microsoft.com/office/officeart/2005/8/layout/vList2"/>
    <dgm:cxn modelId="{5D19D1BC-A4A8-2241-9935-232E7BEBF58E}" type="presParOf" srcId="{C5DA8C7E-B1D5-2942-BF25-4FCBB2D9FE0C}" destId="{6586D2C9-DDCB-C640-9314-22667CA262D4}" srcOrd="1" destOrd="0" presId="urn:microsoft.com/office/officeart/2005/8/layout/vList2"/>
    <dgm:cxn modelId="{937C575A-65A8-7045-A228-81B56445D89F}" type="presParOf" srcId="{C5DA8C7E-B1D5-2942-BF25-4FCBB2D9FE0C}" destId="{ED9399FE-ACEC-2047-9FD5-5EDBF89A82B9}" srcOrd="2" destOrd="0" presId="urn:microsoft.com/office/officeart/2005/8/layout/vList2"/>
    <dgm:cxn modelId="{D4C7A466-3D17-B949-B836-BE8512C140D4}" type="presParOf" srcId="{C5DA8C7E-B1D5-2942-BF25-4FCBB2D9FE0C}" destId="{0F6C6056-9109-8A41-BF0A-AC7C9D17791A}" srcOrd="3" destOrd="0" presId="urn:microsoft.com/office/officeart/2005/8/layout/vList2"/>
    <dgm:cxn modelId="{39C3FF3B-1D6B-DF42-82C7-F2B3EAB91B35}" type="presParOf" srcId="{C5DA8C7E-B1D5-2942-BF25-4FCBB2D9FE0C}" destId="{6457FFA7-F11A-5648-82B9-69C362DFB357}" srcOrd="4" destOrd="0" presId="urn:microsoft.com/office/officeart/2005/8/layout/vList2"/>
    <dgm:cxn modelId="{B5974407-9107-7342-A6B0-6ACC590A7BEC}" type="presParOf" srcId="{C5DA8C7E-B1D5-2942-BF25-4FCBB2D9FE0C}" destId="{8657B78B-188F-F045-8CD7-98839C9178B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4D2A2C-74D8-438C-86AA-E71653D94D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8BBFFF-D109-4DE5-8E1B-004BBAF912F4}">
      <dgm:prSet/>
      <dgm:spPr/>
      <dgm:t>
        <a:bodyPr/>
        <a:lstStyle/>
        <a:p>
          <a:r>
            <a:rPr lang="en-US"/>
            <a:t>Provide context.  </a:t>
          </a:r>
        </a:p>
      </dgm:t>
    </dgm:pt>
    <dgm:pt modelId="{CDE5B12B-835F-456D-B8E7-EA2ABE4A84BE}" type="parTrans" cxnId="{5F82967C-51B8-41EF-902D-67D51C908F80}">
      <dgm:prSet/>
      <dgm:spPr/>
      <dgm:t>
        <a:bodyPr/>
        <a:lstStyle/>
        <a:p>
          <a:endParaRPr lang="en-US"/>
        </a:p>
      </dgm:t>
    </dgm:pt>
    <dgm:pt modelId="{044B1252-D967-4C1D-8B97-B74780EBCC3C}" type="sibTrans" cxnId="{5F82967C-51B8-41EF-902D-67D51C908F80}">
      <dgm:prSet/>
      <dgm:spPr/>
      <dgm:t>
        <a:bodyPr/>
        <a:lstStyle/>
        <a:p>
          <a:endParaRPr lang="en-US"/>
        </a:p>
      </dgm:t>
    </dgm:pt>
    <dgm:pt modelId="{6A51BA00-386A-4AD5-A3A1-F8133DA41D1C}">
      <dgm:prSet/>
      <dgm:spPr/>
      <dgm:t>
        <a:bodyPr/>
        <a:lstStyle/>
        <a:p>
          <a:r>
            <a:rPr lang="en-US" dirty="0"/>
            <a:t>For example, what a patient’s cholesterol level is this year versus last year, or compared to others of the same age and with a comparable health history. </a:t>
          </a:r>
        </a:p>
      </dgm:t>
    </dgm:pt>
    <dgm:pt modelId="{4380BC02-C752-4DF2-A4E3-7F0E4CCD4FC3}" type="parTrans" cxnId="{75ED89C2-0BF1-4E33-89D1-715491DB8259}">
      <dgm:prSet/>
      <dgm:spPr/>
      <dgm:t>
        <a:bodyPr/>
        <a:lstStyle/>
        <a:p>
          <a:endParaRPr lang="en-US"/>
        </a:p>
      </dgm:t>
    </dgm:pt>
    <dgm:pt modelId="{61891D28-403A-4D74-A3B7-23A8F1B661E5}" type="sibTrans" cxnId="{75ED89C2-0BF1-4E33-89D1-715491DB8259}">
      <dgm:prSet/>
      <dgm:spPr/>
      <dgm:t>
        <a:bodyPr/>
        <a:lstStyle/>
        <a:p>
          <a:endParaRPr lang="en-US"/>
        </a:p>
      </dgm:t>
    </dgm:pt>
    <dgm:pt modelId="{1C58CD31-40BC-4145-8235-00EDC7C9CB95}">
      <dgm:prSet/>
      <dgm:spPr/>
      <dgm:t>
        <a:bodyPr/>
        <a:lstStyle/>
        <a:p>
          <a:r>
            <a:rPr lang="en-US" dirty="0"/>
            <a:t>It can help to add context to numbers, for example you could say “1 person in 100, which is about 1 person in your street, or 1 in 1000, which is about 1 person in your suburb”. </a:t>
          </a:r>
        </a:p>
      </dgm:t>
    </dgm:pt>
    <dgm:pt modelId="{2C687E60-1DFF-46EC-ABB8-97A7CF916657}" type="parTrans" cxnId="{772733D3-A7C4-4B8D-87A4-52E2C39475B1}">
      <dgm:prSet/>
      <dgm:spPr/>
      <dgm:t>
        <a:bodyPr/>
        <a:lstStyle/>
        <a:p>
          <a:endParaRPr lang="en-US"/>
        </a:p>
      </dgm:t>
    </dgm:pt>
    <dgm:pt modelId="{5E43FED1-496E-4B00-818A-7868B411A663}" type="sibTrans" cxnId="{772733D3-A7C4-4B8D-87A4-52E2C39475B1}">
      <dgm:prSet/>
      <dgm:spPr/>
      <dgm:t>
        <a:bodyPr/>
        <a:lstStyle/>
        <a:p>
          <a:endParaRPr lang="en-US"/>
        </a:p>
      </dgm:t>
    </dgm:pt>
    <dgm:pt modelId="{F8ED06C3-02D1-4A61-89D4-A9844ABD9479}">
      <dgm:prSet/>
      <dgm:spPr/>
      <dgm:t>
        <a:bodyPr/>
        <a:lstStyle/>
        <a:p>
          <a:r>
            <a:rPr lang="en-US"/>
            <a:t>Use everyday words. </a:t>
          </a:r>
        </a:p>
      </dgm:t>
    </dgm:pt>
    <dgm:pt modelId="{3354EEE8-7866-4BF1-A991-E4980A11A3F9}" type="parTrans" cxnId="{67074548-CB86-4FFB-8A0B-162F6BEB1F44}">
      <dgm:prSet/>
      <dgm:spPr/>
      <dgm:t>
        <a:bodyPr/>
        <a:lstStyle/>
        <a:p>
          <a:endParaRPr lang="en-US"/>
        </a:p>
      </dgm:t>
    </dgm:pt>
    <dgm:pt modelId="{F5F9D90C-57DB-433E-8504-85996A35E493}" type="sibTrans" cxnId="{67074548-CB86-4FFB-8A0B-162F6BEB1F44}">
      <dgm:prSet/>
      <dgm:spPr/>
      <dgm:t>
        <a:bodyPr/>
        <a:lstStyle/>
        <a:p>
          <a:endParaRPr lang="en-US"/>
        </a:p>
      </dgm:t>
    </dgm:pt>
    <dgm:pt modelId="{A32C6ACD-4582-4F66-8C27-103EEB961F8C}">
      <dgm:prSet/>
      <dgm:spPr/>
      <dgm:t>
        <a:bodyPr/>
        <a:lstStyle/>
        <a:p>
          <a:r>
            <a:rPr lang="en-US" dirty="0"/>
            <a:t>For example, say, “about half” instead of “49 percent.”</a:t>
          </a:r>
        </a:p>
      </dgm:t>
    </dgm:pt>
    <dgm:pt modelId="{EF78FCDE-75F8-4911-8339-4C5209687D6E}" type="parTrans" cxnId="{F8E3B167-754A-4FFB-836E-B3C6FC9EE65E}">
      <dgm:prSet/>
      <dgm:spPr/>
      <dgm:t>
        <a:bodyPr/>
        <a:lstStyle/>
        <a:p>
          <a:endParaRPr lang="en-US"/>
        </a:p>
      </dgm:t>
    </dgm:pt>
    <dgm:pt modelId="{782FE74A-07AA-47F7-8E05-9F66B8474C26}" type="sibTrans" cxnId="{F8E3B167-754A-4FFB-836E-B3C6FC9EE65E}">
      <dgm:prSet/>
      <dgm:spPr/>
      <dgm:t>
        <a:bodyPr/>
        <a:lstStyle/>
        <a:p>
          <a:endParaRPr lang="en-US"/>
        </a:p>
      </dgm:t>
    </dgm:pt>
    <dgm:pt modelId="{F5AAD77E-0574-2B4B-922A-EBC15FFA9BBA}">
      <dgm:prSet/>
      <dgm:spPr/>
      <dgm:t>
        <a:bodyPr/>
        <a:lstStyle/>
        <a:p>
          <a:r>
            <a:rPr lang="en-US" dirty="0"/>
            <a:t>Avoid jargon </a:t>
          </a:r>
        </a:p>
      </dgm:t>
    </dgm:pt>
    <dgm:pt modelId="{61C6D1B5-B80D-9E46-95C0-9491855BB697}" type="parTrans" cxnId="{FF4BEA62-6262-ED46-8BDD-5511D325D697}">
      <dgm:prSet/>
      <dgm:spPr/>
      <dgm:t>
        <a:bodyPr/>
        <a:lstStyle/>
        <a:p>
          <a:endParaRPr lang="en-US"/>
        </a:p>
      </dgm:t>
    </dgm:pt>
    <dgm:pt modelId="{57A01EDB-894C-8D4E-AFC7-12742A866CDB}" type="sibTrans" cxnId="{FF4BEA62-6262-ED46-8BDD-5511D325D697}">
      <dgm:prSet/>
      <dgm:spPr/>
      <dgm:t>
        <a:bodyPr/>
        <a:lstStyle/>
        <a:p>
          <a:endParaRPr lang="en-US"/>
        </a:p>
      </dgm:t>
    </dgm:pt>
    <dgm:pt modelId="{24EFD74C-9A73-094E-9B7D-E5219B622270}">
      <dgm:prSet/>
      <dgm:spPr/>
      <dgm:t>
        <a:bodyPr/>
        <a:lstStyle/>
        <a:p>
          <a:r>
            <a:rPr lang="en-US" dirty="0"/>
            <a:t>Avoid long decimals </a:t>
          </a:r>
        </a:p>
      </dgm:t>
    </dgm:pt>
    <dgm:pt modelId="{7A73DC2B-B525-BF43-90E4-2CB0DFF58844}" type="parTrans" cxnId="{2078F48F-743A-754D-AF47-96F01EF03D14}">
      <dgm:prSet/>
      <dgm:spPr/>
      <dgm:t>
        <a:bodyPr/>
        <a:lstStyle/>
        <a:p>
          <a:endParaRPr lang="en-US"/>
        </a:p>
      </dgm:t>
    </dgm:pt>
    <dgm:pt modelId="{A9C831DA-10CF-664F-B726-483ADEE3880E}" type="sibTrans" cxnId="{2078F48F-743A-754D-AF47-96F01EF03D14}">
      <dgm:prSet/>
      <dgm:spPr/>
      <dgm:t>
        <a:bodyPr/>
        <a:lstStyle/>
        <a:p>
          <a:endParaRPr lang="en-US"/>
        </a:p>
      </dgm:t>
    </dgm:pt>
    <dgm:pt modelId="{60CEF354-4BB1-A44A-A404-0B3D5711ECB6}">
      <dgm:prSet/>
      <dgm:spPr/>
      <dgm:t>
        <a:bodyPr/>
        <a:lstStyle/>
        <a:p>
          <a:r>
            <a:rPr lang="en-US" dirty="0"/>
            <a:t>Metric vs. Imperial </a:t>
          </a:r>
        </a:p>
      </dgm:t>
    </dgm:pt>
    <dgm:pt modelId="{636162FC-1ED1-C046-BACE-B48A3610D497}" type="parTrans" cxnId="{A3201D7E-45F3-6A43-A84C-67DFC53AD8BE}">
      <dgm:prSet/>
      <dgm:spPr/>
      <dgm:t>
        <a:bodyPr/>
        <a:lstStyle/>
        <a:p>
          <a:endParaRPr lang="en-US"/>
        </a:p>
      </dgm:t>
    </dgm:pt>
    <dgm:pt modelId="{F1BA70A9-D166-9E4A-9F41-DB752D08AB93}" type="sibTrans" cxnId="{A3201D7E-45F3-6A43-A84C-67DFC53AD8BE}">
      <dgm:prSet/>
      <dgm:spPr/>
      <dgm:t>
        <a:bodyPr/>
        <a:lstStyle/>
        <a:p>
          <a:endParaRPr lang="en-US"/>
        </a:p>
      </dgm:t>
    </dgm:pt>
    <dgm:pt modelId="{CF5E1882-6031-654F-8C05-1EFD6980F1F9}">
      <dgm:prSet/>
      <dgm:spPr/>
      <dgm:t>
        <a:bodyPr/>
        <a:lstStyle/>
        <a:p>
          <a:r>
            <a:rPr lang="en-US" dirty="0"/>
            <a:t>Use analogies and comparisons to familiar objects. For example, say, "A gallstone can be as small as a grain of sand or as large as a golf ball."</a:t>
          </a:r>
        </a:p>
      </dgm:t>
    </dgm:pt>
    <dgm:pt modelId="{4C45457C-38D2-8A4E-869F-DE6A9B37626D}" type="parTrans" cxnId="{E6BCCF48-7F1D-EA43-8B67-F8125F4B989C}">
      <dgm:prSet/>
      <dgm:spPr/>
      <dgm:t>
        <a:bodyPr/>
        <a:lstStyle/>
        <a:p>
          <a:endParaRPr lang="en-US"/>
        </a:p>
      </dgm:t>
    </dgm:pt>
    <dgm:pt modelId="{34883738-5328-1D4E-9329-C067D06FF2DC}" type="sibTrans" cxnId="{E6BCCF48-7F1D-EA43-8B67-F8125F4B989C}">
      <dgm:prSet/>
      <dgm:spPr/>
      <dgm:t>
        <a:bodyPr/>
        <a:lstStyle/>
        <a:p>
          <a:endParaRPr lang="en-US"/>
        </a:p>
      </dgm:t>
    </dgm:pt>
    <dgm:pt modelId="{C6752DF0-D480-704B-8368-27E4F2A7E9DB}" type="pres">
      <dgm:prSet presAssocID="{674D2A2C-74D8-438C-86AA-E71653D94D0E}" presName="Name0" presStyleCnt="0">
        <dgm:presLayoutVars>
          <dgm:dir/>
          <dgm:animLvl val="lvl"/>
          <dgm:resizeHandles val="exact"/>
        </dgm:presLayoutVars>
      </dgm:prSet>
      <dgm:spPr/>
      <dgm:t>
        <a:bodyPr/>
        <a:lstStyle/>
        <a:p>
          <a:endParaRPr lang="en-US"/>
        </a:p>
      </dgm:t>
    </dgm:pt>
    <dgm:pt modelId="{A82932F5-B7F4-154F-9536-1F8B15C3222D}" type="pres">
      <dgm:prSet presAssocID="{5B8BBFFF-D109-4DE5-8E1B-004BBAF912F4}" presName="composite" presStyleCnt="0"/>
      <dgm:spPr/>
    </dgm:pt>
    <dgm:pt modelId="{88CF8985-EC1F-A542-B512-33B7A084211B}" type="pres">
      <dgm:prSet presAssocID="{5B8BBFFF-D109-4DE5-8E1B-004BBAF912F4}" presName="parTx" presStyleLbl="alignNode1" presStyleIdx="0" presStyleCnt="2">
        <dgm:presLayoutVars>
          <dgm:chMax val="0"/>
          <dgm:chPref val="0"/>
          <dgm:bulletEnabled val="1"/>
        </dgm:presLayoutVars>
      </dgm:prSet>
      <dgm:spPr/>
      <dgm:t>
        <a:bodyPr/>
        <a:lstStyle/>
        <a:p>
          <a:endParaRPr lang="en-US"/>
        </a:p>
      </dgm:t>
    </dgm:pt>
    <dgm:pt modelId="{F8718AA5-BA08-2940-984E-05C5B37CA9F4}" type="pres">
      <dgm:prSet presAssocID="{5B8BBFFF-D109-4DE5-8E1B-004BBAF912F4}" presName="desTx" presStyleLbl="alignAccFollowNode1" presStyleIdx="0" presStyleCnt="2">
        <dgm:presLayoutVars>
          <dgm:bulletEnabled val="1"/>
        </dgm:presLayoutVars>
      </dgm:prSet>
      <dgm:spPr/>
      <dgm:t>
        <a:bodyPr/>
        <a:lstStyle/>
        <a:p>
          <a:endParaRPr lang="en-US"/>
        </a:p>
      </dgm:t>
    </dgm:pt>
    <dgm:pt modelId="{1D2A12A7-E271-E849-AC8C-9D05D77A971A}" type="pres">
      <dgm:prSet presAssocID="{044B1252-D967-4C1D-8B97-B74780EBCC3C}" presName="space" presStyleCnt="0"/>
      <dgm:spPr/>
    </dgm:pt>
    <dgm:pt modelId="{EDB4337E-593A-7340-8578-5E1F34A988EB}" type="pres">
      <dgm:prSet presAssocID="{F8ED06C3-02D1-4A61-89D4-A9844ABD9479}" presName="composite" presStyleCnt="0"/>
      <dgm:spPr/>
    </dgm:pt>
    <dgm:pt modelId="{13745B4E-FBA6-934E-A0CA-1A73D7399262}" type="pres">
      <dgm:prSet presAssocID="{F8ED06C3-02D1-4A61-89D4-A9844ABD9479}" presName="parTx" presStyleLbl="alignNode1" presStyleIdx="1" presStyleCnt="2">
        <dgm:presLayoutVars>
          <dgm:chMax val="0"/>
          <dgm:chPref val="0"/>
          <dgm:bulletEnabled val="1"/>
        </dgm:presLayoutVars>
      </dgm:prSet>
      <dgm:spPr/>
      <dgm:t>
        <a:bodyPr/>
        <a:lstStyle/>
        <a:p>
          <a:endParaRPr lang="en-US"/>
        </a:p>
      </dgm:t>
    </dgm:pt>
    <dgm:pt modelId="{F9558FFC-AF18-7F40-83C2-D99819CB1167}" type="pres">
      <dgm:prSet presAssocID="{F8ED06C3-02D1-4A61-89D4-A9844ABD9479}" presName="desTx" presStyleLbl="alignAccFollowNode1" presStyleIdx="1" presStyleCnt="2">
        <dgm:presLayoutVars>
          <dgm:bulletEnabled val="1"/>
        </dgm:presLayoutVars>
      </dgm:prSet>
      <dgm:spPr/>
      <dgm:t>
        <a:bodyPr/>
        <a:lstStyle/>
        <a:p>
          <a:endParaRPr lang="en-US"/>
        </a:p>
      </dgm:t>
    </dgm:pt>
  </dgm:ptLst>
  <dgm:cxnLst>
    <dgm:cxn modelId="{772733D3-A7C4-4B8D-87A4-52E2C39475B1}" srcId="{5B8BBFFF-D109-4DE5-8E1B-004BBAF912F4}" destId="{1C58CD31-40BC-4145-8235-00EDC7C9CB95}" srcOrd="1" destOrd="0" parTransId="{2C687E60-1DFF-46EC-ABB8-97A7CF916657}" sibTransId="{5E43FED1-496E-4B00-818A-7868B411A663}"/>
    <dgm:cxn modelId="{9D755EF8-EB6E-0443-A50D-DEFE5CFF33B0}" type="presOf" srcId="{F5AAD77E-0574-2B4B-922A-EBC15FFA9BBA}" destId="{F9558FFC-AF18-7F40-83C2-D99819CB1167}" srcOrd="0" destOrd="1" presId="urn:microsoft.com/office/officeart/2005/8/layout/hList1"/>
    <dgm:cxn modelId="{19820B07-711A-EE40-9B23-F03F4B70FF3F}" type="presOf" srcId="{CF5E1882-6031-654F-8C05-1EFD6980F1F9}" destId="{F9558FFC-AF18-7F40-83C2-D99819CB1167}" srcOrd="0" destOrd="4" presId="urn:microsoft.com/office/officeart/2005/8/layout/hList1"/>
    <dgm:cxn modelId="{F8E3B167-754A-4FFB-836E-B3C6FC9EE65E}" srcId="{F8ED06C3-02D1-4A61-89D4-A9844ABD9479}" destId="{A32C6ACD-4582-4F66-8C27-103EEB961F8C}" srcOrd="0" destOrd="0" parTransId="{EF78FCDE-75F8-4911-8339-4C5209687D6E}" sibTransId="{782FE74A-07AA-47F7-8E05-9F66B8474C26}"/>
    <dgm:cxn modelId="{2078F48F-743A-754D-AF47-96F01EF03D14}" srcId="{F8ED06C3-02D1-4A61-89D4-A9844ABD9479}" destId="{24EFD74C-9A73-094E-9B7D-E5219B622270}" srcOrd="2" destOrd="0" parTransId="{7A73DC2B-B525-BF43-90E4-2CB0DFF58844}" sibTransId="{A9C831DA-10CF-664F-B726-483ADEE3880E}"/>
    <dgm:cxn modelId="{A3201D7E-45F3-6A43-A84C-67DFC53AD8BE}" srcId="{F8ED06C3-02D1-4A61-89D4-A9844ABD9479}" destId="{60CEF354-4BB1-A44A-A404-0B3D5711ECB6}" srcOrd="3" destOrd="0" parTransId="{636162FC-1ED1-C046-BACE-B48A3610D497}" sibTransId="{F1BA70A9-D166-9E4A-9F41-DB752D08AB93}"/>
    <dgm:cxn modelId="{5F82967C-51B8-41EF-902D-67D51C908F80}" srcId="{674D2A2C-74D8-438C-86AA-E71653D94D0E}" destId="{5B8BBFFF-D109-4DE5-8E1B-004BBAF912F4}" srcOrd="0" destOrd="0" parTransId="{CDE5B12B-835F-456D-B8E7-EA2ABE4A84BE}" sibTransId="{044B1252-D967-4C1D-8B97-B74780EBCC3C}"/>
    <dgm:cxn modelId="{34288CF9-36A6-EB43-9ABD-A3EFC06639BC}" type="presOf" srcId="{5B8BBFFF-D109-4DE5-8E1B-004BBAF912F4}" destId="{88CF8985-EC1F-A542-B512-33B7A084211B}" srcOrd="0" destOrd="0" presId="urn:microsoft.com/office/officeart/2005/8/layout/hList1"/>
    <dgm:cxn modelId="{EC718DBB-1DE7-214F-B5E8-D2470ABD0537}" type="presOf" srcId="{60CEF354-4BB1-A44A-A404-0B3D5711ECB6}" destId="{F9558FFC-AF18-7F40-83C2-D99819CB1167}" srcOrd="0" destOrd="3" presId="urn:microsoft.com/office/officeart/2005/8/layout/hList1"/>
    <dgm:cxn modelId="{75ED89C2-0BF1-4E33-89D1-715491DB8259}" srcId="{5B8BBFFF-D109-4DE5-8E1B-004BBAF912F4}" destId="{6A51BA00-386A-4AD5-A3A1-F8133DA41D1C}" srcOrd="0" destOrd="0" parTransId="{4380BC02-C752-4DF2-A4E3-7F0E4CCD4FC3}" sibTransId="{61891D28-403A-4D74-A3B7-23A8F1B661E5}"/>
    <dgm:cxn modelId="{1F6EF060-2F1C-BD42-8258-3A29C101D462}" type="presOf" srcId="{F8ED06C3-02D1-4A61-89D4-A9844ABD9479}" destId="{13745B4E-FBA6-934E-A0CA-1A73D7399262}" srcOrd="0" destOrd="0" presId="urn:microsoft.com/office/officeart/2005/8/layout/hList1"/>
    <dgm:cxn modelId="{F888E6FF-4C6E-F942-B6CF-9A37ED41A633}" type="presOf" srcId="{24EFD74C-9A73-094E-9B7D-E5219B622270}" destId="{F9558FFC-AF18-7F40-83C2-D99819CB1167}" srcOrd="0" destOrd="2" presId="urn:microsoft.com/office/officeart/2005/8/layout/hList1"/>
    <dgm:cxn modelId="{E6BCCF48-7F1D-EA43-8B67-F8125F4B989C}" srcId="{F8ED06C3-02D1-4A61-89D4-A9844ABD9479}" destId="{CF5E1882-6031-654F-8C05-1EFD6980F1F9}" srcOrd="4" destOrd="0" parTransId="{4C45457C-38D2-8A4E-869F-DE6A9B37626D}" sibTransId="{34883738-5328-1D4E-9329-C067D06FF2DC}"/>
    <dgm:cxn modelId="{0A882A7F-028F-2749-9483-6B8EB8131D79}" type="presOf" srcId="{A32C6ACD-4582-4F66-8C27-103EEB961F8C}" destId="{F9558FFC-AF18-7F40-83C2-D99819CB1167}" srcOrd="0" destOrd="0" presId="urn:microsoft.com/office/officeart/2005/8/layout/hList1"/>
    <dgm:cxn modelId="{F003ABB1-4741-6B46-B4E8-9ED3502448E4}" type="presOf" srcId="{674D2A2C-74D8-438C-86AA-E71653D94D0E}" destId="{C6752DF0-D480-704B-8368-27E4F2A7E9DB}" srcOrd="0" destOrd="0" presId="urn:microsoft.com/office/officeart/2005/8/layout/hList1"/>
    <dgm:cxn modelId="{052F64D9-0493-8E48-AE6E-F599FE74ADB4}" type="presOf" srcId="{6A51BA00-386A-4AD5-A3A1-F8133DA41D1C}" destId="{F8718AA5-BA08-2940-984E-05C5B37CA9F4}" srcOrd="0" destOrd="0" presId="urn:microsoft.com/office/officeart/2005/8/layout/hList1"/>
    <dgm:cxn modelId="{05C6F373-6B27-D241-A403-68576F26D5FE}" type="presOf" srcId="{1C58CD31-40BC-4145-8235-00EDC7C9CB95}" destId="{F8718AA5-BA08-2940-984E-05C5B37CA9F4}" srcOrd="0" destOrd="1" presId="urn:microsoft.com/office/officeart/2005/8/layout/hList1"/>
    <dgm:cxn modelId="{FF4BEA62-6262-ED46-8BDD-5511D325D697}" srcId="{F8ED06C3-02D1-4A61-89D4-A9844ABD9479}" destId="{F5AAD77E-0574-2B4B-922A-EBC15FFA9BBA}" srcOrd="1" destOrd="0" parTransId="{61C6D1B5-B80D-9E46-95C0-9491855BB697}" sibTransId="{57A01EDB-894C-8D4E-AFC7-12742A866CDB}"/>
    <dgm:cxn modelId="{67074548-CB86-4FFB-8A0B-162F6BEB1F44}" srcId="{674D2A2C-74D8-438C-86AA-E71653D94D0E}" destId="{F8ED06C3-02D1-4A61-89D4-A9844ABD9479}" srcOrd="1" destOrd="0" parTransId="{3354EEE8-7866-4BF1-A991-E4980A11A3F9}" sibTransId="{F5F9D90C-57DB-433E-8504-85996A35E493}"/>
    <dgm:cxn modelId="{53B70667-6332-7E4D-9E4D-CBE1F35702C0}" type="presParOf" srcId="{C6752DF0-D480-704B-8368-27E4F2A7E9DB}" destId="{A82932F5-B7F4-154F-9536-1F8B15C3222D}" srcOrd="0" destOrd="0" presId="urn:microsoft.com/office/officeart/2005/8/layout/hList1"/>
    <dgm:cxn modelId="{F9374A43-8077-AB46-82D7-03E90086A568}" type="presParOf" srcId="{A82932F5-B7F4-154F-9536-1F8B15C3222D}" destId="{88CF8985-EC1F-A542-B512-33B7A084211B}" srcOrd="0" destOrd="0" presId="urn:microsoft.com/office/officeart/2005/8/layout/hList1"/>
    <dgm:cxn modelId="{71A09211-BCBF-D94E-87A0-E063C1947ECC}" type="presParOf" srcId="{A82932F5-B7F4-154F-9536-1F8B15C3222D}" destId="{F8718AA5-BA08-2940-984E-05C5B37CA9F4}" srcOrd="1" destOrd="0" presId="urn:microsoft.com/office/officeart/2005/8/layout/hList1"/>
    <dgm:cxn modelId="{52305411-BD2B-D647-BBB3-36A2FADEF66E}" type="presParOf" srcId="{C6752DF0-D480-704B-8368-27E4F2A7E9DB}" destId="{1D2A12A7-E271-E849-AC8C-9D05D77A971A}" srcOrd="1" destOrd="0" presId="urn:microsoft.com/office/officeart/2005/8/layout/hList1"/>
    <dgm:cxn modelId="{5BF7123A-C514-D646-8174-D6C581CEACB2}" type="presParOf" srcId="{C6752DF0-D480-704B-8368-27E4F2A7E9DB}" destId="{EDB4337E-593A-7340-8578-5E1F34A988EB}" srcOrd="2" destOrd="0" presId="urn:microsoft.com/office/officeart/2005/8/layout/hList1"/>
    <dgm:cxn modelId="{96F405AF-97F4-5A4B-AD9D-1D648EB63469}" type="presParOf" srcId="{EDB4337E-593A-7340-8578-5E1F34A988EB}" destId="{13745B4E-FBA6-934E-A0CA-1A73D7399262}" srcOrd="0" destOrd="0" presId="urn:microsoft.com/office/officeart/2005/8/layout/hList1"/>
    <dgm:cxn modelId="{34F300D0-06DD-A54F-867B-7178017D2084}" type="presParOf" srcId="{EDB4337E-593A-7340-8578-5E1F34A988EB}" destId="{F9558FFC-AF18-7F40-83C2-D99819CB11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4D2A2C-74D8-438C-86AA-E71653D94D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8BBFFF-D109-4DE5-8E1B-004BBAF912F4}">
      <dgm:prSet/>
      <dgm:spPr/>
      <dgm:t>
        <a:bodyPr/>
        <a:lstStyle/>
        <a:p>
          <a:r>
            <a:rPr lang="en-US" dirty="0"/>
            <a:t>Do the math for them.</a:t>
          </a:r>
        </a:p>
      </dgm:t>
    </dgm:pt>
    <dgm:pt modelId="{CDE5B12B-835F-456D-B8E7-EA2ABE4A84BE}" type="parTrans" cxnId="{5F82967C-51B8-41EF-902D-67D51C908F80}">
      <dgm:prSet/>
      <dgm:spPr/>
      <dgm:t>
        <a:bodyPr/>
        <a:lstStyle/>
        <a:p>
          <a:endParaRPr lang="en-US"/>
        </a:p>
      </dgm:t>
    </dgm:pt>
    <dgm:pt modelId="{044B1252-D967-4C1D-8B97-B74780EBCC3C}" type="sibTrans" cxnId="{5F82967C-51B8-41EF-902D-67D51C908F80}">
      <dgm:prSet/>
      <dgm:spPr/>
      <dgm:t>
        <a:bodyPr/>
        <a:lstStyle/>
        <a:p>
          <a:endParaRPr lang="en-US"/>
        </a:p>
      </dgm:t>
    </dgm:pt>
    <dgm:pt modelId="{6A51BA00-386A-4AD5-A3A1-F8133DA41D1C}">
      <dgm:prSet/>
      <dgm:spPr/>
      <dgm:t>
        <a:bodyPr/>
        <a:lstStyle/>
        <a:p>
          <a:r>
            <a:rPr lang="en-US" dirty="0"/>
            <a:t>For example, tell them what their risk is rather than expecting them to calculate it from a graph.</a:t>
          </a:r>
        </a:p>
      </dgm:t>
    </dgm:pt>
    <dgm:pt modelId="{4380BC02-C752-4DF2-A4E3-7F0E4CCD4FC3}" type="parTrans" cxnId="{75ED89C2-0BF1-4E33-89D1-715491DB8259}">
      <dgm:prSet/>
      <dgm:spPr/>
      <dgm:t>
        <a:bodyPr/>
        <a:lstStyle/>
        <a:p>
          <a:endParaRPr lang="en-US"/>
        </a:p>
      </dgm:t>
    </dgm:pt>
    <dgm:pt modelId="{61891D28-403A-4D74-A3B7-23A8F1B661E5}" type="sibTrans" cxnId="{75ED89C2-0BF1-4E33-89D1-715491DB8259}">
      <dgm:prSet/>
      <dgm:spPr/>
      <dgm:t>
        <a:bodyPr/>
        <a:lstStyle/>
        <a:p>
          <a:endParaRPr lang="en-US"/>
        </a:p>
      </dgm:t>
    </dgm:pt>
    <dgm:pt modelId="{F8ED06C3-02D1-4A61-89D4-A9844ABD9479}">
      <dgm:prSet/>
      <dgm:spPr/>
      <dgm:t>
        <a:bodyPr/>
        <a:lstStyle/>
        <a:p>
          <a:r>
            <a:rPr lang="en-US" dirty="0"/>
            <a:t>Use the teach-back technique. </a:t>
          </a:r>
        </a:p>
      </dgm:t>
    </dgm:pt>
    <dgm:pt modelId="{3354EEE8-7866-4BF1-A991-E4980A11A3F9}" type="parTrans" cxnId="{67074548-CB86-4FFB-8A0B-162F6BEB1F44}">
      <dgm:prSet/>
      <dgm:spPr/>
      <dgm:t>
        <a:bodyPr/>
        <a:lstStyle/>
        <a:p>
          <a:endParaRPr lang="en-US"/>
        </a:p>
      </dgm:t>
    </dgm:pt>
    <dgm:pt modelId="{F5F9D90C-57DB-433E-8504-85996A35E493}" type="sibTrans" cxnId="{67074548-CB86-4FFB-8A0B-162F6BEB1F44}">
      <dgm:prSet/>
      <dgm:spPr/>
      <dgm:t>
        <a:bodyPr/>
        <a:lstStyle/>
        <a:p>
          <a:endParaRPr lang="en-US"/>
        </a:p>
      </dgm:t>
    </dgm:pt>
    <dgm:pt modelId="{A32C6ACD-4582-4F66-8C27-103EEB961F8C}">
      <dgm:prSet/>
      <dgm:spPr/>
      <dgm:t>
        <a:bodyPr/>
        <a:lstStyle/>
        <a:p>
          <a:r>
            <a:rPr lang="en-US" dirty="0"/>
            <a:t>Check for understanding when you explain risk or use a graph or table.</a:t>
          </a:r>
        </a:p>
      </dgm:t>
    </dgm:pt>
    <dgm:pt modelId="{EF78FCDE-75F8-4911-8339-4C5209687D6E}" type="parTrans" cxnId="{F8E3B167-754A-4FFB-836E-B3C6FC9EE65E}">
      <dgm:prSet/>
      <dgm:spPr/>
      <dgm:t>
        <a:bodyPr/>
        <a:lstStyle/>
        <a:p>
          <a:endParaRPr lang="en-US"/>
        </a:p>
      </dgm:t>
    </dgm:pt>
    <dgm:pt modelId="{782FE74A-07AA-47F7-8E05-9F66B8474C26}" type="sibTrans" cxnId="{F8E3B167-754A-4FFB-836E-B3C6FC9EE65E}">
      <dgm:prSet/>
      <dgm:spPr/>
      <dgm:t>
        <a:bodyPr/>
        <a:lstStyle/>
        <a:p>
          <a:endParaRPr lang="en-US"/>
        </a:p>
      </dgm:t>
    </dgm:pt>
    <dgm:pt modelId="{C6548533-915E-2546-ACD4-CDF00E759921}">
      <dgm:prSet/>
      <dgm:spPr/>
      <dgm:t>
        <a:bodyPr/>
        <a:lstStyle/>
        <a:p>
          <a:endParaRPr lang="en-US" dirty="0"/>
        </a:p>
      </dgm:t>
    </dgm:pt>
    <dgm:pt modelId="{FA86835F-22E3-CF44-94F2-F04306D9E5A2}" type="parTrans" cxnId="{69936325-3CF8-9744-908F-6E8D96F6ECD3}">
      <dgm:prSet/>
      <dgm:spPr/>
      <dgm:t>
        <a:bodyPr/>
        <a:lstStyle/>
        <a:p>
          <a:endParaRPr lang="en-US"/>
        </a:p>
      </dgm:t>
    </dgm:pt>
    <dgm:pt modelId="{0F251934-5035-F445-98B6-BB776734DE8A}" type="sibTrans" cxnId="{69936325-3CF8-9744-908F-6E8D96F6ECD3}">
      <dgm:prSet/>
      <dgm:spPr/>
      <dgm:t>
        <a:bodyPr/>
        <a:lstStyle/>
        <a:p>
          <a:endParaRPr lang="en-US"/>
        </a:p>
      </dgm:t>
    </dgm:pt>
    <dgm:pt modelId="{024C26EA-A003-5842-8E7F-D9F1065C6DA0}">
      <dgm:prSet/>
      <dgm:spPr/>
      <dgm:t>
        <a:bodyPr/>
        <a:lstStyle/>
        <a:p>
          <a:endParaRPr lang="en-US" dirty="0"/>
        </a:p>
      </dgm:t>
    </dgm:pt>
    <dgm:pt modelId="{480E878E-6EF4-DD42-ABD3-E578A8FC047E}" type="parTrans" cxnId="{E6C2B84F-F948-A643-912E-DE961C861B92}">
      <dgm:prSet/>
      <dgm:spPr/>
      <dgm:t>
        <a:bodyPr/>
        <a:lstStyle/>
        <a:p>
          <a:endParaRPr lang="en-US"/>
        </a:p>
      </dgm:t>
    </dgm:pt>
    <dgm:pt modelId="{25A80F94-6110-B141-8C50-E24C67DA776F}" type="sibTrans" cxnId="{E6C2B84F-F948-A643-912E-DE961C861B92}">
      <dgm:prSet/>
      <dgm:spPr/>
      <dgm:t>
        <a:bodyPr/>
        <a:lstStyle/>
        <a:p>
          <a:endParaRPr lang="en-US"/>
        </a:p>
      </dgm:t>
    </dgm:pt>
    <dgm:pt modelId="{C6752DF0-D480-704B-8368-27E4F2A7E9DB}" type="pres">
      <dgm:prSet presAssocID="{674D2A2C-74D8-438C-86AA-E71653D94D0E}" presName="Name0" presStyleCnt="0">
        <dgm:presLayoutVars>
          <dgm:dir/>
          <dgm:animLvl val="lvl"/>
          <dgm:resizeHandles val="exact"/>
        </dgm:presLayoutVars>
      </dgm:prSet>
      <dgm:spPr/>
      <dgm:t>
        <a:bodyPr/>
        <a:lstStyle/>
        <a:p>
          <a:endParaRPr lang="en-US"/>
        </a:p>
      </dgm:t>
    </dgm:pt>
    <dgm:pt modelId="{A82932F5-B7F4-154F-9536-1F8B15C3222D}" type="pres">
      <dgm:prSet presAssocID="{5B8BBFFF-D109-4DE5-8E1B-004BBAF912F4}" presName="composite" presStyleCnt="0"/>
      <dgm:spPr/>
    </dgm:pt>
    <dgm:pt modelId="{88CF8985-EC1F-A542-B512-33B7A084211B}" type="pres">
      <dgm:prSet presAssocID="{5B8BBFFF-D109-4DE5-8E1B-004BBAF912F4}" presName="parTx" presStyleLbl="alignNode1" presStyleIdx="0" presStyleCnt="2">
        <dgm:presLayoutVars>
          <dgm:chMax val="0"/>
          <dgm:chPref val="0"/>
          <dgm:bulletEnabled val="1"/>
        </dgm:presLayoutVars>
      </dgm:prSet>
      <dgm:spPr/>
      <dgm:t>
        <a:bodyPr/>
        <a:lstStyle/>
        <a:p>
          <a:endParaRPr lang="en-US"/>
        </a:p>
      </dgm:t>
    </dgm:pt>
    <dgm:pt modelId="{F8718AA5-BA08-2940-984E-05C5B37CA9F4}" type="pres">
      <dgm:prSet presAssocID="{5B8BBFFF-D109-4DE5-8E1B-004BBAF912F4}" presName="desTx" presStyleLbl="alignAccFollowNode1" presStyleIdx="0" presStyleCnt="2">
        <dgm:presLayoutVars>
          <dgm:bulletEnabled val="1"/>
        </dgm:presLayoutVars>
      </dgm:prSet>
      <dgm:spPr/>
      <dgm:t>
        <a:bodyPr/>
        <a:lstStyle/>
        <a:p>
          <a:endParaRPr lang="en-US"/>
        </a:p>
      </dgm:t>
    </dgm:pt>
    <dgm:pt modelId="{1D2A12A7-E271-E849-AC8C-9D05D77A971A}" type="pres">
      <dgm:prSet presAssocID="{044B1252-D967-4C1D-8B97-B74780EBCC3C}" presName="space" presStyleCnt="0"/>
      <dgm:spPr/>
    </dgm:pt>
    <dgm:pt modelId="{EDB4337E-593A-7340-8578-5E1F34A988EB}" type="pres">
      <dgm:prSet presAssocID="{F8ED06C3-02D1-4A61-89D4-A9844ABD9479}" presName="composite" presStyleCnt="0"/>
      <dgm:spPr/>
    </dgm:pt>
    <dgm:pt modelId="{13745B4E-FBA6-934E-A0CA-1A73D7399262}" type="pres">
      <dgm:prSet presAssocID="{F8ED06C3-02D1-4A61-89D4-A9844ABD9479}" presName="parTx" presStyleLbl="alignNode1" presStyleIdx="1" presStyleCnt="2">
        <dgm:presLayoutVars>
          <dgm:chMax val="0"/>
          <dgm:chPref val="0"/>
          <dgm:bulletEnabled val="1"/>
        </dgm:presLayoutVars>
      </dgm:prSet>
      <dgm:spPr/>
      <dgm:t>
        <a:bodyPr/>
        <a:lstStyle/>
        <a:p>
          <a:endParaRPr lang="en-US"/>
        </a:p>
      </dgm:t>
    </dgm:pt>
    <dgm:pt modelId="{F9558FFC-AF18-7F40-83C2-D99819CB1167}" type="pres">
      <dgm:prSet presAssocID="{F8ED06C3-02D1-4A61-89D4-A9844ABD9479}" presName="desTx" presStyleLbl="alignAccFollowNode1" presStyleIdx="1" presStyleCnt="2">
        <dgm:presLayoutVars>
          <dgm:bulletEnabled val="1"/>
        </dgm:presLayoutVars>
      </dgm:prSet>
      <dgm:spPr/>
      <dgm:t>
        <a:bodyPr/>
        <a:lstStyle/>
        <a:p>
          <a:endParaRPr lang="en-US"/>
        </a:p>
      </dgm:t>
    </dgm:pt>
  </dgm:ptLst>
  <dgm:cxnLst>
    <dgm:cxn modelId="{5F82967C-51B8-41EF-902D-67D51C908F80}" srcId="{674D2A2C-74D8-438C-86AA-E71653D94D0E}" destId="{5B8BBFFF-D109-4DE5-8E1B-004BBAF912F4}" srcOrd="0" destOrd="0" parTransId="{CDE5B12B-835F-456D-B8E7-EA2ABE4A84BE}" sibTransId="{044B1252-D967-4C1D-8B97-B74780EBCC3C}"/>
    <dgm:cxn modelId="{75ED89C2-0BF1-4E33-89D1-715491DB8259}" srcId="{5B8BBFFF-D109-4DE5-8E1B-004BBAF912F4}" destId="{6A51BA00-386A-4AD5-A3A1-F8133DA41D1C}" srcOrd="0" destOrd="0" parTransId="{4380BC02-C752-4DF2-A4E3-7F0E4CCD4FC3}" sibTransId="{61891D28-403A-4D74-A3B7-23A8F1B661E5}"/>
    <dgm:cxn modelId="{F3FED0B9-BA83-F14D-BE62-03AFCE83D840}" type="presOf" srcId="{C6548533-915E-2546-ACD4-CDF00E759921}" destId="{F9558FFC-AF18-7F40-83C2-D99819CB1167}" srcOrd="0" destOrd="1" presId="urn:microsoft.com/office/officeart/2005/8/layout/hList1"/>
    <dgm:cxn modelId="{1F6EF060-2F1C-BD42-8258-3A29C101D462}" type="presOf" srcId="{F8ED06C3-02D1-4A61-89D4-A9844ABD9479}" destId="{13745B4E-FBA6-934E-A0CA-1A73D7399262}" srcOrd="0" destOrd="0" presId="urn:microsoft.com/office/officeart/2005/8/layout/hList1"/>
    <dgm:cxn modelId="{052F64D9-0493-8E48-AE6E-F599FE74ADB4}" type="presOf" srcId="{6A51BA00-386A-4AD5-A3A1-F8133DA41D1C}" destId="{F8718AA5-BA08-2940-984E-05C5B37CA9F4}" srcOrd="0" destOrd="0" presId="urn:microsoft.com/office/officeart/2005/8/layout/hList1"/>
    <dgm:cxn modelId="{0A882A7F-028F-2749-9483-6B8EB8131D79}" type="presOf" srcId="{A32C6ACD-4582-4F66-8C27-103EEB961F8C}" destId="{F9558FFC-AF18-7F40-83C2-D99819CB1167}" srcOrd="0" destOrd="0" presId="urn:microsoft.com/office/officeart/2005/8/layout/hList1"/>
    <dgm:cxn modelId="{69936325-3CF8-9744-908F-6E8D96F6ECD3}" srcId="{F8ED06C3-02D1-4A61-89D4-A9844ABD9479}" destId="{C6548533-915E-2546-ACD4-CDF00E759921}" srcOrd="1" destOrd="0" parTransId="{FA86835F-22E3-CF44-94F2-F04306D9E5A2}" sibTransId="{0F251934-5035-F445-98B6-BB776734DE8A}"/>
    <dgm:cxn modelId="{67074548-CB86-4FFB-8A0B-162F6BEB1F44}" srcId="{674D2A2C-74D8-438C-86AA-E71653D94D0E}" destId="{F8ED06C3-02D1-4A61-89D4-A9844ABD9479}" srcOrd="1" destOrd="0" parTransId="{3354EEE8-7866-4BF1-A991-E4980A11A3F9}" sibTransId="{F5F9D90C-57DB-433E-8504-85996A35E493}"/>
    <dgm:cxn modelId="{F003ABB1-4741-6B46-B4E8-9ED3502448E4}" type="presOf" srcId="{674D2A2C-74D8-438C-86AA-E71653D94D0E}" destId="{C6752DF0-D480-704B-8368-27E4F2A7E9DB}" srcOrd="0" destOrd="0" presId="urn:microsoft.com/office/officeart/2005/8/layout/hList1"/>
    <dgm:cxn modelId="{F8E3B167-754A-4FFB-836E-B3C6FC9EE65E}" srcId="{F8ED06C3-02D1-4A61-89D4-A9844ABD9479}" destId="{A32C6ACD-4582-4F66-8C27-103EEB961F8C}" srcOrd="0" destOrd="0" parTransId="{EF78FCDE-75F8-4911-8339-4C5209687D6E}" sibTransId="{782FE74A-07AA-47F7-8E05-9F66B8474C26}"/>
    <dgm:cxn modelId="{34288CF9-36A6-EB43-9ABD-A3EFC06639BC}" type="presOf" srcId="{5B8BBFFF-D109-4DE5-8E1B-004BBAF912F4}" destId="{88CF8985-EC1F-A542-B512-33B7A084211B}" srcOrd="0" destOrd="0" presId="urn:microsoft.com/office/officeart/2005/8/layout/hList1"/>
    <dgm:cxn modelId="{E6C2B84F-F948-A643-912E-DE961C861B92}" srcId="{5B8BBFFF-D109-4DE5-8E1B-004BBAF912F4}" destId="{024C26EA-A003-5842-8E7F-D9F1065C6DA0}" srcOrd="1" destOrd="0" parTransId="{480E878E-6EF4-DD42-ABD3-E578A8FC047E}" sibTransId="{25A80F94-6110-B141-8C50-E24C67DA776F}"/>
    <dgm:cxn modelId="{9D8364E7-D619-1242-9821-09F48F90A21F}" type="presOf" srcId="{024C26EA-A003-5842-8E7F-D9F1065C6DA0}" destId="{F8718AA5-BA08-2940-984E-05C5B37CA9F4}" srcOrd="0" destOrd="1" presId="urn:microsoft.com/office/officeart/2005/8/layout/hList1"/>
    <dgm:cxn modelId="{53B70667-6332-7E4D-9E4D-CBE1F35702C0}" type="presParOf" srcId="{C6752DF0-D480-704B-8368-27E4F2A7E9DB}" destId="{A82932F5-B7F4-154F-9536-1F8B15C3222D}" srcOrd="0" destOrd="0" presId="urn:microsoft.com/office/officeart/2005/8/layout/hList1"/>
    <dgm:cxn modelId="{F9374A43-8077-AB46-82D7-03E90086A568}" type="presParOf" srcId="{A82932F5-B7F4-154F-9536-1F8B15C3222D}" destId="{88CF8985-EC1F-A542-B512-33B7A084211B}" srcOrd="0" destOrd="0" presId="urn:microsoft.com/office/officeart/2005/8/layout/hList1"/>
    <dgm:cxn modelId="{71A09211-BCBF-D94E-87A0-E063C1947ECC}" type="presParOf" srcId="{A82932F5-B7F4-154F-9536-1F8B15C3222D}" destId="{F8718AA5-BA08-2940-984E-05C5B37CA9F4}" srcOrd="1" destOrd="0" presId="urn:microsoft.com/office/officeart/2005/8/layout/hList1"/>
    <dgm:cxn modelId="{52305411-BD2B-D647-BBB3-36A2FADEF66E}" type="presParOf" srcId="{C6752DF0-D480-704B-8368-27E4F2A7E9DB}" destId="{1D2A12A7-E271-E849-AC8C-9D05D77A971A}" srcOrd="1" destOrd="0" presId="urn:microsoft.com/office/officeart/2005/8/layout/hList1"/>
    <dgm:cxn modelId="{5BF7123A-C514-D646-8174-D6C581CEACB2}" type="presParOf" srcId="{C6752DF0-D480-704B-8368-27E4F2A7E9DB}" destId="{EDB4337E-593A-7340-8578-5E1F34A988EB}" srcOrd="2" destOrd="0" presId="urn:microsoft.com/office/officeart/2005/8/layout/hList1"/>
    <dgm:cxn modelId="{96F405AF-97F4-5A4B-AD9D-1D648EB63469}" type="presParOf" srcId="{EDB4337E-593A-7340-8578-5E1F34A988EB}" destId="{13745B4E-FBA6-934E-A0CA-1A73D7399262}" srcOrd="0" destOrd="0" presId="urn:microsoft.com/office/officeart/2005/8/layout/hList1"/>
    <dgm:cxn modelId="{34F300D0-06DD-A54F-867B-7178017D2084}" type="presParOf" srcId="{EDB4337E-593A-7340-8578-5E1F34A988EB}" destId="{F9558FFC-AF18-7F40-83C2-D99819CB11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4D2A2C-74D8-438C-86AA-E71653D94D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8BBFFF-D109-4DE5-8E1B-004BBAF912F4}">
      <dgm:prSet/>
      <dgm:spPr/>
      <dgm:t>
        <a:bodyPr/>
        <a:lstStyle/>
        <a:p>
          <a:r>
            <a:rPr lang="en-US" dirty="0"/>
            <a:t>Result</a:t>
          </a:r>
        </a:p>
      </dgm:t>
    </dgm:pt>
    <dgm:pt modelId="{CDE5B12B-835F-456D-B8E7-EA2ABE4A84BE}" type="parTrans" cxnId="{5F82967C-51B8-41EF-902D-67D51C908F80}">
      <dgm:prSet/>
      <dgm:spPr/>
      <dgm:t>
        <a:bodyPr/>
        <a:lstStyle/>
        <a:p>
          <a:endParaRPr lang="en-US"/>
        </a:p>
      </dgm:t>
    </dgm:pt>
    <dgm:pt modelId="{044B1252-D967-4C1D-8B97-B74780EBCC3C}" type="sibTrans" cxnId="{5F82967C-51B8-41EF-902D-67D51C908F80}">
      <dgm:prSet/>
      <dgm:spPr/>
      <dgm:t>
        <a:bodyPr/>
        <a:lstStyle/>
        <a:p>
          <a:endParaRPr lang="en-US"/>
        </a:p>
      </dgm:t>
    </dgm:pt>
    <dgm:pt modelId="{6A51BA00-386A-4AD5-A3A1-F8133DA41D1C}">
      <dgm:prSet/>
      <dgm:spPr/>
      <dgm:t>
        <a:bodyPr/>
        <a:lstStyle/>
        <a:p>
          <a:pPr algn="ctr">
            <a:buFontTx/>
            <a:buNone/>
          </a:pPr>
          <a:r>
            <a:rPr lang="en-US" dirty="0"/>
            <a:t>Blood Infection</a:t>
          </a:r>
        </a:p>
      </dgm:t>
    </dgm:pt>
    <dgm:pt modelId="{4380BC02-C752-4DF2-A4E3-7F0E4CCD4FC3}" type="parTrans" cxnId="{75ED89C2-0BF1-4E33-89D1-715491DB8259}">
      <dgm:prSet/>
      <dgm:spPr/>
      <dgm:t>
        <a:bodyPr/>
        <a:lstStyle/>
        <a:p>
          <a:endParaRPr lang="en-US"/>
        </a:p>
      </dgm:t>
    </dgm:pt>
    <dgm:pt modelId="{61891D28-403A-4D74-A3B7-23A8F1B661E5}" type="sibTrans" cxnId="{75ED89C2-0BF1-4E33-89D1-715491DB8259}">
      <dgm:prSet/>
      <dgm:spPr/>
      <dgm:t>
        <a:bodyPr/>
        <a:lstStyle/>
        <a:p>
          <a:endParaRPr lang="en-US"/>
        </a:p>
      </dgm:t>
    </dgm:pt>
    <dgm:pt modelId="{F8ED06C3-02D1-4A61-89D4-A9844ABD9479}">
      <dgm:prSet/>
      <dgm:spPr/>
      <dgm:t>
        <a:bodyPr/>
        <a:lstStyle/>
        <a:p>
          <a:r>
            <a:rPr lang="en-US" dirty="0"/>
            <a:t>Percentage </a:t>
          </a:r>
        </a:p>
      </dgm:t>
    </dgm:pt>
    <dgm:pt modelId="{3354EEE8-7866-4BF1-A991-E4980A11A3F9}" type="parTrans" cxnId="{67074548-CB86-4FFB-8A0B-162F6BEB1F44}">
      <dgm:prSet/>
      <dgm:spPr/>
      <dgm:t>
        <a:bodyPr/>
        <a:lstStyle/>
        <a:p>
          <a:endParaRPr lang="en-US"/>
        </a:p>
      </dgm:t>
    </dgm:pt>
    <dgm:pt modelId="{F5F9D90C-57DB-433E-8504-85996A35E493}" type="sibTrans" cxnId="{67074548-CB86-4FFB-8A0B-162F6BEB1F44}">
      <dgm:prSet/>
      <dgm:spPr/>
      <dgm:t>
        <a:bodyPr/>
        <a:lstStyle/>
        <a:p>
          <a:endParaRPr lang="en-US"/>
        </a:p>
      </dgm:t>
    </dgm:pt>
    <dgm:pt modelId="{A32C6ACD-4582-4F66-8C27-103EEB961F8C}">
      <dgm:prSet/>
      <dgm:spPr/>
      <dgm:t>
        <a:bodyPr/>
        <a:lstStyle/>
        <a:p>
          <a:pPr algn="ctr">
            <a:buFontTx/>
            <a:buNone/>
          </a:pPr>
          <a:r>
            <a:rPr lang="en-US" dirty="0"/>
            <a:t>3%</a:t>
          </a:r>
        </a:p>
      </dgm:t>
    </dgm:pt>
    <dgm:pt modelId="{EF78FCDE-75F8-4911-8339-4C5209687D6E}" type="parTrans" cxnId="{F8E3B167-754A-4FFB-836E-B3C6FC9EE65E}">
      <dgm:prSet/>
      <dgm:spPr/>
      <dgm:t>
        <a:bodyPr/>
        <a:lstStyle/>
        <a:p>
          <a:endParaRPr lang="en-US"/>
        </a:p>
      </dgm:t>
    </dgm:pt>
    <dgm:pt modelId="{782FE74A-07AA-47F7-8E05-9F66B8474C26}" type="sibTrans" cxnId="{F8E3B167-754A-4FFB-836E-B3C6FC9EE65E}">
      <dgm:prSet/>
      <dgm:spPr/>
      <dgm:t>
        <a:bodyPr/>
        <a:lstStyle/>
        <a:p>
          <a:endParaRPr lang="en-US"/>
        </a:p>
      </dgm:t>
    </dgm:pt>
    <dgm:pt modelId="{C6548533-915E-2546-ACD4-CDF00E759921}">
      <dgm:prSet/>
      <dgm:spPr/>
      <dgm:t>
        <a:bodyPr/>
        <a:lstStyle/>
        <a:p>
          <a:pPr algn="l"/>
          <a:endParaRPr lang="en-US" dirty="0"/>
        </a:p>
      </dgm:t>
    </dgm:pt>
    <dgm:pt modelId="{FA86835F-22E3-CF44-94F2-F04306D9E5A2}" type="parTrans" cxnId="{69936325-3CF8-9744-908F-6E8D96F6ECD3}">
      <dgm:prSet/>
      <dgm:spPr/>
      <dgm:t>
        <a:bodyPr/>
        <a:lstStyle/>
        <a:p>
          <a:endParaRPr lang="en-US"/>
        </a:p>
      </dgm:t>
    </dgm:pt>
    <dgm:pt modelId="{0F251934-5035-F445-98B6-BB776734DE8A}" type="sibTrans" cxnId="{69936325-3CF8-9744-908F-6E8D96F6ECD3}">
      <dgm:prSet/>
      <dgm:spPr/>
      <dgm:t>
        <a:bodyPr/>
        <a:lstStyle/>
        <a:p>
          <a:endParaRPr lang="en-US"/>
        </a:p>
      </dgm:t>
    </dgm:pt>
    <dgm:pt modelId="{024C26EA-A003-5842-8E7F-D9F1065C6DA0}">
      <dgm:prSet/>
      <dgm:spPr/>
      <dgm:t>
        <a:bodyPr/>
        <a:lstStyle/>
        <a:p>
          <a:pPr algn="l"/>
          <a:endParaRPr lang="en-US" dirty="0"/>
        </a:p>
      </dgm:t>
    </dgm:pt>
    <dgm:pt modelId="{480E878E-6EF4-DD42-ABD3-E578A8FC047E}" type="parTrans" cxnId="{E6C2B84F-F948-A643-912E-DE961C861B92}">
      <dgm:prSet/>
      <dgm:spPr/>
      <dgm:t>
        <a:bodyPr/>
        <a:lstStyle/>
        <a:p>
          <a:endParaRPr lang="en-US"/>
        </a:p>
      </dgm:t>
    </dgm:pt>
    <dgm:pt modelId="{25A80F94-6110-B141-8C50-E24C67DA776F}" type="sibTrans" cxnId="{E6C2B84F-F948-A643-912E-DE961C861B92}">
      <dgm:prSet/>
      <dgm:spPr/>
      <dgm:t>
        <a:bodyPr/>
        <a:lstStyle/>
        <a:p>
          <a:endParaRPr lang="en-US"/>
        </a:p>
      </dgm:t>
    </dgm:pt>
    <dgm:pt modelId="{63862D96-5DC7-9B46-BBB7-69242C6501CF}">
      <dgm:prSet/>
      <dgm:spPr/>
      <dgm:t>
        <a:bodyPr/>
        <a:lstStyle/>
        <a:p>
          <a:pPr algn="ctr">
            <a:buFontTx/>
            <a:buNone/>
          </a:pPr>
          <a:r>
            <a:rPr lang="en-US" dirty="0"/>
            <a:t>Infection Free</a:t>
          </a:r>
        </a:p>
      </dgm:t>
    </dgm:pt>
    <dgm:pt modelId="{BCBC0D2E-3747-F949-8293-E3FA635E798D}" type="parTrans" cxnId="{45CF8E64-9B71-E64E-A8C8-D7E3731B84D8}">
      <dgm:prSet/>
      <dgm:spPr/>
      <dgm:t>
        <a:bodyPr/>
        <a:lstStyle/>
        <a:p>
          <a:endParaRPr lang="en-US"/>
        </a:p>
      </dgm:t>
    </dgm:pt>
    <dgm:pt modelId="{51F7CB37-4F46-1F4B-8494-719C882654E3}" type="sibTrans" cxnId="{45CF8E64-9B71-E64E-A8C8-D7E3731B84D8}">
      <dgm:prSet/>
      <dgm:spPr/>
      <dgm:t>
        <a:bodyPr/>
        <a:lstStyle/>
        <a:p>
          <a:endParaRPr lang="en-US"/>
        </a:p>
      </dgm:t>
    </dgm:pt>
    <dgm:pt modelId="{78421AC0-CB00-5743-B016-1BD2C545E274}">
      <dgm:prSet/>
      <dgm:spPr/>
      <dgm:t>
        <a:bodyPr/>
        <a:lstStyle/>
        <a:p>
          <a:pPr algn="ctr">
            <a:buFontTx/>
            <a:buNone/>
          </a:pPr>
          <a:r>
            <a:rPr lang="en-US" dirty="0"/>
            <a:t>97%</a:t>
          </a:r>
        </a:p>
      </dgm:t>
    </dgm:pt>
    <dgm:pt modelId="{4A357149-9C63-4546-B211-DBDE447C9A20}" type="parTrans" cxnId="{1F6B41B5-7DF3-8F46-B865-CA7FBA62D3B0}">
      <dgm:prSet/>
      <dgm:spPr/>
      <dgm:t>
        <a:bodyPr/>
        <a:lstStyle/>
        <a:p>
          <a:endParaRPr lang="en-US"/>
        </a:p>
      </dgm:t>
    </dgm:pt>
    <dgm:pt modelId="{165821FA-BA6F-9F44-8242-F11DAC574B80}" type="sibTrans" cxnId="{1F6B41B5-7DF3-8F46-B865-CA7FBA62D3B0}">
      <dgm:prSet/>
      <dgm:spPr/>
      <dgm:t>
        <a:bodyPr/>
        <a:lstStyle/>
        <a:p>
          <a:endParaRPr lang="en-US"/>
        </a:p>
      </dgm:t>
    </dgm:pt>
    <dgm:pt modelId="{C6752DF0-D480-704B-8368-27E4F2A7E9DB}" type="pres">
      <dgm:prSet presAssocID="{674D2A2C-74D8-438C-86AA-E71653D94D0E}" presName="Name0" presStyleCnt="0">
        <dgm:presLayoutVars>
          <dgm:dir/>
          <dgm:animLvl val="lvl"/>
          <dgm:resizeHandles val="exact"/>
        </dgm:presLayoutVars>
      </dgm:prSet>
      <dgm:spPr/>
      <dgm:t>
        <a:bodyPr/>
        <a:lstStyle/>
        <a:p>
          <a:endParaRPr lang="en-US"/>
        </a:p>
      </dgm:t>
    </dgm:pt>
    <dgm:pt modelId="{A82932F5-B7F4-154F-9536-1F8B15C3222D}" type="pres">
      <dgm:prSet presAssocID="{5B8BBFFF-D109-4DE5-8E1B-004BBAF912F4}" presName="composite" presStyleCnt="0"/>
      <dgm:spPr/>
    </dgm:pt>
    <dgm:pt modelId="{88CF8985-EC1F-A542-B512-33B7A084211B}" type="pres">
      <dgm:prSet presAssocID="{5B8BBFFF-D109-4DE5-8E1B-004BBAF912F4}" presName="parTx" presStyleLbl="alignNode1" presStyleIdx="0" presStyleCnt="2">
        <dgm:presLayoutVars>
          <dgm:chMax val="0"/>
          <dgm:chPref val="0"/>
          <dgm:bulletEnabled val="1"/>
        </dgm:presLayoutVars>
      </dgm:prSet>
      <dgm:spPr/>
      <dgm:t>
        <a:bodyPr/>
        <a:lstStyle/>
        <a:p>
          <a:endParaRPr lang="en-US"/>
        </a:p>
      </dgm:t>
    </dgm:pt>
    <dgm:pt modelId="{F8718AA5-BA08-2940-984E-05C5B37CA9F4}" type="pres">
      <dgm:prSet presAssocID="{5B8BBFFF-D109-4DE5-8E1B-004BBAF912F4}" presName="desTx" presStyleLbl="alignAccFollowNode1" presStyleIdx="0" presStyleCnt="2">
        <dgm:presLayoutVars>
          <dgm:bulletEnabled val="1"/>
        </dgm:presLayoutVars>
      </dgm:prSet>
      <dgm:spPr/>
      <dgm:t>
        <a:bodyPr/>
        <a:lstStyle/>
        <a:p>
          <a:endParaRPr lang="en-US"/>
        </a:p>
      </dgm:t>
    </dgm:pt>
    <dgm:pt modelId="{1D2A12A7-E271-E849-AC8C-9D05D77A971A}" type="pres">
      <dgm:prSet presAssocID="{044B1252-D967-4C1D-8B97-B74780EBCC3C}" presName="space" presStyleCnt="0"/>
      <dgm:spPr/>
    </dgm:pt>
    <dgm:pt modelId="{EDB4337E-593A-7340-8578-5E1F34A988EB}" type="pres">
      <dgm:prSet presAssocID="{F8ED06C3-02D1-4A61-89D4-A9844ABD9479}" presName="composite" presStyleCnt="0"/>
      <dgm:spPr/>
    </dgm:pt>
    <dgm:pt modelId="{13745B4E-FBA6-934E-A0CA-1A73D7399262}" type="pres">
      <dgm:prSet presAssocID="{F8ED06C3-02D1-4A61-89D4-A9844ABD9479}" presName="parTx" presStyleLbl="alignNode1" presStyleIdx="1" presStyleCnt="2">
        <dgm:presLayoutVars>
          <dgm:chMax val="0"/>
          <dgm:chPref val="0"/>
          <dgm:bulletEnabled val="1"/>
        </dgm:presLayoutVars>
      </dgm:prSet>
      <dgm:spPr/>
      <dgm:t>
        <a:bodyPr/>
        <a:lstStyle/>
        <a:p>
          <a:endParaRPr lang="en-US"/>
        </a:p>
      </dgm:t>
    </dgm:pt>
    <dgm:pt modelId="{F9558FFC-AF18-7F40-83C2-D99819CB1167}" type="pres">
      <dgm:prSet presAssocID="{F8ED06C3-02D1-4A61-89D4-A9844ABD9479}" presName="desTx" presStyleLbl="alignAccFollowNode1" presStyleIdx="1" presStyleCnt="2">
        <dgm:presLayoutVars>
          <dgm:bulletEnabled val="1"/>
        </dgm:presLayoutVars>
      </dgm:prSet>
      <dgm:spPr/>
      <dgm:t>
        <a:bodyPr/>
        <a:lstStyle/>
        <a:p>
          <a:endParaRPr lang="en-US"/>
        </a:p>
      </dgm:t>
    </dgm:pt>
  </dgm:ptLst>
  <dgm:cxnLst>
    <dgm:cxn modelId="{F3FED0B9-BA83-F14D-BE62-03AFCE83D840}" type="presOf" srcId="{C6548533-915E-2546-ACD4-CDF00E759921}" destId="{F9558FFC-AF18-7F40-83C2-D99819CB1167}" srcOrd="0" destOrd="2" presId="urn:microsoft.com/office/officeart/2005/8/layout/hList1"/>
    <dgm:cxn modelId="{D25FB348-B861-2448-9C30-81356616C247}" type="presOf" srcId="{63862D96-5DC7-9B46-BBB7-69242C6501CF}" destId="{F8718AA5-BA08-2940-984E-05C5B37CA9F4}" srcOrd="0" destOrd="1" presId="urn:microsoft.com/office/officeart/2005/8/layout/hList1"/>
    <dgm:cxn modelId="{45CF8E64-9B71-E64E-A8C8-D7E3731B84D8}" srcId="{5B8BBFFF-D109-4DE5-8E1B-004BBAF912F4}" destId="{63862D96-5DC7-9B46-BBB7-69242C6501CF}" srcOrd="1" destOrd="0" parTransId="{BCBC0D2E-3747-F949-8293-E3FA635E798D}" sibTransId="{51F7CB37-4F46-1F4B-8494-719C882654E3}"/>
    <dgm:cxn modelId="{F8E3B167-754A-4FFB-836E-B3C6FC9EE65E}" srcId="{F8ED06C3-02D1-4A61-89D4-A9844ABD9479}" destId="{A32C6ACD-4582-4F66-8C27-103EEB961F8C}" srcOrd="0" destOrd="0" parTransId="{EF78FCDE-75F8-4911-8339-4C5209687D6E}" sibTransId="{782FE74A-07AA-47F7-8E05-9F66B8474C26}"/>
    <dgm:cxn modelId="{5F82967C-51B8-41EF-902D-67D51C908F80}" srcId="{674D2A2C-74D8-438C-86AA-E71653D94D0E}" destId="{5B8BBFFF-D109-4DE5-8E1B-004BBAF912F4}" srcOrd="0" destOrd="0" parTransId="{CDE5B12B-835F-456D-B8E7-EA2ABE4A84BE}" sibTransId="{044B1252-D967-4C1D-8B97-B74780EBCC3C}"/>
    <dgm:cxn modelId="{34288CF9-36A6-EB43-9ABD-A3EFC06639BC}" type="presOf" srcId="{5B8BBFFF-D109-4DE5-8E1B-004BBAF912F4}" destId="{88CF8985-EC1F-A542-B512-33B7A084211B}" srcOrd="0" destOrd="0" presId="urn:microsoft.com/office/officeart/2005/8/layout/hList1"/>
    <dgm:cxn modelId="{1F6B41B5-7DF3-8F46-B865-CA7FBA62D3B0}" srcId="{F8ED06C3-02D1-4A61-89D4-A9844ABD9479}" destId="{78421AC0-CB00-5743-B016-1BD2C545E274}" srcOrd="1" destOrd="0" parTransId="{4A357149-9C63-4546-B211-DBDE447C9A20}" sibTransId="{165821FA-BA6F-9F44-8242-F11DAC574B80}"/>
    <dgm:cxn modelId="{69936325-3CF8-9744-908F-6E8D96F6ECD3}" srcId="{F8ED06C3-02D1-4A61-89D4-A9844ABD9479}" destId="{C6548533-915E-2546-ACD4-CDF00E759921}" srcOrd="2" destOrd="0" parTransId="{FA86835F-22E3-CF44-94F2-F04306D9E5A2}" sibTransId="{0F251934-5035-F445-98B6-BB776734DE8A}"/>
    <dgm:cxn modelId="{75ED89C2-0BF1-4E33-89D1-715491DB8259}" srcId="{5B8BBFFF-D109-4DE5-8E1B-004BBAF912F4}" destId="{6A51BA00-386A-4AD5-A3A1-F8133DA41D1C}" srcOrd="0" destOrd="0" parTransId="{4380BC02-C752-4DF2-A4E3-7F0E4CCD4FC3}" sibTransId="{61891D28-403A-4D74-A3B7-23A8F1B661E5}"/>
    <dgm:cxn modelId="{1F6EF060-2F1C-BD42-8258-3A29C101D462}" type="presOf" srcId="{F8ED06C3-02D1-4A61-89D4-A9844ABD9479}" destId="{13745B4E-FBA6-934E-A0CA-1A73D7399262}" srcOrd="0" destOrd="0" presId="urn:microsoft.com/office/officeart/2005/8/layout/hList1"/>
    <dgm:cxn modelId="{E6C2B84F-F948-A643-912E-DE961C861B92}" srcId="{5B8BBFFF-D109-4DE5-8E1B-004BBAF912F4}" destId="{024C26EA-A003-5842-8E7F-D9F1065C6DA0}" srcOrd="2" destOrd="0" parTransId="{480E878E-6EF4-DD42-ABD3-E578A8FC047E}" sibTransId="{25A80F94-6110-B141-8C50-E24C67DA776F}"/>
    <dgm:cxn modelId="{9D8364E7-D619-1242-9821-09F48F90A21F}" type="presOf" srcId="{024C26EA-A003-5842-8E7F-D9F1065C6DA0}" destId="{F8718AA5-BA08-2940-984E-05C5B37CA9F4}" srcOrd="0" destOrd="2" presId="urn:microsoft.com/office/officeart/2005/8/layout/hList1"/>
    <dgm:cxn modelId="{0A882A7F-028F-2749-9483-6B8EB8131D79}" type="presOf" srcId="{A32C6ACD-4582-4F66-8C27-103EEB961F8C}" destId="{F9558FFC-AF18-7F40-83C2-D99819CB1167}" srcOrd="0" destOrd="0" presId="urn:microsoft.com/office/officeart/2005/8/layout/hList1"/>
    <dgm:cxn modelId="{F003ABB1-4741-6B46-B4E8-9ED3502448E4}" type="presOf" srcId="{674D2A2C-74D8-438C-86AA-E71653D94D0E}" destId="{C6752DF0-D480-704B-8368-27E4F2A7E9DB}" srcOrd="0" destOrd="0" presId="urn:microsoft.com/office/officeart/2005/8/layout/hList1"/>
    <dgm:cxn modelId="{052F64D9-0493-8E48-AE6E-F599FE74ADB4}" type="presOf" srcId="{6A51BA00-386A-4AD5-A3A1-F8133DA41D1C}" destId="{F8718AA5-BA08-2940-984E-05C5B37CA9F4}" srcOrd="0" destOrd="0" presId="urn:microsoft.com/office/officeart/2005/8/layout/hList1"/>
    <dgm:cxn modelId="{5D9A41FF-1DEC-1C41-9A07-2387ED110541}" type="presOf" srcId="{78421AC0-CB00-5743-B016-1BD2C545E274}" destId="{F9558FFC-AF18-7F40-83C2-D99819CB1167}" srcOrd="0" destOrd="1" presId="urn:microsoft.com/office/officeart/2005/8/layout/hList1"/>
    <dgm:cxn modelId="{67074548-CB86-4FFB-8A0B-162F6BEB1F44}" srcId="{674D2A2C-74D8-438C-86AA-E71653D94D0E}" destId="{F8ED06C3-02D1-4A61-89D4-A9844ABD9479}" srcOrd="1" destOrd="0" parTransId="{3354EEE8-7866-4BF1-A991-E4980A11A3F9}" sibTransId="{F5F9D90C-57DB-433E-8504-85996A35E493}"/>
    <dgm:cxn modelId="{53B70667-6332-7E4D-9E4D-CBE1F35702C0}" type="presParOf" srcId="{C6752DF0-D480-704B-8368-27E4F2A7E9DB}" destId="{A82932F5-B7F4-154F-9536-1F8B15C3222D}" srcOrd="0" destOrd="0" presId="urn:microsoft.com/office/officeart/2005/8/layout/hList1"/>
    <dgm:cxn modelId="{F9374A43-8077-AB46-82D7-03E90086A568}" type="presParOf" srcId="{A82932F5-B7F4-154F-9536-1F8B15C3222D}" destId="{88CF8985-EC1F-A542-B512-33B7A084211B}" srcOrd="0" destOrd="0" presId="urn:microsoft.com/office/officeart/2005/8/layout/hList1"/>
    <dgm:cxn modelId="{71A09211-BCBF-D94E-87A0-E063C1947ECC}" type="presParOf" srcId="{A82932F5-B7F4-154F-9536-1F8B15C3222D}" destId="{F8718AA5-BA08-2940-984E-05C5B37CA9F4}" srcOrd="1" destOrd="0" presId="urn:microsoft.com/office/officeart/2005/8/layout/hList1"/>
    <dgm:cxn modelId="{52305411-BD2B-D647-BBB3-36A2FADEF66E}" type="presParOf" srcId="{C6752DF0-D480-704B-8368-27E4F2A7E9DB}" destId="{1D2A12A7-E271-E849-AC8C-9D05D77A971A}" srcOrd="1" destOrd="0" presId="urn:microsoft.com/office/officeart/2005/8/layout/hList1"/>
    <dgm:cxn modelId="{5BF7123A-C514-D646-8174-D6C581CEACB2}" type="presParOf" srcId="{C6752DF0-D480-704B-8368-27E4F2A7E9DB}" destId="{EDB4337E-593A-7340-8578-5E1F34A988EB}" srcOrd="2" destOrd="0" presId="urn:microsoft.com/office/officeart/2005/8/layout/hList1"/>
    <dgm:cxn modelId="{96F405AF-97F4-5A4B-AD9D-1D648EB63469}" type="presParOf" srcId="{EDB4337E-593A-7340-8578-5E1F34A988EB}" destId="{13745B4E-FBA6-934E-A0CA-1A73D7399262}" srcOrd="0" destOrd="0" presId="urn:microsoft.com/office/officeart/2005/8/layout/hList1"/>
    <dgm:cxn modelId="{34F300D0-06DD-A54F-867B-7178017D2084}" type="presParOf" srcId="{EDB4337E-593A-7340-8578-5E1F34A988EB}" destId="{F9558FFC-AF18-7F40-83C2-D99819CB11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4D2A2C-74D8-438C-86AA-E71653D94D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8BBFFF-D109-4DE5-8E1B-004BBAF912F4}">
      <dgm:prSet/>
      <dgm:spPr/>
      <dgm:t>
        <a:bodyPr/>
        <a:lstStyle/>
        <a:p>
          <a:r>
            <a:rPr lang="en-US" dirty="0"/>
            <a:t>Health Information is used to:</a:t>
          </a:r>
        </a:p>
      </dgm:t>
    </dgm:pt>
    <dgm:pt modelId="{CDE5B12B-835F-456D-B8E7-EA2ABE4A84BE}" type="parTrans" cxnId="{5F82967C-51B8-41EF-902D-67D51C908F80}">
      <dgm:prSet/>
      <dgm:spPr/>
      <dgm:t>
        <a:bodyPr/>
        <a:lstStyle/>
        <a:p>
          <a:endParaRPr lang="en-US"/>
        </a:p>
      </dgm:t>
    </dgm:pt>
    <dgm:pt modelId="{044B1252-D967-4C1D-8B97-B74780EBCC3C}" type="sibTrans" cxnId="{5F82967C-51B8-41EF-902D-67D51C908F80}">
      <dgm:prSet/>
      <dgm:spPr/>
      <dgm:t>
        <a:bodyPr/>
        <a:lstStyle/>
        <a:p>
          <a:endParaRPr lang="en-US"/>
        </a:p>
      </dgm:t>
    </dgm:pt>
    <dgm:pt modelId="{6A51BA00-386A-4AD5-A3A1-F8133DA41D1C}">
      <dgm:prSet/>
      <dgm:spPr/>
      <dgm:t>
        <a:bodyPr/>
        <a:lstStyle/>
        <a:p>
          <a:r>
            <a:rPr lang="en-US"/>
            <a:t>Persuade (screenings, immunizations)</a:t>
          </a:r>
          <a:endParaRPr lang="en-US" dirty="0"/>
        </a:p>
      </dgm:t>
    </dgm:pt>
    <dgm:pt modelId="{4380BC02-C752-4DF2-A4E3-7F0E4CCD4FC3}" type="parTrans" cxnId="{75ED89C2-0BF1-4E33-89D1-715491DB8259}">
      <dgm:prSet/>
      <dgm:spPr/>
      <dgm:t>
        <a:bodyPr/>
        <a:lstStyle/>
        <a:p>
          <a:endParaRPr lang="en-US"/>
        </a:p>
      </dgm:t>
    </dgm:pt>
    <dgm:pt modelId="{61891D28-403A-4D74-A3B7-23A8F1B661E5}" type="sibTrans" cxnId="{75ED89C2-0BF1-4E33-89D1-715491DB8259}">
      <dgm:prSet/>
      <dgm:spPr/>
      <dgm:t>
        <a:bodyPr/>
        <a:lstStyle/>
        <a:p>
          <a:endParaRPr lang="en-US"/>
        </a:p>
      </dgm:t>
    </dgm:pt>
    <dgm:pt modelId="{F8ED06C3-02D1-4A61-89D4-A9844ABD9479}">
      <dgm:prSet/>
      <dgm:spPr/>
      <dgm:t>
        <a:bodyPr/>
        <a:lstStyle/>
        <a:p>
          <a:r>
            <a:rPr lang="en-US" dirty="0"/>
            <a:t>Make Message Clear </a:t>
          </a:r>
        </a:p>
      </dgm:t>
    </dgm:pt>
    <dgm:pt modelId="{3354EEE8-7866-4BF1-A991-E4980A11A3F9}" type="parTrans" cxnId="{67074548-CB86-4FFB-8A0B-162F6BEB1F44}">
      <dgm:prSet/>
      <dgm:spPr/>
      <dgm:t>
        <a:bodyPr/>
        <a:lstStyle/>
        <a:p>
          <a:endParaRPr lang="en-US"/>
        </a:p>
      </dgm:t>
    </dgm:pt>
    <dgm:pt modelId="{F5F9D90C-57DB-433E-8504-85996A35E493}" type="sibTrans" cxnId="{67074548-CB86-4FFB-8A0B-162F6BEB1F44}">
      <dgm:prSet/>
      <dgm:spPr/>
      <dgm:t>
        <a:bodyPr/>
        <a:lstStyle/>
        <a:p>
          <a:endParaRPr lang="en-US"/>
        </a:p>
      </dgm:t>
    </dgm:pt>
    <dgm:pt modelId="{A32C6ACD-4582-4F66-8C27-103EEB961F8C}">
      <dgm:prSet/>
      <dgm:spPr/>
      <dgm:t>
        <a:bodyPr/>
        <a:lstStyle/>
        <a:p>
          <a:r>
            <a:rPr lang="en-US" dirty="0"/>
            <a:t>What data needs to be communicated?</a:t>
          </a:r>
        </a:p>
      </dgm:t>
    </dgm:pt>
    <dgm:pt modelId="{EF78FCDE-75F8-4911-8339-4C5209687D6E}" type="parTrans" cxnId="{F8E3B167-754A-4FFB-836E-B3C6FC9EE65E}">
      <dgm:prSet/>
      <dgm:spPr/>
      <dgm:t>
        <a:bodyPr/>
        <a:lstStyle/>
        <a:p>
          <a:endParaRPr lang="en-US"/>
        </a:p>
      </dgm:t>
    </dgm:pt>
    <dgm:pt modelId="{782FE74A-07AA-47F7-8E05-9F66B8474C26}" type="sibTrans" cxnId="{F8E3B167-754A-4FFB-836E-B3C6FC9EE65E}">
      <dgm:prSet/>
      <dgm:spPr/>
      <dgm:t>
        <a:bodyPr/>
        <a:lstStyle/>
        <a:p>
          <a:endParaRPr lang="en-US"/>
        </a:p>
      </dgm:t>
    </dgm:pt>
    <dgm:pt modelId="{8CFC7231-C16E-9449-8824-4CC35EF0D32B}">
      <dgm:prSet/>
      <dgm:spPr/>
      <dgm:t>
        <a:bodyPr/>
        <a:lstStyle/>
        <a:p>
          <a:r>
            <a:rPr lang="en-US" dirty="0"/>
            <a:t>Compare (medications, treatment, therapy)</a:t>
          </a:r>
        </a:p>
      </dgm:t>
    </dgm:pt>
    <dgm:pt modelId="{191A402C-CBE3-B544-853B-DCCFDD17E061}" type="parTrans" cxnId="{BCD2C60F-FFE8-B543-A06B-B1C57F14C611}">
      <dgm:prSet/>
      <dgm:spPr/>
      <dgm:t>
        <a:bodyPr/>
        <a:lstStyle/>
        <a:p>
          <a:endParaRPr lang="en-US"/>
        </a:p>
      </dgm:t>
    </dgm:pt>
    <dgm:pt modelId="{2984C6EC-2E11-4047-BD9F-A17C794E1117}" type="sibTrans" cxnId="{BCD2C60F-FFE8-B543-A06B-B1C57F14C611}">
      <dgm:prSet/>
      <dgm:spPr/>
      <dgm:t>
        <a:bodyPr/>
        <a:lstStyle/>
        <a:p>
          <a:endParaRPr lang="en-US"/>
        </a:p>
      </dgm:t>
    </dgm:pt>
    <dgm:pt modelId="{D8873506-CDE3-7343-A29D-A058FFF9238D}">
      <dgm:prSet/>
      <dgm:spPr/>
      <dgm:t>
        <a:bodyPr/>
        <a:lstStyle/>
        <a:p>
          <a:r>
            <a:rPr lang="en-US" dirty="0"/>
            <a:t>Motivate  (quit smoking, exercise)</a:t>
          </a:r>
        </a:p>
      </dgm:t>
    </dgm:pt>
    <dgm:pt modelId="{757E14DD-5607-CE49-982C-C70CF5A42858}" type="parTrans" cxnId="{F062FAEB-ABE1-4849-9CC8-2E7A331DE4D6}">
      <dgm:prSet/>
      <dgm:spPr/>
      <dgm:t>
        <a:bodyPr/>
        <a:lstStyle/>
        <a:p>
          <a:endParaRPr lang="en-US"/>
        </a:p>
      </dgm:t>
    </dgm:pt>
    <dgm:pt modelId="{53E9C48F-B449-6342-94D2-4A70ED99347E}" type="sibTrans" cxnId="{F062FAEB-ABE1-4849-9CC8-2E7A331DE4D6}">
      <dgm:prSet/>
      <dgm:spPr/>
      <dgm:t>
        <a:bodyPr/>
        <a:lstStyle/>
        <a:p>
          <a:endParaRPr lang="en-US"/>
        </a:p>
      </dgm:t>
    </dgm:pt>
    <dgm:pt modelId="{C6C870E1-F75E-9E42-8F2B-3CB22018A6DD}">
      <dgm:prSet/>
      <dgm:spPr/>
      <dgm:t>
        <a:bodyPr/>
        <a:lstStyle/>
        <a:p>
          <a:r>
            <a:rPr lang="en-US" dirty="0"/>
            <a:t>Is it formatted so that communication is as clear as possible?</a:t>
          </a:r>
        </a:p>
      </dgm:t>
    </dgm:pt>
    <dgm:pt modelId="{03094C26-B54E-5D40-B13F-7C34463AD270}" type="parTrans" cxnId="{A8E1BE74-B8FD-BD4A-B9D0-EE9A81995763}">
      <dgm:prSet/>
      <dgm:spPr/>
      <dgm:t>
        <a:bodyPr/>
        <a:lstStyle/>
        <a:p>
          <a:endParaRPr lang="en-US"/>
        </a:p>
      </dgm:t>
    </dgm:pt>
    <dgm:pt modelId="{FF3726D1-CE2F-8F4E-B3B2-08331BB6AA95}" type="sibTrans" cxnId="{A8E1BE74-B8FD-BD4A-B9D0-EE9A81995763}">
      <dgm:prSet/>
      <dgm:spPr/>
      <dgm:t>
        <a:bodyPr/>
        <a:lstStyle/>
        <a:p>
          <a:endParaRPr lang="en-US"/>
        </a:p>
      </dgm:t>
    </dgm:pt>
    <dgm:pt modelId="{DA918E7D-8E22-CE4B-A6CB-C29215E6A08D}">
      <dgm:prSet/>
      <dgm:spPr/>
      <dgm:t>
        <a:bodyPr/>
        <a:lstStyle/>
        <a:p>
          <a:r>
            <a:rPr lang="en-US" dirty="0"/>
            <a:t>Are we looking at death? Injury? Diagnosis? Risk?</a:t>
          </a:r>
        </a:p>
      </dgm:t>
    </dgm:pt>
    <dgm:pt modelId="{F7E549CB-B90B-644B-B294-1936EE7A3FE4}" type="parTrans" cxnId="{80B6B02D-AEF3-AF48-81F0-6F4EBF55DCFD}">
      <dgm:prSet/>
      <dgm:spPr/>
      <dgm:t>
        <a:bodyPr/>
        <a:lstStyle/>
        <a:p>
          <a:endParaRPr lang="en-US"/>
        </a:p>
      </dgm:t>
    </dgm:pt>
    <dgm:pt modelId="{F2D6291A-7CEE-4846-8904-647EF5125B7C}" type="sibTrans" cxnId="{80B6B02D-AEF3-AF48-81F0-6F4EBF55DCFD}">
      <dgm:prSet/>
      <dgm:spPr/>
      <dgm:t>
        <a:bodyPr/>
        <a:lstStyle/>
        <a:p>
          <a:endParaRPr lang="en-US"/>
        </a:p>
      </dgm:t>
    </dgm:pt>
    <dgm:pt modelId="{9262FCA5-35F1-5848-AC40-50671C5B6C3D}">
      <dgm:prSet/>
      <dgm:spPr/>
      <dgm:t>
        <a:bodyPr/>
        <a:lstStyle/>
        <a:p>
          <a:r>
            <a:rPr lang="en-US" dirty="0"/>
            <a:t>How big is the risk? Benefit?</a:t>
          </a:r>
        </a:p>
      </dgm:t>
    </dgm:pt>
    <dgm:pt modelId="{EF249235-921E-E044-BBBA-A1F5357B490E}" type="parTrans" cxnId="{B7421286-625B-5E40-85E3-8725DF71D1B1}">
      <dgm:prSet/>
      <dgm:spPr/>
      <dgm:t>
        <a:bodyPr/>
        <a:lstStyle/>
        <a:p>
          <a:endParaRPr lang="en-US"/>
        </a:p>
      </dgm:t>
    </dgm:pt>
    <dgm:pt modelId="{331FA423-1C04-0542-A228-6DB144C8812E}" type="sibTrans" cxnId="{B7421286-625B-5E40-85E3-8725DF71D1B1}">
      <dgm:prSet/>
      <dgm:spPr/>
      <dgm:t>
        <a:bodyPr/>
        <a:lstStyle/>
        <a:p>
          <a:endParaRPr lang="en-US"/>
        </a:p>
      </dgm:t>
    </dgm:pt>
    <dgm:pt modelId="{D3F8C7A8-E7BD-B441-BA8D-3C6AE6DB29CE}">
      <dgm:prSet/>
      <dgm:spPr/>
      <dgm:t>
        <a:bodyPr/>
        <a:lstStyle/>
        <a:p>
          <a:endParaRPr lang="en-US" dirty="0"/>
        </a:p>
      </dgm:t>
    </dgm:pt>
    <dgm:pt modelId="{91436159-DE35-9D4A-8FA3-27BFFE6A553F}" type="parTrans" cxnId="{C87D0D7B-22A7-D949-9D8E-701548E614C6}">
      <dgm:prSet/>
      <dgm:spPr/>
      <dgm:t>
        <a:bodyPr/>
        <a:lstStyle/>
        <a:p>
          <a:endParaRPr lang="en-US"/>
        </a:p>
      </dgm:t>
    </dgm:pt>
    <dgm:pt modelId="{02829AD4-35D9-BD4F-A752-57BA1958F5B7}" type="sibTrans" cxnId="{C87D0D7B-22A7-D949-9D8E-701548E614C6}">
      <dgm:prSet/>
      <dgm:spPr/>
      <dgm:t>
        <a:bodyPr/>
        <a:lstStyle/>
        <a:p>
          <a:endParaRPr lang="en-US"/>
        </a:p>
      </dgm:t>
    </dgm:pt>
    <dgm:pt modelId="{C6752DF0-D480-704B-8368-27E4F2A7E9DB}" type="pres">
      <dgm:prSet presAssocID="{674D2A2C-74D8-438C-86AA-E71653D94D0E}" presName="Name0" presStyleCnt="0">
        <dgm:presLayoutVars>
          <dgm:dir/>
          <dgm:animLvl val="lvl"/>
          <dgm:resizeHandles val="exact"/>
        </dgm:presLayoutVars>
      </dgm:prSet>
      <dgm:spPr/>
      <dgm:t>
        <a:bodyPr/>
        <a:lstStyle/>
        <a:p>
          <a:endParaRPr lang="en-US"/>
        </a:p>
      </dgm:t>
    </dgm:pt>
    <dgm:pt modelId="{A82932F5-B7F4-154F-9536-1F8B15C3222D}" type="pres">
      <dgm:prSet presAssocID="{5B8BBFFF-D109-4DE5-8E1B-004BBAF912F4}" presName="composite" presStyleCnt="0"/>
      <dgm:spPr/>
    </dgm:pt>
    <dgm:pt modelId="{88CF8985-EC1F-A542-B512-33B7A084211B}" type="pres">
      <dgm:prSet presAssocID="{5B8BBFFF-D109-4DE5-8E1B-004BBAF912F4}" presName="parTx" presStyleLbl="alignNode1" presStyleIdx="0" presStyleCnt="2">
        <dgm:presLayoutVars>
          <dgm:chMax val="0"/>
          <dgm:chPref val="0"/>
          <dgm:bulletEnabled val="1"/>
        </dgm:presLayoutVars>
      </dgm:prSet>
      <dgm:spPr/>
      <dgm:t>
        <a:bodyPr/>
        <a:lstStyle/>
        <a:p>
          <a:endParaRPr lang="en-US"/>
        </a:p>
      </dgm:t>
    </dgm:pt>
    <dgm:pt modelId="{F8718AA5-BA08-2940-984E-05C5B37CA9F4}" type="pres">
      <dgm:prSet presAssocID="{5B8BBFFF-D109-4DE5-8E1B-004BBAF912F4}" presName="desTx" presStyleLbl="alignAccFollowNode1" presStyleIdx="0" presStyleCnt="2">
        <dgm:presLayoutVars>
          <dgm:bulletEnabled val="1"/>
        </dgm:presLayoutVars>
      </dgm:prSet>
      <dgm:spPr/>
      <dgm:t>
        <a:bodyPr/>
        <a:lstStyle/>
        <a:p>
          <a:endParaRPr lang="en-US"/>
        </a:p>
      </dgm:t>
    </dgm:pt>
    <dgm:pt modelId="{1D2A12A7-E271-E849-AC8C-9D05D77A971A}" type="pres">
      <dgm:prSet presAssocID="{044B1252-D967-4C1D-8B97-B74780EBCC3C}" presName="space" presStyleCnt="0"/>
      <dgm:spPr/>
    </dgm:pt>
    <dgm:pt modelId="{EDB4337E-593A-7340-8578-5E1F34A988EB}" type="pres">
      <dgm:prSet presAssocID="{F8ED06C3-02D1-4A61-89D4-A9844ABD9479}" presName="composite" presStyleCnt="0"/>
      <dgm:spPr/>
    </dgm:pt>
    <dgm:pt modelId="{13745B4E-FBA6-934E-A0CA-1A73D7399262}" type="pres">
      <dgm:prSet presAssocID="{F8ED06C3-02D1-4A61-89D4-A9844ABD9479}" presName="parTx" presStyleLbl="alignNode1" presStyleIdx="1" presStyleCnt="2">
        <dgm:presLayoutVars>
          <dgm:chMax val="0"/>
          <dgm:chPref val="0"/>
          <dgm:bulletEnabled val="1"/>
        </dgm:presLayoutVars>
      </dgm:prSet>
      <dgm:spPr/>
      <dgm:t>
        <a:bodyPr/>
        <a:lstStyle/>
        <a:p>
          <a:endParaRPr lang="en-US"/>
        </a:p>
      </dgm:t>
    </dgm:pt>
    <dgm:pt modelId="{F9558FFC-AF18-7F40-83C2-D99819CB1167}" type="pres">
      <dgm:prSet presAssocID="{F8ED06C3-02D1-4A61-89D4-A9844ABD9479}" presName="desTx" presStyleLbl="alignAccFollowNode1" presStyleIdx="1" presStyleCnt="2">
        <dgm:presLayoutVars>
          <dgm:bulletEnabled val="1"/>
        </dgm:presLayoutVars>
      </dgm:prSet>
      <dgm:spPr/>
      <dgm:t>
        <a:bodyPr/>
        <a:lstStyle/>
        <a:p>
          <a:endParaRPr lang="en-US"/>
        </a:p>
      </dgm:t>
    </dgm:pt>
  </dgm:ptLst>
  <dgm:cxnLst>
    <dgm:cxn modelId="{B28B3B03-EA1E-5946-BA52-48DEA91A8718}" type="presOf" srcId="{D8873506-CDE3-7343-A29D-A058FFF9238D}" destId="{F8718AA5-BA08-2940-984E-05C5B37CA9F4}" srcOrd="0" destOrd="2" presId="urn:microsoft.com/office/officeart/2005/8/layout/hList1"/>
    <dgm:cxn modelId="{F8E3B167-754A-4FFB-836E-B3C6FC9EE65E}" srcId="{F8ED06C3-02D1-4A61-89D4-A9844ABD9479}" destId="{A32C6ACD-4582-4F66-8C27-103EEB961F8C}" srcOrd="0" destOrd="0" parTransId="{EF78FCDE-75F8-4911-8339-4C5209687D6E}" sibTransId="{782FE74A-07AA-47F7-8E05-9F66B8474C26}"/>
    <dgm:cxn modelId="{EE3863D2-4783-834B-93E7-47B36CA137AE}" type="presOf" srcId="{D3F8C7A8-E7BD-B441-BA8D-3C6AE6DB29CE}" destId="{F9558FFC-AF18-7F40-83C2-D99819CB1167}" srcOrd="0" destOrd="4" presId="urn:microsoft.com/office/officeart/2005/8/layout/hList1"/>
    <dgm:cxn modelId="{F062FAEB-ABE1-4849-9CC8-2E7A331DE4D6}" srcId="{5B8BBFFF-D109-4DE5-8E1B-004BBAF912F4}" destId="{D8873506-CDE3-7343-A29D-A058FFF9238D}" srcOrd="2" destOrd="0" parTransId="{757E14DD-5607-CE49-982C-C70CF5A42858}" sibTransId="{53E9C48F-B449-6342-94D2-4A70ED99347E}"/>
    <dgm:cxn modelId="{5F82967C-51B8-41EF-902D-67D51C908F80}" srcId="{674D2A2C-74D8-438C-86AA-E71653D94D0E}" destId="{5B8BBFFF-D109-4DE5-8E1B-004BBAF912F4}" srcOrd="0" destOrd="0" parTransId="{CDE5B12B-835F-456D-B8E7-EA2ABE4A84BE}" sibTransId="{044B1252-D967-4C1D-8B97-B74780EBCC3C}"/>
    <dgm:cxn modelId="{34288CF9-36A6-EB43-9ABD-A3EFC06639BC}" type="presOf" srcId="{5B8BBFFF-D109-4DE5-8E1B-004BBAF912F4}" destId="{88CF8985-EC1F-A542-B512-33B7A084211B}" srcOrd="0" destOrd="0" presId="urn:microsoft.com/office/officeart/2005/8/layout/hList1"/>
    <dgm:cxn modelId="{B7421286-625B-5E40-85E3-8725DF71D1B1}" srcId="{F8ED06C3-02D1-4A61-89D4-A9844ABD9479}" destId="{9262FCA5-35F1-5848-AC40-50671C5B6C3D}" srcOrd="3" destOrd="0" parTransId="{EF249235-921E-E044-BBBA-A1F5357B490E}" sibTransId="{331FA423-1C04-0542-A228-6DB144C8812E}"/>
    <dgm:cxn modelId="{75ED89C2-0BF1-4E33-89D1-715491DB8259}" srcId="{5B8BBFFF-D109-4DE5-8E1B-004BBAF912F4}" destId="{6A51BA00-386A-4AD5-A3A1-F8133DA41D1C}" srcOrd="0" destOrd="0" parTransId="{4380BC02-C752-4DF2-A4E3-7F0E4CCD4FC3}" sibTransId="{61891D28-403A-4D74-A3B7-23A8F1B661E5}"/>
    <dgm:cxn modelId="{AFD660C5-D092-7A47-A2BD-D0D41B960D29}" type="presOf" srcId="{C6C870E1-F75E-9E42-8F2B-3CB22018A6DD}" destId="{F9558FFC-AF18-7F40-83C2-D99819CB1167}" srcOrd="0" destOrd="1" presId="urn:microsoft.com/office/officeart/2005/8/layout/hList1"/>
    <dgm:cxn modelId="{A8E1BE74-B8FD-BD4A-B9D0-EE9A81995763}" srcId="{F8ED06C3-02D1-4A61-89D4-A9844ABD9479}" destId="{C6C870E1-F75E-9E42-8F2B-3CB22018A6DD}" srcOrd="1" destOrd="0" parTransId="{03094C26-B54E-5D40-B13F-7C34463AD270}" sibTransId="{FF3726D1-CE2F-8F4E-B3B2-08331BB6AA95}"/>
    <dgm:cxn modelId="{1F6EF060-2F1C-BD42-8258-3A29C101D462}" type="presOf" srcId="{F8ED06C3-02D1-4A61-89D4-A9844ABD9479}" destId="{13745B4E-FBA6-934E-A0CA-1A73D7399262}" srcOrd="0" destOrd="0" presId="urn:microsoft.com/office/officeart/2005/8/layout/hList1"/>
    <dgm:cxn modelId="{B46E3669-C930-E348-9705-2A3F4920117E}" type="presOf" srcId="{8CFC7231-C16E-9449-8824-4CC35EF0D32B}" destId="{F8718AA5-BA08-2940-984E-05C5B37CA9F4}" srcOrd="0" destOrd="1" presId="urn:microsoft.com/office/officeart/2005/8/layout/hList1"/>
    <dgm:cxn modelId="{C87D0D7B-22A7-D949-9D8E-701548E614C6}" srcId="{F8ED06C3-02D1-4A61-89D4-A9844ABD9479}" destId="{D3F8C7A8-E7BD-B441-BA8D-3C6AE6DB29CE}" srcOrd="4" destOrd="0" parTransId="{91436159-DE35-9D4A-8FA3-27BFFE6A553F}" sibTransId="{02829AD4-35D9-BD4F-A752-57BA1958F5B7}"/>
    <dgm:cxn modelId="{BCD2C60F-FFE8-B543-A06B-B1C57F14C611}" srcId="{5B8BBFFF-D109-4DE5-8E1B-004BBAF912F4}" destId="{8CFC7231-C16E-9449-8824-4CC35EF0D32B}" srcOrd="1" destOrd="0" parTransId="{191A402C-CBE3-B544-853B-DCCFDD17E061}" sibTransId="{2984C6EC-2E11-4047-BD9F-A17C794E1117}"/>
    <dgm:cxn modelId="{68EB624D-CF2A-1E4E-9ECC-35D5EFF7782D}" type="presOf" srcId="{DA918E7D-8E22-CE4B-A6CB-C29215E6A08D}" destId="{F9558FFC-AF18-7F40-83C2-D99819CB1167}" srcOrd="0" destOrd="2" presId="urn:microsoft.com/office/officeart/2005/8/layout/hList1"/>
    <dgm:cxn modelId="{0A882A7F-028F-2749-9483-6B8EB8131D79}" type="presOf" srcId="{A32C6ACD-4582-4F66-8C27-103EEB961F8C}" destId="{F9558FFC-AF18-7F40-83C2-D99819CB1167}" srcOrd="0" destOrd="0" presId="urn:microsoft.com/office/officeart/2005/8/layout/hList1"/>
    <dgm:cxn modelId="{F003ABB1-4741-6B46-B4E8-9ED3502448E4}" type="presOf" srcId="{674D2A2C-74D8-438C-86AA-E71653D94D0E}" destId="{C6752DF0-D480-704B-8368-27E4F2A7E9DB}" srcOrd="0" destOrd="0" presId="urn:microsoft.com/office/officeart/2005/8/layout/hList1"/>
    <dgm:cxn modelId="{FE82DB07-0BD4-0D45-88A5-1584426A313C}" type="presOf" srcId="{9262FCA5-35F1-5848-AC40-50671C5B6C3D}" destId="{F9558FFC-AF18-7F40-83C2-D99819CB1167}" srcOrd="0" destOrd="3" presId="urn:microsoft.com/office/officeart/2005/8/layout/hList1"/>
    <dgm:cxn modelId="{052F64D9-0493-8E48-AE6E-F599FE74ADB4}" type="presOf" srcId="{6A51BA00-386A-4AD5-A3A1-F8133DA41D1C}" destId="{F8718AA5-BA08-2940-984E-05C5B37CA9F4}" srcOrd="0" destOrd="0" presId="urn:microsoft.com/office/officeart/2005/8/layout/hList1"/>
    <dgm:cxn modelId="{67074548-CB86-4FFB-8A0B-162F6BEB1F44}" srcId="{674D2A2C-74D8-438C-86AA-E71653D94D0E}" destId="{F8ED06C3-02D1-4A61-89D4-A9844ABD9479}" srcOrd="1" destOrd="0" parTransId="{3354EEE8-7866-4BF1-A991-E4980A11A3F9}" sibTransId="{F5F9D90C-57DB-433E-8504-85996A35E493}"/>
    <dgm:cxn modelId="{80B6B02D-AEF3-AF48-81F0-6F4EBF55DCFD}" srcId="{F8ED06C3-02D1-4A61-89D4-A9844ABD9479}" destId="{DA918E7D-8E22-CE4B-A6CB-C29215E6A08D}" srcOrd="2" destOrd="0" parTransId="{F7E549CB-B90B-644B-B294-1936EE7A3FE4}" sibTransId="{F2D6291A-7CEE-4846-8904-647EF5125B7C}"/>
    <dgm:cxn modelId="{53B70667-6332-7E4D-9E4D-CBE1F35702C0}" type="presParOf" srcId="{C6752DF0-D480-704B-8368-27E4F2A7E9DB}" destId="{A82932F5-B7F4-154F-9536-1F8B15C3222D}" srcOrd="0" destOrd="0" presId="urn:microsoft.com/office/officeart/2005/8/layout/hList1"/>
    <dgm:cxn modelId="{F9374A43-8077-AB46-82D7-03E90086A568}" type="presParOf" srcId="{A82932F5-B7F4-154F-9536-1F8B15C3222D}" destId="{88CF8985-EC1F-A542-B512-33B7A084211B}" srcOrd="0" destOrd="0" presId="urn:microsoft.com/office/officeart/2005/8/layout/hList1"/>
    <dgm:cxn modelId="{71A09211-BCBF-D94E-87A0-E063C1947ECC}" type="presParOf" srcId="{A82932F5-B7F4-154F-9536-1F8B15C3222D}" destId="{F8718AA5-BA08-2940-984E-05C5B37CA9F4}" srcOrd="1" destOrd="0" presId="urn:microsoft.com/office/officeart/2005/8/layout/hList1"/>
    <dgm:cxn modelId="{52305411-BD2B-D647-BBB3-36A2FADEF66E}" type="presParOf" srcId="{C6752DF0-D480-704B-8368-27E4F2A7E9DB}" destId="{1D2A12A7-E271-E849-AC8C-9D05D77A971A}" srcOrd="1" destOrd="0" presId="urn:microsoft.com/office/officeart/2005/8/layout/hList1"/>
    <dgm:cxn modelId="{5BF7123A-C514-D646-8174-D6C581CEACB2}" type="presParOf" srcId="{C6752DF0-D480-704B-8368-27E4F2A7E9DB}" destId="{EDB4337E-593A-7340-8578-5E1F34A988EB}" srcOrd="2" destOrd="0" presId="urn:microsoft.com/office/officeart/2005/8/layout/hList1"/>
    <dgm:cxn modelId="{96F405AF-97F4-5A4B-AD9D-1D648EB63469}" type="presParOf" srcId="{EDB4337E-593A-7340-8578-5E1F34A988EB}" destId="{13745B4E-FBA6-934E-A0CA-1A73D7399262}" srcOrd="0" destOrd="0" presId="urn:microsoft.com/office/officeart/2005/8/layout/hList1"/>
    <dgm:cxn modelId="{34F300D0-06DD-A54F-867B-7178017D2084}" type="presParOf" srcId="{EDB4337E-593A-7340-8578-5E1F34A988EB}" destId="{F9558FFC-AF18-7F40-83C2-D99819CB11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43D623-8E48-460E-B3F8-72B107DAC5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397EA3A-BF32-4F40-913B-6232A40E6169}">
      <dgm:prSet/>
      <dgm:spPr/>
      <dgm:t>
        <a:bodyPr/>
        <a:lstStyle/>
        <a:p>
          <a:r>
            <a:rPr lang="en-US"/>
            <a:t>Relative Risk</a:t>
          </a:r>
        </a:p>
      </dgm:t>
    </dgm:pt>
    <dgm:pt modelId="{584A7B37-9833-4B90-81EE-AEF0AADB75EF}" type="parTrans" cxnId="{55E015B6-37AE-4C2E-8947-5CE8A24A53CD}">
      <dgm:prSet/>
      <dgm:spPr/>
      <dgm:t>
        <a:bodyPr/>
        <a:lstStyle/>
        <a:p>
          <a:endParaRPr lang="en-US"/>
        </a:p>
      </dgm:t>
    </dgm:pt>
    <dgm:pt modelId="{255D848D-3100-4580-9BCC-CF54C5F5EDAF}" type="sibTrans" cxnId="{55E015B6-37AE-4C2E-8947-5CE8A24A53CD}">
      <dgm:prSet/>
      <dgm:spPr/>
      <dgm:t>
        <a:bodyPr/>
        <a:lstStyle/>
        <a:p>
          <a:endParaRPr lang="en-US"/>
        </a:p>
      </dgm:t>
    </dgm:pt>
    <dgm:pt modelId="{A00E7A17-4387-4950-8F1E-D8B042610D26}">
      <dgm:prSet custT="1"/>
      <dgm:spPr/>
      <dgm:t>
        <a:bodyPr/>
        <a:lstStyle/>
        <a:p>
          <a:r>
            <a:rPr lang="en-US" sz="3200" dirty="0"/>
            <a:t>Many people have trouble understanding probability estimates.</a:t>
          </a:r>
        </a:p>
      </dgm:t>
    </dgm:pt>
    <dgm:pt modelId="{D2587D80-BF43-4F3A-93BE-1FB7471F721A}" type="parTrans" cxnId="{E73D91F0-AA47-466B-9D9A-44B9D82B8CA4}">
      <dgm:prSet/>
      <dgm:spPr/>
      <dgm:t>
        <a:bodyPr/>
        <a:lstStyle/>
        <a:p>
          <a:endParaRPr lang="en-US"/>
        </a:p>
      </dgm:t>
    </dgm:pt>
    <dgm:pt modelId="{DCF3DA99-88D5-41D4-9160-EA290E840F65}" type="sibTrans" cxnId="{E73D91F0-AA47-466B-9D9A-44B9D82B8CA4}">
      <dgm:prSet/>
      <dgm:spPr/>
      <dgm:t>
        <a:bodyPr/>
        <a:lstStyle/>
        <a:p>
          <a:endParaRPr lang="en-US"/>
        </a:p>
      </dgm:t>
    </dgm:pt>
    <dgm:pt modelId="{6D07EF4C-71F1-9F43-B6DC-E374B0E3A872}">
      <dgm:prSet custT="1"/>
      <dgm:spPr/>
      <dgm:t>
        <a:bodyPr/>
        <a:lstStyle/>
        <a:p>
          <a:r>
            <a:rPr lang="en-US" sz="3200" dirty="0"/>
            <a:t> Use absolute risk instead of relative risk. </a:t>
          </a:r>
        </a:p>
      </dgm:t>
    </dgm:pt>
    <dgm:pt modelId="{B1B4BA66-B6CE-C24E-9774-FAC0FBDE2358}" type="parTrans" cxnId="{E1F0C2A6-A99F-C249-8FC4-59453077B83A}">
      <dgm:prSet/>
      <dgm:spPr/>
      <dgm:t>
        <a:bodyPr/>
        <a:lstStyle/>
        <a:p>
          <a:endParaRPr lang="en-US"/>
        </a:p>
      </dgm:t>
    </dgm:pt>
    <dgm:pt modelId="{7E92470B-8907-304E-A500-BFACA319FD44}" type="sibTrans" cxnId="{E1F0C2A6-A99F-C249-8FC4-59453077B83A}">
      <dgm:prSet/>
      <dgm:spPr/>
      <dgm:t>
        <a:bodyPr/>
        <a:lstStyle/>
        <a:p>
          <a:endParaRPr lang="en-US"/>
        </a:p>
      </dgm:t>
    </dgm:pt>
    <dgm:pt modelId="{11082289-4DCC-944F-BAE8-F29D96B8AA36}">
      <dgm:prSet/>
      <dgm:spPr/>
      <dgm:t>
        <a:bodyPr/>
        <a:lstStyle/>
        <a:p>
          <a:endParaRPr lang="en-US" sz="3600" dirty="0"/>
        </a:p>
      </dgm:t>
    </dgm:pt>
    <dgm:pt modelId="{68E8BE5D-D13C-AE41-9463-CADFAD7A3428}" type="parTrans" cxnId="{48A28CFA-01F0-9642-887E-558E8C1B1B83}">
      <dgm:prSet/>
      <dgm:spPr/>
      <dgm:t>
        <a:bodyPr/>
        <a:lstStyle/>
        <a:p>
          <a:endParaRPr lang="en-US"/>
        </a:p>
      </dgm:t>
    </dgm:pt>
    <dgm:pt modelId="{CA1338C3-3D30-874D-8C15-BEC06495611F}" type="sibTrans" cxnId="{48A28CFA-01F0-9642-887E-558E8C1B1B83}">
      <dgm:prSet/>
      <dgm:spPr/>
      <dgm:t>
        <a:bodyPr/>
        <a:lstStyle/>
        <a:p>
          <a:endParaRPr lang="en-US"/>
        </a:p>
      </dgm:t>
    </dgm:pt>
    <dgm:pt modelId="{6E395DCF-A429-4248-AB1D-FDFBB8623CE8}">
      <dgm:prSet custT="1"/>
      <dgm:spPr/>
      <dgm:t>
        <a:bodyPr/>
        <a:lstStyle/>
        <a:p>
          <a:r>
            <a:rPr lang="en-US" sz="3200" dirty="0"/>
            <a:t>For example they may think that a risk of 1 in 200 is greater than a risk of 1 in 25.</a:t>
          </a:r>
        </a:p>
      </dgm:t>
    </dgm:pt>
    <dgm:pt modelId="{283851EB-7724-0747-851C-78DA518F9125}" type="parTrans" cxnId="{36CC0D92-F36D-024D-9FF0-6A79F7CDEB5C}">
      <dgm:prSet/>
      <dgm:spPr/>
      <dgm:t>
        <a:bodyPr/>
        <a:lstStyle/>
        <a:p>
          <a:endParaRPr lang="en-US"/>
        </a:p>
      </dgm:t>
    </dgm:pt>
    <dgm:pt modelId="{C9C7DAEA-D44E-674D-8DFE-0FDD75E203E4}" type="sibTrans" cxnId="{36CC0D92-F36D-024D-9FF0-6A79F7CDEB5C}">
      <dgm:prSet/>
      <dgm:spPr/>
      <dgm:t>
        <a:bodyPr/>
        <a:lstStyle/>
        <a:p>
          <a:endParaRPr lang="en-US"/>
        </a:p>
      </dgm:t>
    </dgm:pt>
    <dgm:pt modelId="{A133BDA4-B5C6-1940-9629-50121FEDA59E}" type="pres">
      <dgm:prSet presAssocID="{AF43D623-8E48-460E-B3F8-72B107DAC511}" presName="Name0" presStyleCnt="0">
        <dgm:presLayoutVars>
          <dgm:dir/>
          <dgm:animLvl val="lvl"/>
          <dgm:resizeHandles val="exact"/>
        </dgm:presLayoutVars>
      </dgm:prSet>
      <dgm:spPr/>
      <dgm:t>
        <a:bodyPr/>
        <a:lstStyle/>
        <a:p>
          <a:endParaRPr lang="en-US"/>
        </a:p>
      </dgm:t>
    </dgm:pt>
    <dgm:pt modelId="{7026DDAD-3FF1-1D4B-86A9-F8E7E1BAAB77}" type="pres">
      <dgm:prSet presAssocID="{3397EA3A-BF32-4F40-913B-6232A40E6169}" presName="composite" presStyleCnt="0"/>
      <dgm:spPr/>
    </dgm:pt>
    <dgm:pt modelId="{F769AC9F-B180-A241-8AA7-AD6276E1F105}" type="pres">
      <dgm:prSet presAssocID="{3397EA3A-BF32-4F40-913B-6232A40E6169}" presName="parTx" presStyleLbl="alignNode1" presStyleIdx="0" presStyleCnt="1" custLinFactNeighborX="205" custLinFactNeighborY="-41921">
        <dgm:presLayoutVars>
          <dgm:chMax val="0"/>
          <dgm:chPref val="0"/>
          <dgm:bulletEnabled val="1"/>
        </dgm:presLayoutVars>
      </dgm:prSet>
      <dgm:spPr/>
      <dgm:t>
        <a:bodyPr/>
        <a:lstStyle/>
        <a:p>
          <a:endParaRPr lang="en-US"/>
        </a:p>
      </dgm:t>
    </dgm:pt>
    <dgm:pt modelId="{F3397EC6-D022-854F-BE9F-2728E9E5B79F}" type="pres">
      <dgm:prSet presAssocID="{3397EA3A-BF32-4F40-913B-6232A40E6169}" presName="desTx" presStyleLbl="alignAccFollowNode1" presStyleIdx="0" presStyleCnt="1">
        <dgm:presLayoutVars>
          <dgm:bulletEnabled val="1"/>
        </dgm:presLayoutVars>
      </dgm:prSet>
      <dgm:spPr/>
      <dgm:t>
        <a:bodyPr/>
        <a:lstStyle/>
        <a:p>
          <a:endParaRPr lang="en-US"/>
        </a:p>
      </dgm:t>
    </dgm:pt>
  </dgm:ptLst>
  <dgm:cxnLst>
    <dgm:cxn modelId="{5B8E4DB2-AAD0-314A-BF86-28C5B64E3C8B}" type="presOf" srcId="{AF43D623-8E48-460E-B3F8-72B107DAC511}" destId="{A133BDA4-B5C6-1940-9629-50121FEDA59E}" srcOrd="0" destOrd="0" presId="urn:microsoft.com/office/officeart/2005/8/layout/hList1"/>
    <dgm:cxn modelId="{A8044F48-E9F4-E842-9DF8-4CD8B4FF40D9}" type="presOf" srcId="{A00E7A17-4387-4950-8F1E-D8B042610D26}" destId="{F3397EC6-D022-854F-BE9F-2728E9E5B79F}" srcOrd="0" destOrd="0" presId="urn:microsoft.com/office/officeart/2005/8/layout/hList1"/>
    <dgm:cxn modelId="{E73D91F0-AA47-466B-9D9A-44B9D82B8CA4}" srcId="{3397EA3A-BF32-4F40-913B-6232A40E6169}" destId="{A00E7A17-4387-4950-8F1E-D8B042610D26}" srcOrd="0" destOrd="0" parTransId="{D2587D80-BF43-4F3A-93BE-1FB7471F721A}" sibTransId="{DCF3DA99-88D5-41D4-9160-EA290E840F65}"/>
    <dgm:cxn modelId="{6B17C8CD-96DB-9241-BCED-2D1584B4DB5A}" type="presOf" srcId="{11082289-4DCC-944F-BAE8-F29D96B8AA36}" destId="{F3397EC6-D022-854F-BE9F-2728E9E5B79F}" srcOrd="0" destOrd="3" presId="urn:microsoft.com/office/officeart/2005/8/layout/hList1"/>
    <dgm:cxn modelId="{E1F0C2A6-A99F-C249-8FC4-59453077B83A}" srcId="{3397EA3A-BF32-4F40-913B-6232A40E6169}" destId="{6D07EF4C-71F1-9F43-B6DC-E374B0E3A872}" srcOrd="2" destOrd="0" parTransId="{B1B4BA66-B6CE-C24E-9774-FAC0FBDE2358}" sibTransId="{7E92470B-8907-304E-A500-BFACA319FD44}"/>
    <dgm:cxn modelId="{55E015B6-37AE-4C2E-8947-5CE8A24A53CD}" srcId="{AF43D623-8E48-460E-B3F8-72B107DAC511}" destId="{3397EA3A-BF32-4F40-913B-6232A40E6169}" srcOrd="0" destOrd="0" parTransId="{584A7B37-9833-4B90-81EE-AEF0AADB75EF}" sibTransId="{255D848D-3100-4580-9BCC-CF54C5F5EDAF}"/>
    <dgm:cxn modelId="{BC1DDAF2-DDFA-CB40-B988-DB8CABC748E3}" type="presOf" srcId="{6D07EF4C-71F1-9F43-B6DC-E374B0E3A872}" destId="{F3397EC6-D022-854F-BE9F-2728E9E5B79F}" srcOrd="0" destOrd="2" presId="urn:microsoft.com/office/officeart/2005/8/layout/hList1"/>
    <dgm:cxn modelId="{E92110D4-86CF-2E46-B60B-1AD460DD6F26}" type="presOf" srcId="{3397EA3A-BF32-4F40-913B-6232A40E6169}" destId="{F769AC9F-B180-A241-8AA7-AD6276E1F105}" srcOrd="0" destOrd="0" presId="urn:microsoft.com/office/officeart/2005/8/layout/hList1"/>
    <dgm:cxn modelId="{B73BBDF1-848E-1B4B-A96F-EE510FA9B8A3}" type="presOf" srcId="{6E395DCF-A429-4248-AB1D-FDFBB8623CE8}" destId="{F3397EC6-D022-854F-BE9F-2728E9E5B79F}" srcOrd="0" destOrd="1" presId="urn:microsoft.com/office/officeart/2005/8/layout/hList1"/>
    <dgm:cxn modelId="{48A28CFA-01F0-9642-887E-558E8C1B1B83}" srcId="{3397EA3A-BF32-4F40-913B-6232A40E6169}" destId="{11082289-4DCC-944F-BAE8-F29D96B8AA36}" srcOrd="3" destOrd="0" parTransId="{68E8BE5D-D13C-AE41-9463-CADFAD7A3428}" sibTransId="{CA1338C3-3D30-874D-8C15-BEC06495611F}"/>
    <dgm:cxn modelId="{36CC0D92-F36D-024D-9FF0-6A79F7CDEB5C}" srcId="{3397EA3A-BF32-4F40-913B-6232A40E6169}" destId="{6E395DCF-A429-4248-AB1D-FDFBB8623CE8}" srcOrd="1" destOrd="0" parTransId="{283851EB-7724-0747-851C-78DA518F9125}" sibTransId="{C9C7DAEA-D44E-674D-8DFE-0FDD75E203E4}"/>
    <dgm:cxn modelId="{DFA2FE8A-4A9B-7344-89D6-9919E2FAB236}" type="presParOf" srcId="{A133BDA4-B5C6-1940-9629-50121FEDA59E}" destId="{7026DDAD-3FF1-1D4B-86A9-F8E7E1BAAB77}" srcOrd="0" destOrd="0" presId="urn:microsoft.com/office/officeart/2005/8/layout/hList1"/>
    <dgm:cxn modelId="{72AA6562-E30F-1047-A9F5-A4665120C111}" type="presParOf" srcId="{7026DDAD-3FF1-1D4B-86A9-F8E7E1BAAB77}" destId="{F769AC9F-B180-A241-8AA7-AD6276E1F105}" srcOrd="0" destOrd="0" presId="urn:microsoft.com/office/officeart/2005/8/layout/hList1"/>
    <dgm:cxn modelId="{7D4290E3-9BA6-F94C-BCC0-4B3BF4654EB2}" type="presParOf" srcId="{7026DDAD-3FF1-1D4B-86A9-F8E7E1BAAB77}" destId="{F3397EC6-D022-854F-BE9F-2728E9E5B7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43D623-8E48-460E-B3F8-72B107DAC5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397EA3A-BF32-4F40-913B-6232A40E6169}">
      <dgm:prSet/>
      <dgm:spPr/>
      <dgm:t>
        <a:bodyPr/>
        <a:lstStyle/>
        <a:p>
          <a:r>
            <a:rPr lang="en-US"/>
            <a:t>Relative Risk</a:t>
          </a:r>
        </a:p>
      </dgm:t>
    </dgm:pt>
    <dgm:pt modelId="{584A7B37-9833-4B90-81EE-AEF0AADB75EF}" type="parTrans" cxnId="{55E015B6-37AE-4C2E-8947-5CE8A24A53CD}">
      <dgm:prSet/>
      <dgm:spPr/>
      <dgm:t>
        <a:bodyPr/>
        <a:lstStyle/>
        <a:p>
          <a:endParaRPr lang="en-US"/>
        </a:p>
      </dgm:t>
    </dgm:pt>
    <dgm:pt modelId="{255D848D-3100-4580-9BCC-CF54C5F5EDAF}" type="sibTrans" cxnId="{55E015B6-37AE-4C2E-8947-5CE8A24A53CD}">
      <dgm:prSet/>
      <dgm:spPr/>
      <dgm:t>
        <a:bodyPr/>
        <a:lstStyle/>
        <a:p>
          <a:endParaRPr lang="en-US"/>
        </a:p>
      </dgm:t>
    </dgm:pt>
    <dgm:pt modelId="{A00E7A17-4387-4950-8F1E-D8B042610D26}">
      <dgm:prSet/>
      <dgm:spPr/>
      <dgm:t>
        <a:bodyPr/>
        <a:lstStyle/>
        <a:p>
          <a:r>
            <a:rPr lang="en-US" dirty="0"/>
            <a:t>Comparison between two groups of people, or in the same group of people over time. Can be given as a ratio. </a:t>
          </a:r>
        </a:p>
      </dgm:t>
    </dgm:pt>
    <dgm:pt modelId="{D2587D80-BF43-4F3A-93BE-1FB7471F721A}" type="parTrans" cxnId="{E73D91F0-AA47-466B-9D9A-44B9D82B8CA4}">
      <dgm:prSet/>
      <dgm:spPr/>
      <dgm:t>
        <a:bodyPr/>
        <a:lstStyle/>
        <a:p>
          <a:endParaRPr lang="en-US"/>
        </a:p>
      </dgm:t>
    </dgm:pt>
    <dgm:pt modelId="{DCF3DA99-88D5-41D4-9160-EA290E840F65}" type="sibTrans" cxnId="{E73D91F0-AA47-466B-9D9A-44B9D82B8CA4}">
      <dgm:prSet/>
      <dgm:spPr/>
      <dgm:t>
        <a:bodyPr/>
        <a:lstStyle/>
        <a:p>
          <a:endParaRPr lang="en-US"/>
        </a:p>
      </dgm:t>
    </dgm:pt>
    <dgm:pt modelId="{C50A71BD-F7AC-45D4-B191-7E54A0ECEE35}">
      <dgm:prSet/>
      <dgm:spPr/>
      <dgm:t>
        <a:bodyPr/>
        <a:lstStyle/>
        <a:p>
          <a:r>
            <a:rPr lang="en-US" dirty="0"/>
            <a:t>Example: “Smokers have 2 times the risk of having a stroke in their lifetime.”</a:t>
          </a:r>
        </a:p>
      </dgm:t>
    </dgm:pt>
    <dgm:pt modelId="{F4F08354-E4D6-42CB-9F45-A637E048B8A6}" type="parTrans" cxnId="{793F5898-8A51-4AC8-975D-98C2E45F96EF}">
      <dgm:prSet/>
      <dgm:spPr/>
      <dgm:t>
        <a:bodyPr/>
        <a:lstStyle/>
        <a:p>
          <a:endParaRPr lang="en-US"/>
        </a:p>
      </dgm:t>
    </dgm:pt>
    <dgm:pt modelId="{443C6184-9774-41C5-BECE-13149135BFD3}" type="sibTrans" cxnId="{793F5898-8A51-4AC8-975D-98C2E45F96EF}">
      <dgm:prSet/>
      <dgm:spPr/>
      <dgm:t>
        <a:bodyPr/>
        <a:lstStyle/>
        <a:p>
          <a:endParaRPr lang="en-US"/>
        </a:p>
      </dgm:t>
    </dgm:pt>
    <dgm:pt modelId="{C011CBE4-6F90-4AEA-B5F9-1D0311A8D027}">
      <dgm:prSet/>
      <dgm:spPr/>
      <dgm:t>
        <a:bodyPr/>
        <a:lstStyle/>
        <a:p>
          <a:r>
            <a:rPr lang="en-US"/>
            <a:t>Absolute Risk </a:t>
          </a:r>
        </a:p>
      </dgm:t>
    </dgm:pt>
    <dgm:pt modelId="{8C715F8D-769D-40AB-BF95-4FB34ABA8687}" type="parTrans" cxnId="{B9F3EAD3-9F05-43D4-A193-B9DCE52348E9}">
      <dgm:prSet/>
      <dgm:spPr/>
      <dgm:t>
        <a:bodyPr/>
        <a:lstStyle/>
        <a:p>
          <a:endParaRPr lang="en-US"/>
        </a:p>
      </dgm:t>
    </dgm:pt>
    <dgm:pt modelId="{5474063F-72AD-4BA2-AA93-219B96551570}" type="sibTrans" cxnId="{B9F3EAD3-9F05-43D4-A193-B9DCE52348E9}">
      <dgm:prSet/>
      <dgm:spPr/>
      <dgm:t>
        <a:bodyPr/>
        <a:lstStyle/>
        <a:p>
          <a:endParaRPr lang="en-US"/>
        </a:p>
      </dgm:t>
    </dgm:pt>
    <dgm:pt modelId="{3238A443-6704-47D1-8625-7CC5AAF9AB49}">
      <dgm:prSet/>
      <dgm:spPr/>
      <dgm:t>
        <a:bodyPr/>
        <a:lstStyle/>
        <a:p>
          <a:r>
            <a:rPr lang="en-US" dirty="0"/>
            <a:t>The number of people experiencing an event in relation to population at risk. </a:t>
          </a:r>
        </a:p>
      </dgm:t>
    </dgm:pt>
    <dgm:pt modelId="{5D2D984F-A6C1-43F1-900E-063E6E39919A}" type="parTrans" cxnId="{643FCB7D-85B3-4469-BF42-76286670AFDA}">
      <dgm:prSet/>
      <dgm:spPr/>
      <dgm:t>
        <a:bodyPr/>
        <a:lstStyle/>
        <a:p>
          <a:endParaRPr lang="en-US"/>
        </a:p>
      </dgm:t>
    </dgm:pt>
    <dgm:pt modelId="{555F51D8-C5EA-4ADF-9AA7-DE09237D0F0B}" type="sibTrans" cxnId="{643FCB7D-85B3-4469-BF42-76286670AFDA}">
      <dgm:prSet/>
      <dgm:spPr/>
      <dgm:t>
        <a:bodyPr/>
        <a:lstStyle/>
        <a:p>
          <a:endParaRPr lang="en-US"/>
        </a:p>
      </dgm:t>
    </dgm:pt>
    <dgm:pt modelId="{0E157E93-8FB5-4297-9D27-1EE3E019E9DF}">
      <dgm:prSet/>
      <dgm:spPr/>
      <dgm:t>
        <a:bodyPr/>
        <a:lstStyle/>
        <a:p>
          <a:r>
            <a:rPr lang="en-US" dirty="0"/>
            <a:t>Example: “3 out of 1,000 nonsmokers vs. 6 out of 1,000 smokers may have a stroke in their lifetime.”</a:t>
          </a:r>
        </a:p>
      </dgm:t>
    </dgm:pt>
    <dgm:pt modelId="{03E8F187-7ED2-44DD-A01E-493AF1E1A91C}" type="parTrans" cxnId="{13FE1E9E-7468-413B-BD35-01077803175A}">
      <dgm:prSet/>
      <dgm:spPr/>
      <dgm:t>
        <a:bodyPr/>
        <a:lstStyle/>
        <a:p>
          <a:endParaRPr lang="en-US"/>
        </a:p>
      </dgm:t>
    </dgm:pt>
    <dgm:pt modelId="{19406CC6-56D7-4AAB-A923-644B4CAA6469}" type="sibTrans" cxnId="{13FE1E9E-7468-413B-BD35-01077803175A}">
      <dgm:prSet/>
      <dgm:spPr/>
      <dgm:t>
        <a:bodyPr/>
        <a:lstStyle/>
        <a:p>
          <a:endParaRPr lang="en-US"/>
        </a:p>
      </dgm:t>
    </dgm:pt>
    <dgm:pt modelId="{A133BDA4-B5C6-1940-9629-50121FEDA59E}" type="pres">
      <dgm:prSet presAssocID="{AF43D623-8E48-460E-B3F8-72B107DAC511}" presName="Name0" presStyleCnt="0">
        <dgm:presLayoutVars>
          <dgm:dir/>
          <dgm:animLvl val="lvl"/>
          <dgm:resizeHandles val="exact"/>
        </dgm:presLayoutVars>
      </dgm:prSet>
      <dgm:spPr/>
      <dgm:t>
        <a:bodyPr/>
        <a:lstStyle/>
        <a:p>
          <a:endParaRPr lang="en-US"/>
        </a:p>
      </dgm:t>
    </dgm:pt>
    <dgm:pt modelId="{7026DDAD-3FF1-1D4B-86A9-F8E7E1BAAB77}" type="pres">
      <dgm:prSet presAssocID="{3397EA3A-BF32-4F40-913B-6232A40E6169}" presName="composite" presStyleCnt="0"/>
      <dgm:spPr/>
    </dgm:pt>
    <dgm:pt modelId="{F769AC9F-B180-A241-8AA7-AD6276E1F105}" type="pres">
      <dgm:prSet presAssocID="{3397EA3A-BF32-4F40-913B-6232A40E6169}" presName="parTx" presStyleLbl="alignNode1" presStyleIdx="0" presStyleCnt="2">
        <dgm:presLayoutVars>
          <dgm:chMax val="0"/>
          <dgm:chPref val="0"/>
          <dgm:bulletEnabled val="1"/>
        </dgm:presLayoutVars>
      </dgm:prSet>
      <dgm:spPr/>
      <dgm:t>
        <a:bodyPr/>
        <a:lstStyle/>
        <a:p>
          <a:endParaRPr lang="en-US"/>
        </a:p>
      </dgm:t>
    </dgm:pt>
    <dgm:pt modelId="{F3397EC6-D022-854F-BE9F-2728E9E5B79F}" type="pres">
      <dgm:prSet presAssocID="{3397EA3A-BF32-4F40-913B-6232A40E6169}" presName="desTx" presStyleLbl="alignAccFollowNode1" presStyleIdx="0" presStyleCnt="2">
        <dgm:presLayoutVars>
          <dgm:bulletEnabled val="1"/>
        </dgm:presLayoutVars>
      </dgm:prSet>
      <dgm:spPr/>
      <dgm:t>
        <a:bodyPr/>
        <a:lstStyle/>
        <a:p>
          <a:endParaRPr lang="en-US"/>
        </a:p>
      </dgm:t>
    </dgm:pt>
    <dgm:pt modelId="{C4AD20B3-F96D-6441-AC3F-45AB0DDA12F9}" type="pres">
      <dgm:prSet presAssocID="{255D848D-3100-4580-9BCC-CF54C5F5EDAF}" presName="space" presStyleCnt="0"/>
      <dgm:spPr/>
    </dgm:pt>
    <dgm:pt modelId="{12031686-708A-B544-80E9-046FC450B303}" type="pres">
      <dgm:prSet presAssocID="{C011CBE4-6F90-4AEA-B5F9-1D0311A8D027}" presName="composite" presStyleCnt="0"/>
      <dgm:spPr/>
    </dgm:pt>
    <dgm:pt modelId="{03718670-52A9-B747-A14A-1A44670BE734}" type="pres">
      <dgm:prSet presAssocID="{C011CBE4-6F90-4AEA-B5F9-1D0311A8D027}" presName="parTx" presStyleLbl="alignNode1" presStyleIdx="1" presStyleCnt="2">
        <dgm:presLayoutVars>
          <dgm:chMax val="0"/>
          <dgm:chPref val="0"/>
          <dgm:bulletEnabled val="1"/>
        </dgm:presLayoutVars>
      </dgm:prSet>
      <dgm:spPr/>
      <dgm:t>
        <a:bodyPr/>
        <a:lstStyle/>
        <a:p>
          <a:endParaRPr lang="en-US"/>
        </a:p>
      </dgm:t>
    </dgm:pt>
    <dgm:pt modelId="{EA78C014-6DD8-B94C-82E6-5BC4DA858F9F}" type="pres">
      <dgm:prSet presAssocID="{C011CBE4-6F90-4AEA-B5F9-1D0311A8D027}" presName="desTx" presStyleLbl="alignAccFollowNode1" presStyleIdx="1" presStyleCnt="2">
        <dgm:presLayoutVars>
          <dgm:bulletEnabled val="1"/>
        </dgm:presLayoutVars>
      </dgm:prSet>
      <dgm:spPr/>
      <dgm:t>
        <a:bodyPr/>
        <a:lstStyle/>
        <a:p>
          <a:endParaRPr lang="en-US"/>
        </a:p>
      </dgm:t>
    </dgm:pt>
  </dgm:ptLst>
  <dgm:cxnLst>
    <dgm:cxn modelId="{3B13D864-84B2-1D44-831C-C5AC19DA4E8C}" type="presOf" srcId="{C50A71BD-F7AC-45D4-B191-7E54A0ECEE35}" destId="{F3397EC6-D022-854F-BE9F-2728E9E5B79F}" srcOrd="0" destOrd="1" presId="urn:microsoft.com/office/officeart/2005/8/layout/hList1"/>
    <dgm:cxn modelId="{A8044F48-E9F4-E842-9DF8-4CD8B4FF40D9}" type="presOf" srcId="{A00E7A17-4387-4950-8F1E-D8B042610D26}" destId="{F3397EC6-D022-854F-BE9F-2728E9E5B79F}" srcOrd="0" destOrd="0" presId="urn:microsoft.com/office/officeart/2005/8/layout/hList1"/>
    <dgm:cxn modelId="{B9F3EAD3-9F05-43D4-A193-B9DCE52348E9}" srcId="{AF43D623-8E48-460E-B3F8-72B107DAC511}" destId="{C011CBE4-6F90-4AEA-B5F9-1D0311A8D027}" srcOrd="1" destOrd="0" parTransId="{8C715F8D-769D-40AB-BF95-4FB34ABA8687}" sibTransId="{5474063F-72AD-4BA2-AA93-219B96551570}"/>
    <dgm:cxn modelId="{3ACAA3A5-4F76-CE4C-8C82-045358506EB1}" type="presOf" srcId="{C011CBE4-6F90-4AEA-B5F9-1D0311A8D027}" destId="{03718670-52A9-B747-A14A-1A44670BE734}" srcOrd="0" destOrd="0" presId="urn:microsoft.com/office/officeart/2005/8/layout/hList1"/>
    <dgm:cxn modelId="{55E015B6-37AE-4C2E-8947-5CE8A24A53CD}" srcId="{AF43D623-8E48-460E-B3F8-72B107DAC511}" destId="{3397EA3A-BF32-4F40-913B-6232A40E6169}" srcOrd="0" destOrd="0" parTransId="{584A7B37-9833-4B90-81EE-AEF0AADB75EF}" sibTransId="{255D848D-3100-4580-9BCC-CF54C5F5EDAF}"/>
    <dgm:cxn modelId="{13FE1E9E-7468-413B-BD35-01077803175A}" srcId="{C011CBE4-6F90-4AEA-B5F9-1D0311A8D027}" destId="{0E157E93-8FB5-4297-9D27-1EE3E019E9DF}" srcOrd="1" destOrd="0" parTransId="{03E8F187-7ED2-44DD-A01E-493AF1E1A91C}" sibTransId="{19406CC6-56D7-4AAB-A923-644B4CAA6469}"/>
    <dgm:cxn modelId="{F0D5E2A0-CBF5-764C-BA87-9FBF910571AB}" type="presOf" srcId="{0E157E93-8FB5-4297-9D27-1EE3E019E9DF}" destId="{EA78C014-6DD8-B94C-82E6-5BC4DA858F9F}" srcOrd="0" destOrd="1" presId="urn:microsoft.com/office/officeart/2005/8/layout/hList1"/>
    <dgm:cxn modelId="{E73D91F0-AA47-466B-9D9A-44B9D82B8CA4}" srcId="{3397EA3A-BF32-4F40-913B-6232A40E6169}" destId="{A00E7A17-4387-4950-8F1E-D8B042610D26}" srcOrd="0" destOrd="0" parTransId="{D2587D80-BF43-4F3A-93BE-1FB7471F721A}" sibTransId="{DCF3DA99-88D5-41D4-9160-EA290E840F65}"/>
    <dgm:cxn modelId="{643FCB7D-85B3-4469-BF42-76286670AFDA}" srcId="{C011CBE4-6F90-4AEA-B5F9-1D0311A8D027}" destId="{3238A443-6704-47D1-8625-7CC5AAF9AB49}" srcOrd="0" destOrd="0" parTransId="{5D2D984F-A6C1-43F1-900E-063E6E39919A}" sibTransId="{555F51D8-C5EA-4ADF-9AA7-DE09237D0F0B}"/>
    <dgm:cxn modelId="{793F5898-8A51-4AC8-975D-98C2E45F96EF}" srcId="{3397EA3A-BF32-4F40-913B-6232A40E6169}" destId="{C50A71BD-F7AC-45D4-B191-7E54A0ECEE35}" srcOrd="1" destOrd="0" parTransId="{F4F08354-E4D6-42CB-9F45-A637E048B8A6}" sibTransId="{443C6184-9774-41C5-BECE-13149135BFD3}"/>
    <dgm:cxn modelId="{5B8E4DB2-AAD0-314A-BF86-28C5B64E3C8B}" type="presOf" srcId="{AF43D623-8E48-460E-B3F8-72B107DAC511}" destId="{A133BDA4-B5C6-1940-9629-50121FEDA59E}" srcOrd="0" destOrd="0" presId="urn:microsoft.com/office/officeart/2005/8/layout/hList1"/>
    <dgm:cxn modelId="{E92110D4-86CF-2E46-B60B-1AD460DD6F26}" type="presOf" srcId="{3397EA3A-BF32-4F40-913B-6232A40E6169}" destId="{F769AC9F-B180-A241-8AA7-AD6276E1F105}" srcOrd="0" destOrd="0" presId="urn:microsoft.com/office/officeart/2005/8/layout/hList1"/>
    <dgm:cxn modelId="{BF0E53AD-662C-1145-BBAD-6A5875A5746F}" type="presOf" srcId="{3238A443-6704-47D1-8625-7CC5AAF9AB49}" destId="{EA78C014-6DD8-B94C-82E6-5BC4DA858F9F}" srcOrd="0" destOrd="0" presId="urn:microsoft.com/office/officeart/2005/8/layout/hList1"/>
    <dgm:cxn modelId="{DFA2FE8A-4A9B-7344-89D6-9919E2FAB236}" type="presParOf" srcId="{A133BDA4-B5C6-1940-9629-50121FEDA59E}" destId="{7026DDAD-3FF1-1D4B-86A9-F8E7E1BAAB77}" srcOrd="0" destOrd="0" presId="urn:microsoft.com/office/officeart/2005/8/layout/hList1"/>
    <dgm:cxn modelId="{72AA6562-E30F-1047-A9F5-A4665120C111}" type="presParOf" srcId="{7026DDAD-3FF1-1D4B-86A9-F8E7E1BAAB77}" destId="{F769AC9F-B180-A241-8AA7-AD6276E1F105}" srcOrd="0" destOrd="0" presId="urn:microsoft.com/office/officeart/2005/8/layout/hList1"/>
    <dgm:cxn modelId="{7D4290E3-9BA6-F94C-BCC0-4B3BF4654EB2}" type="presParOf" srcId="{7026DDAD-3FF1-1D4B-86A9-F8E7E1BAAB77}" destId="{F3397EC6-D022-854F-BE9F-2728E9E5B79F}" srcOrd="1" destOrd="0" presId="urn:microsoft.com/office/officeart/2005/8/layout/hList1"/>
    <dgm:cxn modelId="{B95654FB-97EC-0340-9B70-3FB24176AFA0}" type="presParOf" srcId="{A133BDA4-B5C6-1940-9629-50121FEDA59E}" destId="{C4AD20B3-F96D-6441-AC3F-45AB0DDA12F9}" srcOrd="1" destOrd="0" presId="urn:microsoft.com/office/officeart/2005/8/layout/hList1"/>
    <dgm:cxn modelId="{37E8295D-63B4-584D-99E5-97E149808D99}" type="presParOf" srcId="{A133BDA4-B5C6-1940-9629-50121FEDA59E}" destId="{12031686-708A-B544-80E9-046FC450B303}" srcOrd="2" destOrd="0" presId="urn:microsoft.com/office/officeart/2005/8/layout/hList1"/>
    <dgm:cxn modelId="{63CC711B-40A9-B64F-A746-8D149B40FB69}" type="presParOf" srcId="{12031686-708A-B544-80E9-046FC450B303}" destId="{03718670-52A9-B747-A14A-1A44670BE734}" srcOrd="0" destOrd="0" presId="urn:microsoft.com/office/officeart/2005/8/layout/hList1"/>
    <dgm:cxn modelId="{0C14EAD7-AEEC-A44C-8F83-95E7656F06C4}" type="presParOf" srcId="{12031686-708A-B544-80E9-046FC450B303}" destId="{EA78C014-6DD8-B94C-82E6-5BC4DA858F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099CF-D8C6-4C6D-8953-7460EA714B4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BCEAECF-62DE-445E-B0CA-A3AB3C5A5221}">
      <dgm:prSet custT="1"/>
      <dgm:spPr/>
      <dgm:t>
        <a:bodyPr/>
        <a:lstStyle/>
        <a:p>
          <a:pPr>
            <a:lnSpc>
              <a:spcPct val="100000"/>
            </a:lnSpc>
          </a:pPr>
          <a:r>
            <a:rPr lang="en-US" sz="2800" dirty="0">
              <a:latin typeface="Helvetica" pitchFamily="2" charset="0"/>
            </a:rPr>
            <a:t>Numeracy means knowledge and skills to use math in a wide range of ways. </a:t>
          </a:r>
        </a:p>
        <a:p>
          <a:pPr>
            <a:lnSpc>
              <a:spcPct val="100000"/>
            </a:lnSpc>
          </a:pPr>
          <a:r>
            <a:rPr lang="en-US" sz="2800" dirty="0">
              <a:latin typeface="Helvetica" pitchFamily="2" charset="0"/>
            </a:rPr>
            <a:t>It involves having self-efficacy in math to solve number related tasks.</a:t>
          </a:r>
        </a:p>
      </dgm:t>
    </dgm:pt>
    <dgm:pt modelId="{0A8A6326-87A5-46F4-9BCD-991AC655648B}" type="parTrans" cxnId="{4FA4FFA3-78C0-4888-B10B-C0113F38B64C}">
      <dgm:prSet/>
      <dgm:spPr/>
      <dgm:t>
        <a:bodyPr/>
        <a:lstStyle/>
        <a:p>
          <a:endParaRPr lang="en-US"/>
        </a:p>
      </dgm:t>
    </dgm:pt>
    <dgm:pt modelId="{4BCC46E1-9C60-4380-B9A7-C23B1D86666C}" type="sibTrans" cxnId="{4FA4FFA3-78C0-4888-B10B-C0113F38B64C}">
      <dgm:prSet/>
      <dgm:spPr/>
      <dgm:t>
        <a:bodyPr/>
        <a:lstStyle/>
        <a:p>
          <a:endParaRPr lang="en-US"/>
        </a:p>
      </dgm:t>
    </dgm:pt>
    <dgm:pt modelId="{924B2388-DEE9-014B-AFAB-9E482BF86C15}" type="pres">
      <dgm:prSet presAssocID="{111099CF-D8C6-4C6D-8953-7460EA714B4C}" presName="hierChild1" presStyleCnt="0">
        <dgm:presLayoutVars>
          <dgm:chPref val="1"/>
          <dgm:dir/>
          <dgm:animOne val="branch"/>
          <dgm:animLvl val="lvl"/>
          <dgm:resizeHandles/>
        </dgm:presLayoutVars>
      </dgm:prSet>
      <dgm:spPr/>
      <dgm:t>
        <a:bodyPr/>
        <a:lstStyle/>
        <a:p>
          <a:endParaRPr lang="en-US"/>
        </a:p>
      </dgm:t>
    </dgm:pt>
    <dgm:pt modelId="{B8344022-4F9A-7F42-8E82-ADCE47D3A3EE}" type="pres">
      <dgm:prSet presAssocID="{0BCEAECF-62DE-445E-B0CA-A3AB3C5A5221}" presName="hierRoot1" presStyleCnt="0"/>
      <dgm:spPr/>
    </dgm:pt>
    <dgm:pt modelId="{695A5E34-8274-E24F-9E75-61E74D6A3141}" type="pres">
      <dgm:prSet presAssocID="{0BCEAECF-62DE-445E-B0CA-A3AB3C5A5221}" presName="composite" presStyleCnt="0"/>
      <dgm:spPr/>
    </dgm:pt>
    <dgm:pt modelId="{571C934C-00EE-214C-995A-88F5639A60F3}" type="pres">
      <dgm:prSet presAssocID="{0BCEAECF-62DE-445E-B0CA-A3AB3C5A5221}" presName="background" presStyleLbl="node0" presStyleIdx="0" presStyleCnt="1"/>
      <dgm:spPr/>
    </dgm:pt>
    <dgm:pt modelId="{CF2F3A40-42DC-E642-A8DC-1F578BDD8FC7}" type="pres">
      <dgm:prSet presAssocID="{0BCEAECF-62DE-445E-B0CA-A3AB3C5A5221}" presName="text" presStyleLbl="fgAcc0" presStyleIdx="0" presStyleCnt="1" custScaleX="119324">
        <dgm:presLayoutVars>
          <dgm:chPref val="3"/>
        </dgm:presLayoutVars>
      </dgm:prSet>
      <dgm:spPr/>
      <dgm:t>
        <a:bodyPr/>
        <a:lstStyle/>
        <a:p>
          <a:endParaRPr lang="en-US"/>
        </a:p>
      </dgm:t>
    </dgm:pt>
    <dgm:pt modelId="{F0C8BC78-CAEE-0F41-BF6A-B2126959BBDC}" type="pres">
      <dgm:prSet presAssocID="{0BCEAECF-62DE-445E-B0CA-A3AB3C5A5221}" presName="hierChild2" presStyleCnt="0"/>
      <dgm:spPr/>
    </dgm:pt>
  </dgm:ptLst>
  <dgm:cxnLst>
    <dgm:cxn modelId="{5B5215C1-73CC-5C4C-A50A-557BB6DF35AE}" type="presOf" srcId="{111099CF-D8C6-4C6D-8953-7460EA714B4C}" destId="{924B2388-DEE9-014B-AFAB-9E482BF86C15}" srcOrd="0" destOrd="0" presId="urn:microsoft.com/office/officeart/2005/8/layout/hierarchy1"/>
    <dgm:cxn modelId="{4FA4FFA3-78C0-4888-B10B-C0113F38B64C}" srcId="{111099CF-D8C6-4C6D-8953-7460EA714B4C}" destId="{0BCEAECF-62DE-445E-B0CA-A3AB3C5A5221}" srcOrd="0" destOrd="0" parTransId="{0A8A6326-87A5-46F4-9BCD-991AC655648B}" sibTransId="{4BCC46E1-9C60-4380-B9A7-C23B1D86666C}"/>
    <dgm:cxn modelId="{ED1DD8A0-5001-AF46-A93A-F1EB4F9C1C58}" type="presOf" srcId="{0BCEAECF-62DE-445E-B0CA-A3AB3C5A5221}" destId="{CF2F3A40-42DC-E642-A8DC-1F578BDD8FC7}" srcOrd="0" destOrd="0" presId="urn:microsoft.com/office/officeart/2005/8/layout/hierarchy1"/>
    <dgm:cxn modelId="{15359A6A-9DA9-5F40-935F-E2916421E6AC}" type="presParOf" srcId="{924B2388-DEE9-014B-AFAB-9E482BF86C15}" destId="{B8344022-4F9A-7F42-8E82-ADCE47D3A3EE}" srcOrd="0" destOrd="0" presId="urn:microsoft.com/office/officeart/2005/8/layout/hierarchy1"/>
    <dgm:cxn modelId="{40B0510C-1D62-DC47-88C8-1B7B8BADE172}" type="presParOf" srcId="{B8344022-4F9A-7F42-8E82-ADCE47D3A3EE}" destId="{695A5E34-8274-E24F-9E75-61E74D6A3141}" srcOrd="0" destOrd="0" presId="urn:microsoft.com/office/officeart/2005/8/layout/hierarchy1"/>
    <dgm:cxn modelId="{62871564-E3B2-424D-BE4D-D08CB1C90EE4}" type="presParOf" srcId="{695A5E34-8274-E24F-9E75-61E74D6A3141}" destId="{571C934C-00EE-214C-995A-88F5639A60F3}" srcOrd="0" destOrd="0" presId="urn:microsoft.com/office/officeart/2005/8/layout/hierarchy1"/>
    <dgm:cxn modelId="{01074587-77D8-3049-AB2E-081EF4880EB7}" type="presParOf" srcId="{695A5E34-8274-E24F-9E75-61E74D6A3141}" destId="{CF2F3A40-42DC-E642-A8DC-1F578BDD8FC7}" srcOrd="1" destOrd="0" presId="urn:microsoft.com/office/officeart/2005/8/layout/hierarchy1"/>
    <dgm:cxn modelId="{BDE40CF5-BEFD-4B47-B781-7E96DC140523}" type="presParOf" srcId="{B8344022-4F9A-7F42-8E82-ADCE47D3A3EE}" destId="{F0C8BC78-CAEE-0F41-BF6A-B2126959BB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099CF-D8C6-4C6D-8953-7460EA714B4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BCEAECF-62DE-445E-B0CA-A3AB3C5A5221}">
      <dgm:prSet custT="1"/>
      <dgm:spPr/>
      <dgm:t>
        <a:bodyPr/>
        <a:lstStyle/>
        <a:p>
          <a:pPr>
            <a:lnSpc>
              <a:spcPct val="100000"/>
            </a:lnSpc>
          </a:pPr>
          <a:r>
            <a:rPr lang="en-US" sz="2800" dirty="0">
              <a:latin typeface="Helvetica" pitchFamily="2" charset="0"/>
            </a:rPr>
            <a:t>Math gives access to numerical ideas, knowledge and skills. </a:t>
          </a:r>
        </a:p>
        <a:p>
          <a:pPr>
            <a:lnSpc>
              <a:spcPct val="100000"/>
            </a:lnSpc>
          </a:pPr>
          <a:r>
            <a:rPr lang="en-US" sz="2800" dirty="0">
              <a:latin typeface="Helvetica" pitchFamily="2" charset="0"/>
            </a:rPr>
            <a:t>Numeracy connects math with our personal and work lives.</a:t>
          </a:r>
        </a:p>
      </dgm:t>
    </dgm:pt>
    <dgm:pt modelId="{0A8A6326-87A5-46F4-9BCD-991AC655648B}" type="parTrans" cxnId="{4FA4FFA3-78C0-4888-B10B-C0113F38B64C}">
      <dgm:prSet/>
      <dgm:spPr/>
      <dgm:t>
        <a:bodyPr/>
        <a:lstStyle/>
        <a:p>
          <a:endParaRPr lang="en-US"/>
        </a:p>
      </dgm:t>
    </dgm:pt>
    <dgm:pt modelId="{4BCC46E1-9C60-4380-B9A7-C23B1D86666C}" type="sibTrans" cxnId="{4FA4FFA3-78C0-4888-B10B-C0113F38B64C}">
      <dgm:prSet/>
      <dgm:spPr/>
      <dgm:t>
        <a:bodyPr/>
        <a:lstStyle/>
        <a:p>
          <a:endParaRPr lang="en-US"/>
        </a:p>
      </dgm:t>
    </dgm:pt>
    <dgm:pt modelId="{924B2388-DEE9-014B-AFAB-9E482BF86C15}" type="pres">
      <dgm:prSet presAssocID="{111099CF-D8C6-4C6D-8953-7460EA714B4C}" presName="hierChild1" presStyleCnt="0">
        <dgm:presLayoutVars>
          <dgm:chPref val="1"/>
          <dgm:dir/>
          <dgm:animOne val="branch"/>
          <dgm:animLvl val="lvl"/>
          <dgm:resizeHandles/>
        </dgm:presLayoutVars>
      </dgm:prSet>
      <dgm:spPr/>
      <dgm:t>
        <a:bodyPr/>
        <a:lstStyle/>
        <a:p>
          <a:endParaRPr lang="en-US"/>
        </a:p>
      </dgm:t>
    </dgm:pt>
    <dgm:pt modelId="{B8344022-4F9A-7F42-8E82-ADCE47D3A3EE}" type="pres">
      <dgm:prSet presAssocID="{0BCEAECF-62DE-445E-B0CA-A3AB3C5A5221}" presName="hierRoot1" presStyleCnt="0"/>
      <dgm:spPr/>
    </dgm:pt>
    <dgm:pt modelId="{695A5E34-8274-E24F-9E75-61E74D6A3141}" type="pres">
      <dgm:prSet presAssocID="{0BCEAECF-62DE-445E-B0CA-A3AB3C5A5221}" presName="composite" presStyleCnt="0"/>
      <dgm:spPr/>
    </dgm:pt>
    <dgm:pt modelId="{571C934C-00EE-214C-995A-88F5639A60F3}" type="pres">
      <dgm:prSet presAssocID="{0BCEAECF-62DE-445E-B0CA-A3AB3C5A5221}" presName="background" presStyleLbl="node0" presStyleIdx="0" presStyleCnt="1"/>
      <dgm:spPr/>
    </dgm:pt>
    <dgm:pt modelId="{CF2F3A40-42DC-E642-A8DC-1F578BDD8FC7}" type="pres">
      <dgm:prSet presAssocID="{0BCEAECF-62DE-445E-B0CA-A3AB3C5A5221}" presName="text" presStyleLbl="fgAcc0" presStyleIdx="0" presStyleCnt="1" custScaleX="123921">
        <dgm:presLayoutVars>
          <dgm:chPref val="3"/>
        </dgm:presLayoutVars>
      </dgm:prSet>
      <dgm:spPr/>
      <dgm:t>
        <a:bodyPr/>
        <a:lstStyle/>
        <a:p>
          <a:endParaRPr lang="en-US"/>
        </a:p>
      </dgm:t>
    </dgm:pt>
    <dgm:pt modelId="{F0C8BC78-CAEE-0F41-BF6A-B2126959BBDC}" type="pres">
      <dgm:prSet presAssocID="{0BCEAECF-62DE-445E-B0CA-A3AB3C5A5221}" presName="hierChild2" presStyleCnt="0"/>
      <dgm:spPr/>
    </dgm:pt>
  </dgm:ptLst>
  <dgm:cxnLst>
    <dgm:cxn modelId="{5B5215C1-73CC-5C4C-A50A-557BB6DF35AE}" type="presOf" srcId="{111099CF-D8C6-4C6D-8953-7460EA714B4C}" destId="{924B2388-DEE9-014B-AFAB-9E482BF86C15}" srcOrd="0" destOrd="0" presId="urn:microsoft.com/office/officeart/2005/8/layout/hierarchy1"/>
    <dgm:cxn modelId="{4FA4FFA3-78C0-4888-B10B-C0113F38B64C}" srcId="{111099CF-D8C6-4C6D-8953-7460EA714B4C}" destId="{0BCEAECF-62DE-445E-B0CA-A3AB3C5A5221}" srcOrd="0" destOrd="0" parTransId="{0A8A6326-87A5-46F4-9BCD-991AC655648B}" sibTransId="{4BCC46E1-9C60-4380-B9A7-C23B1D86666C}"/>
    <dgm:cxn modelId="{ED1DD8A0-5001-AF46-A93A-F1EB4F9C1C58}" type="presOf" srcId="{0BCEAECF-62DE-445E-B0CA-A3AB3C5A5221}" destId="{CF2F3A40-42DC-E642-A8DC-1F578BDD8FC7}" srcOrd="0" destOrd="0" presId="urn:microsoft.com/office/officeart/2005/8/layout/hierarchy1"/>
    <dgm:cxn modelId="{15359A6A-9DA9-5F40-935F-E2916421E6AC}" type="presParOf" srcId="{924B2388-DEE9-014B-AFAB-9E482BF86C15}" destId="{B8344022-4F9A-7F42-8E82-ADCE47D3A3EE}" srcOrd="0" destOrd="0" presId="urn:microsoft.com/office/officeart/2005/8/layout/hierarchy1"/>
    <dgm:cxn modelId="{40B0510C-1D62-DC47-88C8-1B7B8BADE172}" type="presParOf" srcId="{B8344022-4F9A-7F42-8E82-ADCE47D3A3EE}" destId="{695A5E34-8274-E24F-9E75-61E74D6A3141}" srcOrd="0" destOrd="0" presId="urn:microsoft.com/office/officeart/2005/8/layout/hierarchy1"/>
    <dgm:cxn modelId="{62871564-E3B2-424D-BE4D-D08CB1C90EE4}" type="presParOf" srcId="{695A5E34-8274-E24F-9E75-61E74D6A3141}" destId="{571C934C-00EE-214C-995A-88F5639A60F3}" srcOrd="0" destOrd="0" presId="urn:microsoft.com/office/officeart/2005/8/layout/hierarchy1"/>
    <dgm:cxn modelId="{01074587-77D8-3049-AB2E-081EF4880EB7}" type="presParOf" srcId="{695A5E34-8274-E24F-9E75-61E74D6A3141}" destId="{CF2F3A40-42DC-E642-A8DC-1F578BDD8FC7}" srcOrd="1" destOrd="0" presId="urn:microsoft.com/office/officeart/2005/8/layout/hierarchy1"/>
    <dgm:cxn modelId="{BDE40CF5-BEFD-4B47-B781-7E96DC140523}" type="presParOf" srcId="{B8344022-4F9A-7F42-8E82-ADCE47D3A3EE}" destId="{F0C8BC78-CAEE-0F41-BF6A-B2126959BB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1099CF-D8C6-4C6D-8953-7460EA714B4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BCEAECF-62DE-445E-B0CA-A3AB3C5A5221}">
      <dgm:prSet custT="1"/>
      <dgm:spPr/>
      <dgm:t>
        <a:bodyPr/>
        <a:lstStyle/>
        <a:p>
          <a:pPr>
            <a:lnSpc>
              <a:spcPct val="100000"/>
            </a:lnSpc>
          </a:pPr>
          <a:r>
            <a:rPr lang="en-US" sz="2800" dirty="0">
              <a:latin typeface="Helvetica" pitchFamily="2" charset="0"/>
            </a:rPr>
            <a:t>Numeracy plays an important role in equity. </a:t>
          </a:r>
        </a:p>
        <a:p>
          <a:pPr>
            <a:lnSpc>
              <a:spcPct val="100000"/>
            </a:lnSpc>
          </a:pPr>
          <a:r>
            <a:rPr lang="en-US" sz="2800" dirty="0">
              <a:latin typeface="Helvetica" pitchFamily="2" charset="0"/>
            </a:rPr>
            <a:t>It helps people keep up with cultural, social, economic and high-tech advances.</a:t>
          </a:r>
        </a:p>
      </dgm:t>
    </dgm:pt>
    <dgm:pt modelId="{0A8A6326-87A5-46F4-9BCD-991AC655648B}" type="parTrans" cxnId="{4FA4FFA3-78C0-4888-B10B-C0113F38B64C}">
      <dgm:prSet/>
      <dgm:spPr/>
      <dgm:t>
        <a:bodyPr/>
        <a:lstStyle/>
        <a:p>
          <a:endParaRPr lang="en-US"/>
        </a:p>
      </dgm:t>
    </dgm:pt>
    <dgm:pt modelId="{4BCC46E1-9C60-4380-B9A7-C23B1D86666C}" type="sibTrans" cxnId="{4FA4FFA3-78C0-4888-B10B-C0113F38B64C}">
      <dgm:prSet/>
      <dgm:spPr/>
      <dgm:t>
        <a:bodyPr/>
        <a:lstStyle/>
        <a:p>
          <a:endParaRPr lang="en-US"/>
        </a:p>
      </dgm:t>
    </dgm:pt>
    <dgm:pt modelId="{924B2388-DEE9-014B-AFAB-9E482BF86C15}" type="pres">
      <dgm:prSet presAssocID="{111099CF-D8C6-4C6D-8953-7460EA714B4C}" presName="hierChild1" presStyleCnt="0">
        <dgm:presLayoutVars>
          <dgm:chPref val="1"/>
          <dgm:dir/>
          <dgm:animOne val="branch"/>
          <dgm:animLvl val="lvl"/>
          <dgm:resizeHandles/>
        </dgm:presLayoutVars>
      </dgm:prSet>
      <dgm:spPr/>
      <dgm:t>
        <a:bodyPr/>
        <a:lstStyle/>
        <a:p>
          <a:endParaRPr lang="en-US"/>
        </a:p>
      </dgm:t>
    </dgm:pt>
    <dgm:pt modelId="{B8344022-4F9A-7F42-8E82-ADCE47D3A3EE}" type="pres">
      <dgm:prSet presAssocID="{0BCEAECF-62DE-445E-B0CA-A3AB3C5A5221}" presName="hierRoot1" presStyleCnt="0"/>
      <dgm:spPr/>
    </dgm:pt>
    <dgm:pt modelId="{695A5E34-8274-E24F-9E75-61E74D6A3141}" type="pres">
      <dgm:prSet presAssocID="{0BCEAECF-62DE-445E-B0CA-A3AB3C5A5221}" presName="composite" presStyleCnt="0"/>
      <dgm:spPr/>
    </dgm:pt>
    <dgm:pt modelId="{571C934C-00EE-214C-995A-88F5639A60F3}" type="pres">
      <dgm:prSet presAssocID="{0BCEAECF-62DE-445E-B0CA-A3AB3C5A5221}" presName="background" presStyleLbl="node0" presStyleIdx="0" presStyleCnt="1"/>
      <dgm:spPr/>
    </dgm:pt>
    <dgm:pt modelId="{CF2F3A40-42DC-E642-A8DC-1F578BDD8FC7}" type="pres">
      <dgm:prSet presAssocID="{0BCEAECF-62DE-445E-B0CA-A3AB3C5A5221}" presName="text" presStyleLbl="fgAcc0" presStyleIdx="0" presStyleCnt="1" custScaleX="123921">
        <dgm:presLayoutVars>
          <dgm:chPref val="3"/>
        </dgm:presLayoutVars>
      </dgm:prSet>
      <dgm:spPr/>
      <dgm:t>
        <a:bodyPr/>
        <a:lstStyle/>
        <a:p>
          <a:endParaRPr lang="en-US"/>
        </a:p>
      </dgm:t>
    </dgm:pt>
    <dgm:pt modelId="{F0C8BC78-CAEE-0F41-BF6A-B2126959BBDC}" type="pres">
      <dgm:prSet presAssocID="{0BCEAECF-62DE-445E-B0CA-A3AB3C5A5221}" presName="hierChild2" presStyleCnt="0"/>
      <dgm:spPr/>
    </dgm:pt>
  </dgm:ptLst>
  <dgm:cxnLst>
    <dgm:cxn modelId="{5B5215C1-73CC-5C4C-A50A-557BB6DF35AE}" type="presOf" srcId="{111099CF-D8C6-4C6D-8953-7460EA714B4C}" destId="{924B2388-DEE9-014B-AFAB-9E482BF86C15}" srcOrd="0" destOrd="0" presId="urn:microsoft.com/office/officeart/2005/8/layout/hierarchy1"/>
    <dgm:cxn modelId="{4FA4FFA3-78C0-4888-B10B-C0113F38B64C}" srcId="{111099CF-D8C6-4C6D-8953-7460EA714B4C}" destId="{0BCEAECF-62DE-445E-B0CA-A3AB3C5A5221}" srcOrd="0" destOrd="0" parTransId="{0A8A6326-87A5-46F4-9BCD-991AC655648B}" sibTransId="{4BCC46E1-9C60-4380-B9A7-C23B1D86666C}"/>
    <dgm:cxn modelId="{ED1DD8A0-5001-AF46-A93A-F1EB4F9C1C58}" type="presOf" srcId="{0BCEAECF-62DE-445E-B0CA-A3AB3C5A5221}" destId="{CF2F3A40-42DC-E642-A8DC-1F578BDD8FC7}" srcOrd="0" destOrd="0" presId="urn:microsoft.com/office/officeart/2005/8/layout/hierarchy1"/>
    <dgm:cxn modelId="{15359A6A-9DA9-5F40-935F-E2916421E6AC}" type="presParOf" srcId="{924B2388-DEE9-014B-AFAB-9E482BF86C15}" destId="{B8344022-4F9A-7F42-8E82-ADCE47D3A3EE}" srcOrd="0" destOrd="0" presId="urn:microsoft.com/office/officeart/2005/8/layout/hierarchy1"/>
    <dgm:cxn modelId="{40B0510C-1D62-DC47-88C8-1B7B8BADE172}" type="presParOf" srcId="{B8344022-4F9A-7F42-8E82-ADCE47D3A3EE}" destId="{695A5E34-8274-E24F-9E75-61E74D6A3141}" srcOrd="0" destOrd="0" presId="urn:microsoft.com/office/officeart/2005/8/layout/hierarchy1"/>
    <dgm:cxn modelId="{62871564-E3B2-424D-BE4D-D08CB1C90EE4}" type="presParOf" srcId="{695A5E34-8274-E24F-9E75-61E74D6A3141}" destId="{571C934C-00EE-214C-995A-88F5639A60F3}" srcOrd="0" destOrd="0" presId="urn:microsoft.com/office/officeart/2005/8/layout/hierarchy1"/>
    <dgm:cxn modelId="{01074587-77D8-3049-AB2E-081EF4880EB7}" type="presParOf" srcId="{695A5E34-8274-E24F-9E75-61E74D6A3141}" destId="{CF2F3A40-42DC-E642-A8DC-1F578BDD8FC7}" srcOrd="1" destOrd="0" presId="urn:microsoft.com/office/officeart/2005/8/layout/hierarchy1"/>
    <dgm:cxn modelId="{BDE40CF5-BEFD-4B47-B781-7E96DC140523}" type="presParOf" srcId="{B8344022-4F9A-7F42-8E82-ADCE47D3A3EE}" destId="{F0C8BC78-CAEE-0F41-BF6A-B2126959BB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C9914A-940D-4B7B-924F-BEC0B2203D6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6BFFE9D-32C8-4878-9C2F-A515E7B8BF97}">
      <dgm:prSet custT="1"/>
      <dgm:spPr/>
      <dgm:t>
        <a:bodyPr/>
        <a:lstStyle/>
        <a:p>
          <a:r>
            <a:rPr lang="en-US" sz="2000" dirty="0">
              <a:latin typeface="Helvetica" pitchFamily="2" charset="0"/>
            </a:rPr>
            <a:t>Many health-related tasks rely on numeracy</a:t>
          </a:r>
          <a:r>
            <a:rPr lang="en-US" sz="2200" dirty="0">
              <a:latin typeface="Helvetica" pitchFamily="2" charset="0"/>
            </a:rPr>
            <a:t>:</a:t>
          </a:r>
        </a:p>
      </dgm:t>
    </dgm:pt>
    <dgm:pt modelId="{075D6AF1-23FC-4579-8F76-AA0D31A3EC30}" type="parTrans" cxnId="{60497D47-9B0C-44BB-9AF9-A490A440F0A7}">
      <dgm:prSet/>
      <dgm:spPr/>
      <dgm:t>
        <a:bodyPr/>
        <a:lstStyle/>
        <a:p>
          <a:endParaRPr lang="en-US"/>
        </a:p>
      </dgm:t>
    </dgm:pt>
    <dgm:pt modelId="{4E1021FA-333F-4EB5-900E-BF1F94CB0096}" type="sibTrans" cxnId="{60497D47-9B0C-44BB-9AF9-A490A440F0A7}">
      <dgm:prSet/>
      <dgm:spPr/>
      <dgm:t>
        <a:bodyPr/>
        <a:lstStyle/>
        <a:p>
          <a:endParaRPr lang="en-US"/>
        </a:p>
      </dgm:t>
    </dgm:pt>
    <dgm:pt modelId="{CBD731DD-CCDC-4E2A-A722-1C9DAF64CB98}">
      <dgm:prSet custT="1"/>
      <dgm:spPr/>
      <dgm:t>
        <a:bodyPr/>
        <a:lstStyle/>
        <a:p>
          <a:r>
            <a:rPr lang="en-US" sz="1800" dirty="0">
              <a:latin typeface="Helvetica" pitchFamily="2" charset="0"/>
            </a:rPr>
            <a:t>Reading food labels</a:t>
          </a:r>
        </a:p>
      </dgm:t>
    </dgm:pt>
    <dgm:pt modelId="{DA9C7593-CA87-4186-828F-DF4DC9232DC6}" type="parTrans" cxnId="{B75962CA-9257-4650-952E-D13EA26A7767}">
      <dgm:prSet/>
      <dgm:spPr/>
      <dgm:t>
        <a:bodyPr/>
        <a:lstStyle/>
        <a:p>
          <a:endParaRPr lang="en-US"/>
        </a:p>
      </dgm:t>
    </dgm:pt>
    <dgm:pt modelId="{434AE239-9056-4567-B806-0FD76C551DA9}" type="sibTrans" cxnId="{B75962CA-9257-4650-952E-D13EA26A7767}">
      <dgm:prSet/>
      <dgm:spPr/>
      <dgm:t>
        <a:bodyPr/>
        <a:lstStyle/>
        <a:p>
          <a:endParaRPr lang="en-US"/>
        </a:p>
      </dgm:t>
    </dgm:pt>
    <dgm:pt modelId="{ED796FFD-DF14-4C08-93F2-3BD87B2EC97F}">
      <dgm:prSet custT="1"/>
      <dgm:spPr/>
      <dgm:t>
        <a:bodyPr/>
        <a:lstStyle/>
        <a:p>
          <a:r>
            <a:rPr lang="en-US" sz="1800" dirty="0">
              <a:latin typeface="Helvetica" pitchFamily="2" charset="0"/>
            </a:rPr>
            <a:t>Taking medications</a:t>
          </a:r>
        </a:p>
      </dgm:t>
    </dgm:pt>
    <dgm:pt modelId="{F135E2CF-65DE-4375-A77B-036212FB5BD5}" type="parTrans" cxnId="{FFE8DE60-9195-4E49-8446-6291FF2356D3}">
      <dgm:prSet/>
      <dgm:spPr/>
      <dgm:t>
        <a:bodyPr/>
        <a:lstStyle/>
        <a:p>
          <a:endParaRPr lang="en-US"/>
        </a:p>
      </dgm:t>
    </dgm:pt>
    <dgm:pt modelId="{04CF7401-5AE4-4F0F-A24A-9C77BF42346F}" type="sibTrans" cxnId="{FFE8DE60-9195-4E49-8446-6291FF2356D3}">
      <dgm:prSet/>
      <dgm:spPr/>
      <dgm:t>
        <a:bodyPr/>
        <a:lstStyle/>
        <a:p>
          <a:endParaRPr lang="en-US"/>
        </a:p>
      </dgm:t>
    </dgm:pt>
    <dgm:pt modelId="{7F707374-73D0-4FBE-AD8D-B6C3D1959239}">
      <dgm:prSet custT="1"/>
      <dgm:spPr/>
      <dgm:t>
        <a:bodyPr/>
        <a:lstStyle/>
        <a:p>
          <a:r>
            <a:rPr lang="en-US" sz="1800" dirty="0">
              <a:latin typeface="Helvetica" pitchFamily="2" charset="0"/>
            </a:rPr>
            <a:t>Interpreting blood sugar </a:t>
          </a:r>
        </a:p>
      </dgm:t>
    </dgm:pt>
    <dgm:pt modelId="{4B586663-8AE6-4AE7-8B89-06E433403C0C}" type="parTrans" cxnId="{E70016BE-3427-4133-866D-FC2967898A47}">
      <dgm:prSet/>
      <dgm:spPr/>
      <dgm:t>
        <a:bodyPr/>
        <a:lstStyle/>
        <a:p>
          <a:endParaRPr lang="en-US"/>
        </a:p>
      </dgm:t>
    </dgm:pt>
    <dgm:pt modelId="{B6A46E8F-322F-40CC-9DE2-088645A2369E}" type="sibTrans" cxnId="{E70016BE-3427-4133-866D-FC2967898A47}">
      <dgm:prSet/>
      <dgm:spPr/>
      <dgm:t>
        <a:bodyPr/>
        <a:lstStyle/>
        <a:p>
          <a:endParaRPr lang="en-US"/>
        </a:p>
      </dgm:t>
    </dgm:pt>
    <dgm:pt modelId="{3589A5AD-85DF-44AB-959E-41466EEFF655}">
      <dgm:prSet custT="1"/>
      <dgm:spPr/>
      <dgm:t>
        <a:bodyPr/>
        <a:lstStyle/>
        <a:p>
          <a:r>
            <a:rPr lang="en-US" sz="1800" dirty="0">
              <a:latin typeface="Helvetica" pitchFamily="2" charset="0"/>
            </a:rPr>
            <a:t>Understanding health risks</a:t>
          </a:r>
        </a:p>
      </dgm:t>
    </dgm:pt>
    <dgm:pt modelId="{B4F1190A-0B29-4E13-8457-FC2B7CA1ADC9}" type="parTrans" cxnId="{694AA7CE-1BF3-45A5-A118-84744ECA5AD1}">
      <dgm:prSet/>
      <dgm:spPr/>
      <dgm:t>
        <a:bodyPr/>
        <a:lstStyle/>
        <a:p>
          <a:endParaRPr lang="en-US"/>
        </a:p>
      </dgm:t>
    </dgm:pt>
    <dgm:pt modelId="{40289563-E12B-4A7E-A9A6-559EAE4F885A}" type="sibTrans" cxnId="{694AA7CE-1BF3-45A5-A118-84744ECA5AD1}">
      <dgm:prSet/>
      <dgm:spPr/>
      <dgm:t>
        <a:bodyPr/>
        <a:lstStyle/>
        <a:p>
          <a:endParaRPr lang="en-US"/>
        </a:p>
      </dgm:t>
    </dgm:pt>
    <dgm:pt modelId="{241F9FBD-5A0F-432A-B758-600EBBC8DEAE}">
      <dgm:prSet custT="1"/>
      <dgm:spPr/>
      <dgm:t>
        <a:bodyPr/>
        <a:lstStyle/>
        <a:p>
          <a:pPr>
            <a:lnSpc>
              <a:spcPct val="100000"/>
            </a:lnSpc>
          </a:pPr>
          <a:r>
            <a:rPr lang="en-US" sz="2000" dirty="0">
              <a:latin typeface="Helvetica" pitchFamily="2" charset="0"/>
            </a:rPr>
            <a:t>These tasks often require patients to work out which math skills to use and then be able to use them in multi-step processes. </a:t>
          </a:r>
        </a:p>
      </dgm:t>
    </dgm:pt>
    <dgm:pt modelId="{949943BE-B56A-468B-AB21-FFA8DCC2C982}" type="parTrans" cxnId="{F435BE06-8842-4C41-8623-F528223E9885}">
      <dgm:prSet/>
      <dgm:spPr/>
      <dgm:t>
        <a:bodyPr/>
        <a:lstStyle/>
        <a:p>
          <a:endParaRPr lang="en-US"/>
        </a:p>
      </dgm:t>
    </dgm:pt>
    <dgm:pt modelId="{0EEBA3A8-74A0-4EA0-81C8-9089432BA359}" type="sibTrans" cxnId="{F435BE06-8842-4C41-8623-F528223E9885}">
      <dgm:prSet/>
      <dgm:spPr/>
      <dgm:t>
        <a:bodyPr/>
        <a:lstStyle/>
        <a:p>
          <a:endParaRPr lang="en-US"/>
        </a:p>
      </dgm:t>
    </dgm:pt>
    <dgm:pt modelId="{A7973092-956C-471C-B28E-2D0F9B7E2987}">
      <dgm:prSet custT="1"/>
      <dgm:spPr/>
      <dgm:t>
        <a:bodyPr/>
        <a:lstStyle/>
        <a:p>
          <a:pPr>
            <a:lnSpc>
              <a:spcPct val="100000"/>
            </a:lnSpc>
          </a:pPr>
          <a:r>
            <a:rPr lang="en-US" sz="2000" dirty="0">
              <a:latin typeface="Helvetica" pitchFamily="2" charset="0"/>
            </a:rPr>
            <a:t>Patients who had a hard time learning  math in K-12 may be  overwhelmed, intimidated or simply lack the skills to call upon to complete medical tasks.</a:t>
          </a:r>
        </a:p>
      </dgm:t>
    </dgm:pt>
    <dgm:pt modelId="{68FB79E3-B3F5-4A0B-AD19-69D1DC2AF7B9}" type="parTrans" cxnId="{11385A45-D53A-4B3F-B5C0-6C14E3011A7F}">
      <dgm:prSet/>
      <dgm:spPr/>
      <dgm:t>
        <a:bodyPr/>
        <a:lstStyle/>
        <a:p>
          <a:endParaRPr lang="en-US"/>
        </a:p>
      </dgm:t>
    </dgm:pt>
    <dgm:pt modelId="{3938BB63-D06A-468B-B31B-4611197B1D7B}" type="sibTrans" cxnId="{11385A45-D53A-4B3F-B5C0-6C14E3011A7F}">
      <dgm:prSet/>
      <dgm:spPr/>
      <dgm:t>
        <a:bodyPr/>
        <a:lstStyle/>
        <a:p>
          <a:endParaRPr lang="en-US"/>
        </a:p>
      </dgm:t>
    </dgm:pt>
    <dgm:pt modelId="{DF233664-B2CA-3F46-BC9D-95E6034AFABC}" type="pres">
      <dgm:prSet presAssocID="{41C9914A-940D-4B7B-924F-BEC0B2203D62}" presName="Name0" presStyleCnt="0">
        <dgm:presLayoutVars>
          <dgm:dir/>
          <dgm:animLvl val="lvl"/>
          <dgm:resizeHandles val="exact"/>
        </dgm:presLayoutVars>
      </dgm:prSet>
      <dgm:spPr/>
      <dgm:t>
        <a:bodyPr/>
        <a:lstStyle/>
        <a:p>
          <a:endParaRPr lang="en-US"/>
        </a:p>
      </dgm:t>
    </dgm:pt>
    <dgm:pt modelId="{DCA94119-647C-D24A-9754-A6CCF088353B}" type="pres">
      <dgm:prSet presAssocID="{A7973092-956C-471C-B28E-2D0F9B7E2987}" presName="boxAndChildren" presStyleCnt="0"/>
      <dgm:spPr/>
    </dgm:pt>
    <dgm:pt modelId="{0C96AA85-7B86-BA47-961A-D27F46AE5184}" type="pres">
      <dgm:prSet presAssocID="{A7973092-956C-471C-B28E-2D0F9B7E2987}" presName="parentTextBox" presStyleLbl="node1" presStyleIdx="0" presStyleCnt="3"/>
      <dgm:spPr/>
      <dgm:t>
        <a:bodyPr/>
        <a:lstStyle/>
        <a:p>
          <a:endParaRPr lang="en-US"/>
        </a:p>
      </dgm:t>
    </dgm:pt>
    <dgm:pt modelId="{E94C61C4-4EB7-D743-9157-E243E549B299}" type="pres">
      <dgm:prSet presAssocID="{0EEBA3A8-74A0-4EA0-81C8-9089432BA359}" presName="sp" presStyleCnt="0"/>
      <dgm:spPr/>
    </dgm:pt>
    <dgm:pt modelId="{FE8EC60B-9E96-8A42-8EBC-80CC55255B34}" type="pres">
      <dgm:prSet presAssocID="{241F9FBD-5A0F-432A-B758-600EBBC8DEAE}" presName="arrowAndChildren" presStyleCnt="0"/>
      <dgm:spPr/>
    </dgm:pt>
    <dgm:pt modelId="{0AA12991-6302-8A4F-86EE-EA544220650A}" type="pres">
      <dgm:prSet presAssocID="{241F9FBD-5A0F-432A-B758-600EBBC8DEAE}" presName="parentTextArrow" presStyleLbl="node1" presStyleIdx="1" presStyleCnt="3"/>
      <dgm:spPr/>
      <dgm:t>
        <a:bodyPr/>
        <a:lstStyle/>
        <a:p>
          <a:endParaRPr lang="en-US"/>
        </a:p>
      </dgm:t>
    </dgm:pt>
    <dgm:pt modelId="{26FDE468-246D-0342-BCCC-F6FFEDF54751}" type="pres">
      <dgm:prSet presAssocID="{4E1021FA-333F-4EB5-900E-BF1F94CB0096}" presName="sp" presStyleCnt="0"/>
      <dgm:spPr/>
    </dgm:pt>
    <dgm:pt modelId="{BB18EF84-7F1B-A34D-ADDF-88AE1D2D6B49}" type="pres">
      <dgm:prSet presAssocID="{36BFFE9D-32C8-4878-9C2F-A515E7B8BF97}" presName="arrowAndChildren" presStyleCnt="0"/>
      <dgm:spPr/>
    </dgm:pt>
    <dgm:pt modelId="{879F6E2D-8F2C-4B4D-BAFD-EBE3778481ED}" type="pres">
      <dgm:prSet presAssocID="{36BFFE9D-32C8-4878-9C2F-A515E7B8BF97}" presName="parentTextArrow" presStyleLbl="node1" presStyleIdx="1" presStyleCnt="3"/>
      <dgm:spPr/>
      <dgm:t>
        <a:bodyPr/>
        <a:lstStyle/>
        <a:p>
          <a:endParaRPr lang="en-US"/>
        </a:p>
      </dgm:t>
    </dgm:pt>
    <dgm:pt modelId="{53C4EA83-A156-BC45-9FB7-6B32DE2E4CD6}" type="pres">
      <dgm:prSet presAssocID="{36BFFE9D-32C8-4878-9C2F-A515E7B8BF97}" presName="arrow" presStyleLbl="node1" presStyleIdx="2" presStyleCnt="3"/>
      <dgm:spPr/>
      <dgm:t>
        <a:bodyPr/>
        <a:lstStyle/>
        <a:p>
          <a:endParaRPr lang="en-US"/>
        </a:p>
      </dgm:t>
    </dgm:pt>
    <dgm:pt modelId="{5ECB4215-B893-2F47-A1A2-0D7CB9BF6AF3}" type="pres">
      <dgm:prSet presAssocID="{36BFFE9D-32C8-4878-9C2F-A515E7B8BF97}" presName="descendantArrow" presStyleCnt="0"/>
      <dgm:spPr/>
    </dgm:pt>
    <dgm:pt modelId="{AA545727-A531-D446-88AF-44175AE45141}" type="pres">
      <dgm:prSet presAssocID="{CBD731DD-CCDC-4E2A-A722-1C9DAF64CB98}" presName="childTextArrow" presStyleLbl="fgAccFollowNode1" presStyleIdx="0" presStyleCnt="4">
        <dgm:presLayoutVars>
          <dgm:bulletEnabled val="1"/>
        </dgm:presLayoutVars>
      </dgm:prSet>
      <dgm:spPr/>
      <dgm:t>
        <a:bodyPr/>
        <a:lstStyle/>
        <a:p>
          <a:endParaRPr lang="en-US"/>
        </a:p>
      </dgm:t>
    </dgm:pt>
    <dgm:pt modelId="{90ECFAA8-8D80-7B44-9EBD-4975A698AC8D}" type="pres">
      <dgm:prSet presAssocID="{ED796FFD-DF14-4C08-93F2-3BD87B2EC97F}" presName="childTextArrow" presStyleLbl="fgAccFollowNode1" presStyleIdx="1" presStyleCnt="4">
        <dgm:presLayoutVars>
          <dgm:bulletEnabled val="1"/>
        </dgm:presLayoutVars>
      </dgm:prSet>
      <dgm:spPr/>
      <dgm:t>
        <a:bodyPr/>
        <a:lstStyle/>
        <a:p>
          <a:endParaRPr lang="en-US"/>
        </a:p>
      </dgm:t>
    </dgm:pt>
    <dgm:pt modelId="{87B81E93-B0AA-EE45-BB82-B898067CD9DE}" type="pres">
      <dgm:prSet presAssocID="{7F707374-73D0-4FBE-AD8D-B6C3D1959239}" presName="childTextArrow" presStyleLbl="fgAccFollowNode1" presStyleIdx="2" presStyleCnt="4">
        <dgm:presLayoutVars>
          <dgm:bulletEnabled val="1"/>
        </dgm:presLayoutVars>
      </dgm:prSet>
      <dgm:spPr/>
      <dgm:t>
        <a:bodyPr/>
        <a:lstStyle/>
        <a:p>
          <a:endParaRPr lang="en-US"/>
        </a:p>
      </dgm:t>
    </dgm:pt>
    <dgm:pt modelId="{C68C4BE6-D593-5E46-A50C-7911AA93E3CE}" type="pres">
      <dgm:prSet presAssocID="{3589A5AD-85DF-44AB-959E-41466EEFF655}" presName="childTextArrow" presStyleLbl="fgAccFollowNode1" presStyleIdx="3" presStyleCnt="4">
        <dgm:presLayoutVars>
          <dgm:bulletEnabled val="1"/>
        </dgm:presLayoutVars>
      </dgm:prSet>
      <dgm:spPr/>
      <dgm:t>
        <a:bodyPr/>
        <a:lstStyle/>
        <a:p>
          <a:endParaRPr lang="en-US"/>
        </a:p>
      </dgm:t>
    </dgm:pt>
  </dgm:ptLst>
  <dgm:cxnLst>
    <dgm:cxn modelId="{6FEC628C-7707-464C-88E6-D43A30A7BAD2}" type="presOf" srcId="{36BFFE9D-32C8-4878-9C2F-A515E7B8BF97}" destId="{53C4EA83-A156-BC45-9FB7-6B32DE2E4CD6}" srcOrd="1" destOrd="0" presId="urn:microsoft.com/office/officeart/2005/8/layout/process4"/>
    <dgm:cxn modelId="{2DD58119-E0DB-3349-A6D1-74A72E056657}" type="presOf" srcId="{36BFFE9D-32C8-4878-9C2F-A515E7B8BF97}" destId="{879F6E2D-8F2C-4B4D-BAFD-EBE3778481ED}" srcOrd="0" destOrd="0" presId="urn:microsoft.com/office/officeart/2005/8/layout/process4"/>
    <dgm:cxn modelId="{FFE8DE60-9195-4E49-8446-6291FF2356D3}" srcId="{36BFFE9D-32C8-4878-9C2F-A515E7B8BF97}" destId="{ED796FFD-DF14-4C08-93F2-3BD87B2EC97F}" srcOrd="1" destOrd="0" parTransId="{F135E2CF-65DE-4375-A77B-036212FB5BD5}" sibTransId="{04CF7401-5AE4-4F0F-A24A-9C77BF42346F}"/>
    <dgm:cxn modelId="{8C94FA86-BB75-4348-A35D-F0221BFA6446}" type="presOf" srcId="{ED796FFD-DF14-4C08-93F2-3BD87B2EC97F}" destId="{90ECFAA8-8D80-7B44-9EBD-4975A698AC8D}" srcOrd="0" destOrd="0" presId="urn:microsoft.com/office/officeart/2005/8/layout/process4"/>
    <dgm:cxn modelId="{872F035B-09EB-6D41-914C-670C2020D25F}" type="presOf" srcId="{3589A5AD-85DF-44AB-959E-41466EEFF655}" destId="{C68C4BE6-D593-5E46-A50C-7911AA93E3CE}" srcOrd="0" destOrd="0" presId="urn:microsoft.com/office/officeart/2005/8/layout/process4"/>
    <dgm:cxn modelId="{C0C58B87-10AD-AA48-8002-B71B98467DB1}" type="presOf" srcId="{241F9FBD-5A0F-432A-B758-600EBBC8DEAE}" destId="{0AA12991-6302-8A4F-86EE-EA544220650A}" srcOrd="0" destOrd="0" presId="urn:microsoft.com/office/officeart/2005/8/layout/process4"/>
    <dgm:cxn modelId="{58176D1B-5A97-7149-BD10-3DE75D3BFFFC}" type="presOf" srcId="{41C9914A-940D-4B7B-924F-BEC0B2203D62}" destId="{DF233664-B2CA-3F46-BC9D-95E6034AFABC}" srcOrd="0" destOrd="0" presId="urn:microsoft.com/office/officeart/2005/8/layout/process4"/>
    <dgm:cxn modelId="{B75962CA-9257-4650-952E-D13EA26A7767}" srcId="{36BFFE9D-32C8-4878-9C2F-A515E7B8BF97}" destId="{CBD731DD-CCDC-4E2A-A722-1C9DAF64CB98}" srcOrd="0" destOrd="0" parTransId="{DA9C7593-CA87-4186-828F-DF4DC9232DC6}" sibTransId="{434AE239-9056-4567-B806-0FD76C551DA9}"/>
    <dgm:cxn modelId="{694AA7CE-1BF3-45A5-A118-84744ECA5AD1}" srcId="{36BFFE9D-32C8-4878-9C2F-A515E7B8BF97}" destId="{3589A5AD-85DF-44AB-959E-41466EEFF655}" srcOrd="3" destOrd="0" parTransId="{B4F1190A-0B29-4E13-8457-FC2B7CA1ADC9}" sibTransId="{40289563-E12B-4A7E-A9A6-559EAE4F885A}"/>
    <dgm:cxn modelId="{E70016BE-3427-4133-866D-FC2967898A47}" srcId="{36BFFE9D-32C8-4878-9C2F-A515E7B8BF97}" destId="{7F707374-73D0-4FBE-AD8D-B6C3D1959239}" srcOrd="2" destOrd="0" parTransId="{4B586663-8AE6-4AE7-8B89-06E433403C0C}" sibTransId="{B6A46E8F-322F-40CC-9DE2-088645A2369E}"/>
    <dgm:cxn modelId="{11385A45-D53A-4B3F-B5C0-6C14E3011A7F}" srcId="{41C9914A-940D-4B7B-924F-BEC0B2203D62}" destId="{A7973092-956C-471C-B28E-2D0F9B7E2987}" srcOrd="2" destOrd="0" parTransId="{68FB79E3-B3F5-4A0B-AD19-69D1DC2AF7B9}" sibTransId="{3938BB63-D06A-468B-B31B-4611197B1D7B}"/>
    <dgm:cxn modelId="{E41F379C-60E6-D449-B228-ACBC7E1867D7}" type="presOf" srcId="{7F707374-73D0-4FBE-AD8D-B6C3D1959239}" destId="{87B81E93-B0AA-EE45-BB82-B898067CD9DE}" srcOrd="0" destOrd="0" presId="urn:microsoft.com/office/officeart/2005/8/layout/process4"/>
    <dgm:cxn modelId="{7F6B3A7E-A496-2644-B66A-80CA4DACC6D8}" type="presOf" srcId="{CBD731DD-CCDC-4E2A-A722-1C9DAF64CB98}" destId="{AA545727-A531-D446-88AF-44175AE45141}" srcOrd="0" destOrd="0" presId="urn:microsoft.com/office/officeart/2005/8/layout/process4"/>
    <dgm:cxn modelId="{60497D47-9B0C-44BB-9AF9-A490A440F0A7}" srcId="{41C9914A-940D-4B7B-924F-BEC0B2203D62}" destId="{36BFFE9D-32C8-4878-9C2F-A515E7B8BF97}" srcOrd="0" destOrd="0" parTransId="{075D6AF1-23FC-4579-8F76-AA0D31A3EC30}" sibTransId="{4E1021FA-333F-4EB5-900E-BF1F94CB0096}"/>
    <dgm:cxn modelId="{F435BE06-8842-4C41-8623-F528223E9885}" srcId="{41C9914A-940D-4B7B-924F-BEC0B2203D62}" destId="{241F9FBD-5A0F-432A-B758-600EBBC8DEAE}" srcOrd="1" destOrd="0" parTransId="{949943BE-B56A-468B-AB21-FFA8DCC2C982}" sibTransId="{0EEBA3A8-74A0-4EA0-81C8-9089432BA359}"/>
    <dgm:cxn modelId="{4AB6370C-4040-6B46-9DF8-7279C8C1D892}" type="presOf" srcId="{A7973092-956C-471C-B28E-2D0F9B7E2987}" destId="{0C96AA85-7B86-BA47-961A-D27F46AE5184}" srcOrd="0" destOrd="0" presId="urn:microsoft.com/office/officeart/2005/8/layout/process4"/>
    <dgm:cxn modelId="{DB81C338-1836-C843-982F-F02332A0D928}" type="presParOf" srcId="{DF233664-B2CA-3F46-BC9D-95E6034AFABC}" destId="{DCA94119-647C-D24A-9754-A6CCF088353B}" srcOrd="0" destOrd="0" presId="urn:microsoft.com/office/officeart/2005/8/layout/process4"/>
    <dgm:cxn modelId="{F109E2C2-EAC7-C744-AEA6-B39BB1ACDFD0}" type="presParOf" srcId="{DCA94119-647C-D24A-9754-A6CCF088353B}" destId="{0C96AA85-7B86-BA47-961A-D27F46AE5184}" srcOrd="0" destOrd="0" presId="urn:microsoft.com/office/officeart/2005/8/layout/process4"/>
    <dgm:cxn modelId="{3D7FA1C1-B333-3646-A95D-AC18E02B545D}" type="presParOf" srcId="{DF233664-B2CA-3F46-BC9D-95E6034AFABC}" destId="{E94C61C4-4EB7-D743-9157-E243E549B299}" srcOrd="1" destOrd="0" presId="urn:microsoft.com/office/officeart/2005/8/layout/process4"/>
    <dgm:cxn modelId="{29649F03-3984-DF4F-95E4-6F006DAEF084}" type="presParOf" srcId="{DF233664-B2CA-3F46-BC9D-95E6034AFABC}" destId="{FE8EC60B-9E96-8A42-8EBC-80CC55255B34}" srcOrd="2" destOrd="0" presId="urn:microsoft.com/office/officeart/2005/8/layout/process4"/>
    <dgm:cxn modelId="{CEFF67B4-4CA3-E940-92F3-8C2E8C0CD66D}" type="presParOf" srcId="{FE8EC60B-9E96-8A42-8EBC-80CC55255B34}" destId="{0AA12991-6302-8A4F-86EE-EA544220650A}" srcOrd="0" destOrd="0" presId="urn:microsoft.com/office/officeart/2005/8/layout/process4"/>
    <dgm:cxn modelId="{49ABED40-8AF4-4C41-9AF8-3BA732532623}" type="presParOf" srcId="{DF233664-B2CA-3F46-BC9D-95E6034AFABC}" destId="{26FDE468-246D-0342-BCCC-F6FFEDF54751}" srcOrd="3" destOrd="0" presId="urn:microsoft.com/office/officeart/2005/8/layout/process4"/>
    <dgm:cxn modelId="{B025BA61-7274-B24F-A0A3-D80FE1569067}" type="presParOf" srcId="{DF233664-B2CA-3F46-BC9D-95E6034AFABC}" destId="{BB18EF84-7F1B-A34D-ADDF-88AE1D2D6B49}" srcOrd="4" destOrd="0" presId="urn:microsoft.com/office/officeart/2005/8/layout/process4"/>
    <dgm:cxn modelId="{F9E7E7D6-5A5E-7842-98CC-5B42FC725D8B}" type="presParOf" srcId="{BB18EF84-7F1B-A34D-ADDF-88AE1D2D6B49}" destId="{879F6E2D-8F2C-4B4D-BAFD-EBE3778481ED}" srcOrd="0" destOrd="0" presId="urn:microsoft.com/office/officeart/2005/8/layout/process4"/>
    <dgm:cxn modelId="{7E227FE8-61A7-934F-AB48-B6D42EA9CD70}" type="presParOf" srcId="{BB18EF84-7F1B-A34D-ADDF-88AE1D2D6B49}" destId="{53C4EA83-A156-BC45-9FB7-6B32DE2E4CD6}" srcOrd="1" destOrd="0" presId="urn:microsoft.com/office/officeart/2005/8/layout/process4"/>
    <dgm:cxn modelId="{00269004-E92C-A844-889F-178DCA3E9BDC}" type="presParOf" srcId="{BB18EF84-7F1B-A34D-ADDF-88AE1D2D6B49}" destId="{5ECB4215-B893-2F47-A1A2-0D7CB9BF6AF3}" srcOrd="2" destOrd="0" presId="urn:microsoft.com/office/officeart/2005/8/layout/process4"/>
    <dgm:cxn modelId="{86C5CF13-7ACF-084C-8C84-BDD9293A0902}" type="presParOf" srcId="{5ECB4215-B893-2F47-A1A2-0D7CB9BF6AF3}" destId="{AA545727-A531-D446-88AF-44175AE45141}" srcOrd="0" destOrd="0" presId="urn:microsoft.com/office/officeart/2005/8/layout/process4"/>
    <dgm:cxn modelId="{B9A17C66-0EB0-2840-8F3F-21F98D902F0F}" type="presParOf" srcId="{5ECB4215-B893-2F47-A1A2-0D7CB9BF6AF3}" destId="{90ECFAA8-8D80-7B44-9EBD-4975A698AC8D}" srcOrd="1" destOrd="0" presId="urn:microsoft.com/office/officeart/2005/8/layout/process4"/>
    <dgm:cxn modelId="{9EDF3F38-55DF-124E-83D2-E5E486293FA4}" type="presParOf" srcId="{5ECB4215-B893-2F47-A1A2-0D7CB9BF6AF3}" destId="{87B81E93-B0AA-EE45-BB82-B898067CD9DE}" srcOrd="2" destOrd="0" presId="urn:microsoft.com/office/officeart/2005/8/layout/process4"/>
    <dgm:cxn modelId="{6B7DF84D-5528-AA47-B3D4-A27359F35C59}" type="presParOf" srcId="{5ECB4215-B893-2F47-A1A2-0D7CB9BF6AF3}" destId="{C68C4BE6-D593-5E46-A50C-7911AA93E3CE}"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1099CF-D8C6-4C6D-8953-7460EA714B4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BCEAECF-62DE-445E-B0CA-A3AB3C5A5221}">
      <dgm:prSet custT="1"/>
      <dgm:spPr/>
      <dgm:t>
        <a:bodyPr/>
        <a:lstStyle/>
        <a:p>
          <a:pPr>
            <a:lnSpc>
              <a:spcPct val="100000"/>
            </a:lnSpc>
          </a:pPr>
          <a:r>
            <a:rPr lang="en-US" sz="2800" dirty="0">
              <a:latin typeface="Helvetica" pitchFamily="2" charset="0"/>
            </a:rPr>
            <a:t>Low numeracy distorts perceptions of risks and benefits of screening.</a:t>
          </a:r>
        </a:p>
        <a:p>
          <a:pPr>
            <a:lnSpc>
              <a:spcPct val="100000"/>
            </a:lnSpc>
          </a:pPr>
          <a:r>
            <a:rPr lang="en-US" sz="2800" dirty="0">
              <a:latin typeface="Helvetica" pitchFamily="2" charset="0"/>
            </a:rPr>
            <a:t>It reduces medication compliance, impedes access to treatment, and impairs risk communication (limiting prevention efforts among the most vulnerable). </a:t>
          </a:r>
        </a:p>
        <a:p>
          <a:pPr>
            <a:lnSpc>
              <a:spcPct val="100000"/>
            </a:lnSpc>
          </a:pPr>
          <a:r>
            <a:rPr lang="en-US" sz="2800" dirty="0">
              <a:latin typeface="Helvetica" pitchFamily="2" charset="0"/>
            </a:rPr>
            <a:t>Based on the scant research appears to adversely affect medical outcomes.</a:t>
          </a:r>
        </a:p>
      </dgm:t>
    </dgm:pt>
    <dgm:pt modelId="{0A8A6326-87A5-46F4-9BCD-991AC655648B}" type="parTrans" cxnId="{4FA4FFA3-78C0-4888-B10B-C0113F38B64C}">
      <dgm:prSet/>
      <dgm:spPr/>
      <dgm:t>
        <a:bodyPr/>
        <a:lstStyle/>
        <a:p>
          <a:endParaRPr lang="en-US"/>
        </a:p>
      </dgm:t>
    </dgm:pt>
    <dgm:pt modelId="{4BCC46E1-9C60-4380-B9A7-C23B1D86666C}" type="sibTrans" cxnId="{4FA4FFA3-78C0-4888-B10B-C0113F38B64C}">
      <dgm:prSet/>
      <dgm:spPr/>
      <dgm:t>
        <a:bodyPr/>
        <a:lstStyle/>
        <a:p>
          <a:endParaRPr lang="en-US"/>
        </a:p>
      </dgm:t>
    </dgm:pt>
    <dgm:pt modelId="{924B2388-DEE9-014B-AFAB-9E482BF86C15}" type="pres">
      <dgm:prSet presAssocID="{111099CF-D8C6-4C6D-8953-7460EA714B4C}" presName="hierChild1" presStyleCnt="0">
        <dgm:presLayoutVars>
          <dgm:chPref val="1"/>
          <dgm:dir/>
          <dgm:animOne val="branch"/>
          <dgm:animLvl val="lvl"/>
          <dgm:resizeHandles/>
        </dgm:presLayoutVars>
      </dgm:prSet>
      <dgm:spPr/>
      <dgm:t>
        <a:bodyPr/>
        <a:lstStyle/>
        <a:p>
          <a:endParaRPr lang="en-US"/>
        </a:p>
      </dgm:t>
    </dgm:pt>
    <dgm:pt modelId="{B8344022-4F9A-7F42-8E82-ADCE47D3A3EE}" type="pres">
      <dgm:prSet presAssocID="{0BCEAECF-62DE-445E-B0CA-A3AB3C5A5221}" presName="hierRoot1" presStyleCnt="0"/>
      <dgm:spPr/>
    </dgm:pt>
    <dgm:pt modelId="{695A5E34-8274-E24F-9E75-61E74D6A3141}" type="pres">
      <dgm:prSet presAssocID="{0BCEAECF-62DE-445E-B0CA-A3AB3C5A5221}" presName="composite" presStyleCnt="0"/>
      <dgm:spPr/>
    </dgm:pt>
    <dgm:pt modelId="{571C934C-00EE-214C-995A-88F5639A60F3}" type="pres">
      <dgm:prSet presAssocID="{0BCEAECF-62DE-445E-B0CA-A3AB3C5A5221}" presName="background" presStyleLbl="node0" presStyleIdx="0" presStyleCnt="1"/>
      <dgm:spPr/>
    </dgm:pt>
    <dgm:pt modelId="{CF2F3A40-42DC-E642-A8DC-1F578BDD8FC7}" type="pres">
      <dgm:prSet presAssocID="{0BCEAECF-62DE-445E-B0CA-A3AB3C5A5221}" presName="text" presStyleLbl="fgAcc0" presStyleIdx="0" presStyleCnt="1" custScaleX="123921">
        <dgm:presLayoutVars>
          <dgm:chPref val="3"/>
        </dgm:presLayoutVars>
      </dgm:prSet>
      <dgm:spPr/>
      <dgm:t>
        <a:bodyPr/>
        <a:lstStyle/>
        <a:p>
          <a:endParaRPr lang="en-US"/>
        </a:p>
      </dgm:t>
    </dgm:pt>
    <dgm:pt modelId="{F0C8BC78-CAEE-0F41-BF6A-B2126959BBDC}" type="pres">
      <dgm:prSet presAssocID="{0BCEAECF-62DE-445E-B0CA-A3AB3C5A5221}" presName="hierChild2" presStyleCnt="0"/>
      <dgm:spPr/>
    </dgm:pt>
  </dgm:ptLst>
  <dgm:cxnLst>
    <dgm:cxn modelId="{5B5215C1-73CC-5C4C-A50A-557BB6DF35AE}" type="presOf" srcId="{111099CF-D8C6-4C6D-8953-7460EA714B4C}" destId="{924B2388-DEE9-014B-AFAB-9E482BF86C15}" srcOrd="0" destOrd="0" presId="urn:microsoft.com/office/officeart/2005/8/layout/hierarchy1"/>
    <dgm:cxn modelId="{4FA4FFA3-78C0-4888-B10B-C0113F38B64C}" srcId="{111099CF-D8C6-4C6D-8953-7460EA714B4C}" destId="{0BCEAECF-62DE-445E-B0CA-A3AB3C5A5221}" srcOrd="0" destOrd="0" parTransId="{0A8A6326-87A5-46F4-9BCD-991AC655648B}" sibTransId="{4BCC46E1-9C60-4380-B9A7-C23B1D86666C}"/>
    <dgm:cxn modelId="{ED1DD8A0-5001-AF46-A93A-F1EB4F9C1C58}" type="presOf" srcId="{0BCEAECF-62DE-445E-B0CA-A3AB3C5A5221}" destId="{CF2F3A40-42DC-E642-A8DC-1F578BDD8FC7}" srcOrd="0" destOrd="0" presId="urn:microsoft.com/office/officeart/2005/8/layout/hierarchy1"/>
    <dgm:cxn modelId="{15359A6A-9DA9-5F40-935F-E2916421E6AC}" type="presParOf" srcId="{924B2388-DEE9-014B-AFAB-9E482BF86C15}" destId="{B8344022-4F9A-7F42-8E82-ADCE47D3A3EE}" srcOrd="0" destOrd="0" presId="urn:microsoft.com/office/officeart/2005/8/layout/hierarchy1"/>
    <dgm:cxn modelId="{40B0510C-1D62-DC47-88C8-1B7B8BADE172}" type="presParOf" srcId="{B8344022-4F9A-7F42-8E82-ADCE47D3A3EE}" destId="{695A5E34-8274-E24F-9E75-61E74D6A3141}" srcOrd="0" destOrd="0" presId="urn:microsoft.com/office/officeart/2005/8/layout/hierarchy1"/>
    <dgm:cxn modelId="{62871564-E3B2-424D-BE4D-D08CB1C90EE4}" type="presParOf" srcId="{695A5E34-8274-E24F-9E75-61E74D6A3141}" destId="{571C934C-00EE-214C-995A-88F5639A60F3}" srcOrd="0" destOrd="0" presId="urn:microsoft.com/office/officeart/2005/8/layout/hierarchy1"/>
    <dgm:cxn modelId="{01074587-77D8-3049-AB2E-081EF4880EB7}" type="presParOf" srcId="{695A5E34-8274-E24F-9E75-61E74D6A3141}" destId="{CF2F3A40-42DC-E642-A8DC-1F578BDD8FC7}" srcOrd="1" destOrd="0" presId="urn:microsoft.com/office/officeart/2005/8/layout/hierarchy1"/>
    <dgm:cxn modelId="{BDE40CF5-BEFD-4B47-B781-7E96DC140523}" type="presParOf" srcId="{B8344022-4F9A-7F42-8E82-ADCE47D3A3EE}" destId="{F0C8BC78-CAEE-0F41-BF6A-B2126959BB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1099CF-D8C6-4C6D-8953-7460EA714B4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0BCEAECF-62DE-445E-B0CA-A3AB3C5A5221}">
      <dgm:prSet custT="1"/>
      <dgm:spPr/>
      <dgm:t>
        <a:bodyPr/>
        <a:lstStyle/>
        <a:p>
          <a:pPr>
            <a:lnSpc>
              <a:spcPct val="100000"/>
            </a:lnSpc>
          </a:pPr>
          <a:r>
            <a:rPr lang="en-US" sz="2800" dirty="0">
              <a:latin typeface="Helvetica" pitchFamily="2" charset="0"/>
            </a:rPr>
            <a:t>Low numeracy increases susceptibility to effects of mood or how information is presented (e.g., as frequencies vs. percentages). </a:t>
          </a:r>
        </a:p>
        <a:p>
          <a:pPr>
            <a:lnSpc>
              <a:spcPct val="100000"/>
            </a:lnSpc>
          </a:pPr>
          <a:r>
            <a:rPr lang="en-US" sz="2800" dirty="0">
              <a:latin typeface="Helvetica" pitchFamily="2" charset="0"/>
            </a:rPr>
            <a:t>Biases judgment and decision making (e.g., framing and ratio bias effects). </a:t>
          </a:r>
        </a:p>
      </dgm:t>
    </dgm:pt>
    <dgm:pt modelId="{0A8A6326-87A5-46F4-9BCD-991AC655648B}" type="parTrans" cxnId="{4FA4FFA3-78C0-4888-B10B-C0113F38B64C}">
      <dgm:prSet/>
      <dgm:spPr/>
      <dgm:t>
        <a:bodyPr/>
        <a:lstStyle/>
        <a:p>
          <a:endParaRPr lang="en-US"/>
        </a:p>
      </dgm:t>
    </dgm:pt>
    <dgm:pt modelId="{4BCC46E1-9C60-4380-B9A7-C23B1D86666C}" type="sibTrans" cxnId="{4FA4FFA3-78C0-4888-B10B-C0113F38B64C}">
      <dgm:prSet/>
      <dgm:spPr/>
      <dgm:t>
        <a:bodyPr/>
        <a:lstStyle/>
        <a:p>
          <a:endParaRPr lang="en-US"/>
        </a:p>
      </dgm:t>
    </dgm:pt>
    <dgm:pt modelId="{924B2388-DEE9-014B-AFAB-9E482BF86C15}" type="pres">
      <dgm:prSet presAssocID="{111099CF-D8C6-4C6D-8953-7460EA714B4C}" presName="hierChild1" presStyleCnt="0">
        <dgm:presLayoutVars>
          <dgm:chPref val="1"/>
          <dgm:dir/>
          <dgm:animOne val="branch"/>
          <dgm:animLvl val="lvl"/>
          <dgm:resizeHandles/>
        </dgm:presLayoutVars>
      </dgm:prSet>
      <dgm:spPr/>
      <dgm:t>
        <a:bodyPr/>
        <a:lstStyle/>
        <a:p>
          <a:endParaRPr lang="en-US"/>
        </a:p>
      </dgm:t>
    </dgm:pt>
    <dgm:pt modelId="{B8344022-4F9A-7F42-8E82-ADCE47D3A3EE}" type="pres">
      <dgm:prSet presAssocID="{0BCEAECF-62DE-445E-B0CA-A3AB3C5A5221}" presName="hierRoot1" presStyleCnt="0"/>
      <dgm:spPr/>
    </dgm:pt>
    <dgm:pt modelId="{695A5E34-8274-E24F-9E75-61E74D6A3141}" type="pres">
      <dgm:prSet presAssocID="{0BCEAECF-62DE-445E-B0CA-A3AB3C5A5221}" presName="composite" presStyleCnt="0"/>
      <dgm:spPr/>
    </dgm:pt>
    <dgm:pt modelId="{571C934C-00EE-214C-995A-88F5639A60F3}" type="pres">
      <dgm:prSet presAssocID="{0BCEAECF-62DE-445E-B0CA-A3AB3C5A5221}" presName="background" presStyleLbl="node0" presStyleIdx="0" presStyleCnt="1"/>
      <dgm:spPr/>
    </dgm:pt>
    <dgm:pt modelId="{CF2F3A40-42DC-E642-A8DC-1F578BDD8FC7}" type="pres">
      <dgm:prSet presAssocID="{0BCEAECF-62DE-445E-B0CA-A3AB3C5A5221}" presName="text" presStyleLbl="fgAcc0" presStyleIdx="0" presStyleCnt="1" custScaleX="123921">
        <dgm:presLayoutVars>
          <dgm:chPref val="3"/>
        </dgm:presLayoutVars>
      </dgm:prSet>
      <dgm:spPr/>
      <dgm:t>
        <a:bodyPr/>
        <a:lstStyle/>
        <a:p>
          <a:endParaRPr lang="en-US"/>
        </a:p>
      </dgm:t>
    </dgm:pt>
    <dgm:pt modelId="{F0C8BC78-CAEE-0F41-BF6A-B2126959BBDC}" type="pres">
      <dgm:prSet presAssocID="{0BCEAECF-62DE-445E-B0CA-A3AB3C5A5221}" presName="hierChild2" presStyleCnt="0"/>
      <dgm:spPr/>
    </dgm:pt>
  </dgm:ptLst>
  <dgm:cxnLst>
    <dgm:cxn modelId="{5B5215C1-73CC-5C4C-A50A-557BB6DF35AE}" type="presOf" srcId="{111099CF-D8C6-4C6D-8953-7460EA714B4C}" destId="{924B2388-DEE9-014B-AFAB-9E482BF86C15}" srcOrd="0" destOrd="0" presId="urn:microsoft.com/office/officeart/2005/8/layout/hierarchy1"/>
    <dgm:cxn modelId="{4FA4FFA3-78C0-4888-B10B-C0113F38B64C}" srcId="{111099CF-D8C6-4C6D-8953-7460EA714B4C}" destId="{0BCEAECF-62DE-445E-B0CA-A3AB3C5A5221}" srcOrd="0" destOrd="0" parTransId="{0A8A6326-87A5-46F4-9BCD-991AC655648B}" sibTransId="{4BCC46E1-9C60-4380-B9A7-C23B1D86666C}"/>
    <dgm:cxn modelId="{ED1DD8A0-5001-AF46-A93A-F1EB4F9C1C58}" type="presOf" srcId="{0BCEAECF-62DE-445E-B0CA-A3AB3C5A5221}" destId="{CF2F3A40-42DC-E642-A8DC-1F578BDD8FC7}" srcOrd="0" destOrd="0" presId="urn:microsoft.com/office/officeart/2005/8/layout/hierarchy1"/>
    <dgm:cxn modelId="{15359A6A-9DA9-5F40-935F-E2916421E6AC}" type="presParOf" srcId="{924B2388-DEE9-014B-AFAB-9E482BF86C15}" destId="{B8344022-4F9A-7F42-8E82-ADCE47D3A3EE}" srcOrd="0" destOrd="0" presId="urn:microsoft.com/office/officeart/2005/8/layout/hierarchy1"/>
    <dgm:cxn modelId="{40B0510C-1D62-DC47-88C8-1B7B8BADE172}" type="presParOf" srcId="{B8344022-4F9A-7F42-8E82-ADCE47D3A3EE}" destId="{695A5E34-8274-E24F-9E75-61E74D6A3141}" srcOrd="0" destOrd="0" presId="urn:microsoft.com/office/officeart/2005/8/layout/hierarchy1"/>
    <dgm:cxn modelId="{62871564-E3B2-424D-BE4D-D08CB1C90EE4}" type="presParOf" srcId="{695A5E34-8274-E24F-9E75-61E74D6A3141}" destId="{571C934C-00EE-214C-995A-88F5639A60F3}" srcOrd="0" destOrd="0" presId="urn:microsoft.com/office/officeart/2005/8/layout/hierarchy1"/>
    <dgm:cxn modelId="{01074587-77D8-3049-AB2E-081EF4880EB7}" type="presParOf" srcId="{695A5E34-8274-E24F-9E75-61E74D6A3141}" destId="{CF2F3A40-42DC-E642-A8DC-1F578BDD8FC7}" srcOrd="1" destOrd="0" presId="urn:microsoft.com/office/officeart/2005/8/layout/hierarchy1"/>
    <dgm:cxn modelId="{BDE40CF5-BEFD-4B47-B781-7E96DC140523}" type="presParOf" srcId="{B8344022-4F9A-7F42-8E82-ADCE47D3A3EE}" destId="{F0C8BC78-CAEE-0F41-BF6A-B2126959BB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1099CF-D8C6-4C6D-8953-7460EA714B4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4449685-E63C-45B8-8036-265AD61B9912}">
      <dgm:prSet/>
      <dgm:spPr/>
      <dgm:t>
        <a:bodyPr/>
        <a:lstStyle/>
        <a:p>
          <a:r>
            <a:rPr lang="en-US" dirty="0"/>
            <a:t>Risk: Possibility of loss, injury or other adverse or unwelcome circumstance </a:t>
          </a:r>
        </a:p>
      </dgm:t>
    </dgm:pt>
    <dgm:pt modelId="{334E11F4-ABAE-4DAF-83A5-51BBDE49A6B7}" type="parTrans" cxnId="{3BE529EC-D537-4658-87CA-C80B01986ECF}">
      <dgm:prSet/>
      <dgm:spPr/>
      <dgm:t>
        <a:bodyPr/>
        <a:lstStyle/>
        <a:p>
          <a:endParaRPr lang="en-US"/>
        </a:p>
      </dgm:t>
    </dgm:pt>
    <dgm:pt modelId="{CF5B0F9E-3D15-4A3B-8661-06E410645D35}" type="sibTrans" cxnId="{3BE529EC-D537-4658-87CA-C80B01986ECF}">
      <dgm:prSet/>
      <dgm:spPr/>
      <dgm:t>
        <a:bodyPr/>
        <a:lstStyle/>
        <a:p>
          <a:endParaRPr lang="en-US"/>
        </a:p>
      </dgm:t>
    </dgm:pt>
    <dgm:pt modelId="{916F078A-5482-4973-AD9D-D5A6ED55987E}">
      <dgm:prSet/>
      <dgm:spPr/>
      <dgm:t>
        <a:bodyPr/>
        <a:lstStyle/>
        <a:p>
          <a:r>
            <a:rPr lang="en-US"/>
            <a:t>Outcome: The way something turns out, a result </a:t>
          </a:r>
        </a:p>
      </dgm:t>
    </dgm:pt>
    <dgm:pt modelId="{2321D2AC-7A9D-469D-AAFA-77EDCC666109}" type="parTrans" cxnId="{32B2B427-5477-4D3D-AD74-0ED4EB76FE85}">
      <dgm:prSet/>
      <dgm:spPr/>
      <dgm:t>
        <a:bodyPr/>
        <a:lstStyle/>
        <a:p>
          <a:endParaRPr lang="en-US"/>
        </a:p>
      </dgm:t>
    </dgm:pt>
    <dgm:pt modelId="{864456A0-87D9-47EB-90CB-A599AC2141A0}" type="sibTrans" cxnId="{32B2B427-5477-4D3D-AD74-0ED4EB76FE85}">
      <dgm:prSet/>
      <dgm:spPr/>
      <dgm:t>
        <a:bodyPr/>
        <a:lstStyle/>
        <a:p>
          <a:endParaRPr lang="en-US"/>
        </a:p>
      </dgm:t>
    </dgm:pt>
    <dgm:pt modelId="{5FEE11F1-C49A-41CA-A708-64CA0C3BF043}">
      <dgm:prSet/>
      <dgm:spPr/>
      <dgm:t>
        <a:bodyPr/>
        <a:lstStyle/>
        <a:p>
          <a:r>
            <a:rPr lang="en-US"/>
            <a:t>Benefit: Advantage, profit, good </a:t>
          </a:r>
        </a:p>
      </dgm:t>
    </dgm:pt>
    <dgm:pt modelId="{9445DE3A-9B67-4EBA-B239-B652C1098DC7}" type="parTrans" cxnId="{BB2D6D9F-FE47-4F0D-B0E9-B5BEE66DC3BE}">
      <dgm:prSet/>
      <dgm:spPr/>
      <dgm:t>
        <a:bodyPr/>
        <a:lstStyle/>
        <a:p>
          <a:endParaRPr lang="en-US"/>
        </a:p>
      </dgm:t>
    </dgm:pt>
    <dgm:pt modelId="{86B09762-70FF-4D58-A8BE-604D5B870C24}" type="sibTrans" cxnId="{BB2D6D9F-FE47-4F0D-B0E9-B5BEE66DC3BE}">
      <dgm:prSet/>
      <dgm:spPr/>
      <dgm:t>
        <a:bodyPr/>
        <a:lstStyle/>
        <a:p>
          <a:endParaRPr lang="en-US"/>
        </a:p>
      </dgm:t>
    </dgm:pt>
    <dgm:pt modelId="{FFBCD156-83A9-4DB8-835C-3E04B1F7D3B3}">
      <dgm:prSet/>
      <dgm:spPr/>
      <dgm:t>
        <a:bodyPr/>
        <a:lstStyle/>
        <a:p>
          <a:r>
            <a:rPr lang="en-US"/>
            <a:t>Statistics: Systematic collection and arrangement of numerical facts or data </a:t>
          </a:r>
        </a:p>
      </dgm:t>
    </dgm:pt>
    <dgm:pt modelId="{29C0C06A-DA24-49D3-97FF-83FA486375DB}" type="parTrans" cxnId="{0E932E00-F0A3-4D2C-999E-203251892279}">
      <dgm:prSet/>
      <dgm:spPr/>
      <dgm:t>
        <a:bodyPr/>
        <a:lstStyle/>
        <a:p>
          <a:endParaRPr lang="en-US"/>
        </a:p>
      </dgm:t>
    </dgm:pt>
    <dgm:pt modelId="{244BACDD-5EC4-4732-8B51-4CAE74CD9178}" type="sibTrans" cxnId="{0E932E00-F0A3-4D2C-999E-203251892279}">
      <dgm:prSet/>
      <dgm:spPr/>
      <dgm:t>
        <a:bodyPr/>
        <a:lstStyle/>
        <a:p>
          <a:endParaRPr lang="en-US"/>
        </a:p>
      </dgm:t>
    </dgm:pt>
    <dgm:pt modelId="{C2B899DA-AD81-44ED-AEB2-BA8299E05E0F}">
      <dgm:prSet/>
      <dgm:spPr/>
      <dgm:t>
        <a:bodyPr/>
        <a:lstStyle/>
        <a:p>
          <a:r>
            <a:rPr lang="en-US"/>
            <a:t>Evidence: Something serving as proof</a:t>
          </a:r>
        </a:p>
      </dgm:t>
    </dgm:pt>
    <dgm:pt modelId="{7B5C1842-3EB8-4AB2-A6AC-7F08B6ED7F7D}" type="parTrans" cxnId="{DFA742B7-E7A9-43F0-9326-2CBEC49AF35B}">
      <dgm:prSet/>
      <dgm:spPr/>
      <dgm:t>
        <a:bodyPr/>
        <a:lstStyle/>
        <a:p>
          <a:endParaRPr lang="en-US"/>
        </a:p>
      </dgm:t>
    </dgm:pt>
    <dgm:pt modelId="{37B8832A-5774-4C54-AC17-78C9CA25C926}" type="sibTrans" cxnId="{DFA742B7-E7A9-43F0-9326-2CBEC49AF35B}">
      <dgm:prSet/>
      <dgm:spPr/>
      <dgm:t>
        <a:bodyPr/>
        <a:lstStyle/>
        <a:p>
          <a:endParaRPr lang="en-US"/>
        </a:p>
      </dgm:t>
    </dgm:pt>
    <dgm:pt modelId="{1D588E09-97CF-4546-849B-C793548E6EFD}" type="pres">
      <dgm:prSet presAssocID="{111099CF-D8C6-4C6D-8953-7460EA714B4C}" presName="diagram" presStyleCnt="0">
        <dgm:presLayoutVars>
          <dgm:dir/>
          <dgm:resizeHandles val="exact"/>
        </dgm:presLayoutVars>
      </dgm:prSet>
      <dgm:spPr/>
      <dgm:t>
        <a:bodyPr/>
        <a:lstStyle/>
        <a:p>
          <a:endParaRPr lang="en-US"/>
        </a:p>
      </dgm:t>
    </dgm:pt>
    <dgm:pt modelId="{E7E2A040-E1AB-8048-B51A-E84AF4A4B50D}" type="pres">
      <dgm:prSet presAssocID="{916F078A-5482-4973-AD9D-D5A6ED55987E}" presName="node" presStyleLbl="node1" presStyleIdx="0" presStyleCnt="5">
        <dgm:presLayoutVars>
          <dgm:bulletEnabled val="1"/>
        </dgm:presLayoutVars>
      </dgm:prSet>
      <dgm:spPr/>
      <dgm:t>
        <a:bodyPr/>
        <a:lstStyle/>
        <a:p>
          <a:endParaRPr lang="en-US"/>
        </a:p>
      </dgm:t>
    </dgm:pt>
    <dgm:pt modelId="{A3287D70-AA52-3C40-B0CA-65EFEAB36B36}" type="pres">
      <dgm:prSet presAssocID="{864456A0-87D9-47EB-90CB-A599AC2141A0}" presName="sibTrans" presStyleCnt="0"/>
      <dgm:spPr/>
    </dgm:pt>
    <dgm:pt modelId="{79D06F2B-8142-FD4D-B9B5-1BEF090BC94F}" type="pres">
      <dgm:prSet presAssocID="{5FEE11F1-C49A-41CA-A708-64CA0C3BF043}" presName="node" presStyleLbl="node1" presStyleIdx="1" presStyleCnt="5">
        <dgm:presLayoutVars>
          <dgm:bulletEnabled val="1"/>
        </dgm:presLayoutVars>
      </dgm:prSet>
      <dgm:spPr/>
      <dgm:t>
        <a:bodyPr/>
        <a:lstStyle/>
        <a:p>
          <a:endParaRPr lang="en-US"/>
        </a:p>
      </dgm:t>
    </dgm:pt>
    <dgm:pt modelId="{7B74E342-C0F5-7C44-BECF-851EFF8A2D85}" type="pres">
      <dgm:prSet presAssocID="{86B09762-70FF-4D58-A8BE-604D5B870C24}" presName="sibTrans" presStyleCnt="0"/>
      <dgm:spPr/>
    </dgm:pt>
    <dgm:pt modelId="{E37C7DC4-9F5D-5247-A46D-A2EDC2F51CD0}" type="pres">
      <dgm:prSet presAssocID="{FFBCD156-83A9-4DB8-835C-3E04B1F7D3B3}" presName="node" presStyleLbl="node1" presStyleIdx="2" presStyleCnt="5">
        <dgm:presLayoutVars>
          <dgm:bulletEnabled val="1"/>
        </dgm:presLayoutVars>
      </dgm:prSet>
      <dgm:spPr/>
      <dgm:t>
        <a:bodyPr/>
        <a:lstStyle/>
        <a:p>
          <a:endParaRPr lang="en-US"/>
        </a:p>
      </dgm:t>
    </dgm:pt>
    <dgm:pt modelId="{E9CED21F-235C-8F40-9FAE-CC4C552D77DE}" type="pres">
      <dgm:prSet presAssocID="{244BACDD-5EC4-4732-8B51-4CAE74CD9178}" presName="sibTrans" presStyleCnt="0"/>
      <dgm:spPr/>
    </dgm:pt>
    <dgm:pt modelId="{511B222C-8B7A-AA44-ACC5-0FC82BEE0625}" type="pres">
      <dgm:prSet presAssocID="{C4449685-E63C-45B8-8036-265AD61B9912}" presName="node" presStyleLbl="node1" presStyleIdx="3" presStyleCnt="5">
        <dgm:presLayoutVars>
          <dgm:bulletEnabled val="1"/>
        </dgm:presLayoutVars>
      </dgm:prSet>
      <dgm:spPr/>
      <dgm:t>
        <a:bodyPr/>
        <a:lstStyle/>
        <a:p>
          <a:endParaRPr lang="en-US"/>
        </a:p>
      </dgm:t>
    </dgm:pt>
    <dgm:pt modelId="{E47537CC-770F-F644-B036-DCEF76D3372F}" type="pres">
      <dgm:prSet presAssocID="{CF5B0F9E-3D15-4A3B-8661-06E410645D35}" presName="sibTrans" presStyleCnt="0"/>
      <dgm:spPr/>
    </dgm:pt>
    <dgm:pt modelId="{ADFE10E9-3C9A-6E4C-BE94-1D72C09622C5}" type="pres">
      <dgm:prSet presAssocID="{C2B899DA-AD81-44ED-AEB2-BA8299E05E0F}" presName="node" presStyleLbl="node1" presStyleIdx="4" presStyleCnt="5">
        <dgm:presLayoutVars>
          <dgm:bulletEnabled val="1"/>
        </dgm:presLayoutVars>
      </dgm:prSet>
      <dgm:spPr/>
      <dgm:t>
        <a:bodyPr/>
        <a:lstStyle/>
        <a:p>
          <a:endParaRPr lang="en-US"/>
        </a:p>
      </dgm:t>
    </dgm:pt>
  </dgm:ptLst>
  <dgm:cxnLst>
    <dgm:cxn modelId="{0E0C74CE-EE47-9E47-9B9D-2668FC43012F}" type="presOf" srcId="{FFBCD156-83A9-4DB8-835C-3E04B1F7D3B3}" destId="{E37C7DC4-9F5D-5247-A46D-A2EDC2F51CD0}" srcOrd="0" destOrd="0" presId="urn:microsoft.com/office/officeart/2005/8/layout/default"/>
    <dgm:cxn modelId="{FC054BAD-57B1-D34C-B351-387DEC5672D8}" type="presOf" srcId="{916F078A-5482-4973-AD9D-D5A6ED55987E}" destId="{E7E2A040-E1AB-8048-B51A-E84AF4A4B50D}" srcOrd="0" destOrd="0" presId="urn:microsoft.com/office/officeart/2005/8/layout/default"/>
    <dgm:cxn modelId="{3BE529EC-D537-4658-87CA-C80B01986ECF}" srcId="{111099CF-D8C6-4C6D-8953-7460EA714B4C}" destId="{C4449685-E63C-45B8-8036-265AD61B9912}" srcOrd="3" destOrd="0" parTransId="{334E11F4-ABAE-4DAF-83A5-51BBDE49A6B7}" sibTransId="{CF5B0F9E-3D15-4A3B-8661-06E410645D35}"/>
    <dgm:cxn modelId="{32B2B427-5477-4D3D-AD74-0ED4EB76FE85}" srcId="{111099CF-D8C6-4C6D-8953-7460EA714B4C}" destId="{916F078A-5482-4973-AD9D-D5A6ED55987E}" srcOrd="0" destOrd="0" parTransId="{2321D2AC-7A9D-469D-AAFA-77EDCC666109}" sibTransId="{864456A0-87D9-47EB-90CB-A599AC2141A0}"/>
    <dgm:cxn modelId="{0E932E00-F0A3-4D2C-999E-203251892279}" srcId="{111099CF-D8C6-4C6D-8953-7460EA714B4C}" destId="{FFBCD156-83A9-4DB8-835C-3E04B1F7D3B3}" srcOrd="2" destOrd="0" parTransId="{29C0C06A-DA24-49D3-97FF-83FA486375DB}" sibTransId="{244BACDD-5EC4-4732-8B51-4CAE74CD9178}"/>
    <dgm:cxn modelId="{BB2D6D9F-FE47-4F0D-B0E9-B5BEE66DC3BE}" srcId="{111099CF-D8C6-4C6D-8953-7460EA714B4C}" destId="{5FEE11F1-C49A-41CA-A708-64CA0C3BF043}" srcOrd="1" destOrd="0" parTransId="{9445DE3A-9B67-4EBA-B239-B652C1098DC7}" sibTransId="{86B09762-70FF-4D58-A8BE-604D5B870C24}"/>
    <dgm:cxn modelId="{4C529C26-1D6B-5345-AC6D-B388762285EB}" type="presOf" srcId="{C2B899DA-AD81-44ED-AEB2-BA8299E05E0F}" destId="{ADFE10E9-3C9A-6E4C-BE94-1D72C09622C5}" srcOrd="0" destOrd="0" presId="urn:microsoft.com/office/officeart/2005/8/layout/default"/>
    <dgm:cxn modelId="{9A0BB9A9-47E9-824A-9CC2-424331BF9F8B}" type="presOf" srcId="{5FEE11F1-C49A-41CA-A708-64CA0C3BF043}" destId="{79D06F2B-8142-FD4D-B9B5-1BEF090BC94F}" srcOrd="0" destOrd="0" presId="urn:microsoft.com/office/officeart/2005/8/layout/default"/>
    <dgm:cxn modelId="{DFA742B7-E7A9-43F0-9326-2CBEC49AF35B}" srcId="{111099CF-D8C6-4C6D-8953-7460EA714B4C}" destId="{C2B899DA-AD81-44ED-AEB2-BA8299E05E0F}" srcOrd="4" destOrd="0" parTransId="{7B5C1842-3EB8-4AB2-A6AC-7F08B6ED7F7D}" sibTransId="{37B8832A-5774-4C54-AC17-78C9CA25C926}"/>
    <dgm:cxn modelId="{0AE3EF80-B147-7A42-81E4-89680C9D6546}" type="presOf" srcId="{111099CF-D8C6-4C6D-8953-7460EA714B4C}" destId="{1D588E09-97CF-4546-849B-C793548E6EFD}" srcOrd="0" destOrd="0" presId="urn:microsoft.com/office/officeart/2005/8/layout/default"/>
    <dgm:cxn modelId="{60CBD441-0C40-3F41-BC6D-B0708C781E86}" type="presOf" srcId="{C4449685-E63C-45B8-8036-265AD61B9912}" destId="{511B222C-8B7A-AA44-ACC5-0FC82BEE0625}" srcOrd="0" destOrd="0" presId="urn:microsoft.com/office/officeart/2005/8/layout/default"/>
    <dgm:cxn modelId="{DAC958A3-72A0-EB45-BEAA-A0F59D2655D6}" type="presParOf" srcId="{1D588E09-97CF-4546-849B-C793548E6EFD}" destId="{E7E2A040-E1AB-8048-B51A-E84AF4A4B50D}" srcOrd="0" destOrd="0" presId="urn:microsoft.com/office/officeart/2005/8/layout/default"/>
    <dgm:cxn modelId="{C26E2C71-7296-6343-ADEB-5B936EF77807}" type="presParOf" srcId="{1D588E09-97CF-4546-849B-C793548E6EFD}" destId="{A3287D70-AA52-3C40-B0CA-65EFEAB36B36}" srcOrd="1" destOrd="0" presId="urn:microsoft.com/office/officeart/2005/8/layout/default"/>
    <dgm:cxn modelId="{D1C81056-0D3B-2148-B1F6-36F468DD88F7}" type="presParOf" srcId="{1D588E09-97CF-4546-849B-C793548E6EFD}" destId="{79D06F2B-8142-FD4D-B9B5-1BEF090BC94F}" srcOrd="2" destOrd="0" presId="urn:microsoft.com/office/officeart/2005/8/layout/default"/>
    <dgm:cxn modelId="{9B9B5651-EC09-AB4D-822D-EE48B66AA723}" type="presParOf" srcId="{1D588E09-97CF-4546-849B-C793548E6EFD}" destId="{7B74E342-C0F5-7C44-BECF-851EFF8A2D85}" srcOrd="3" destOrd="0" presId="urn:microsoft.com/office/officeart/2005/8/layout/default"/>
    <dgm:cxn modelId="{82F54E8F-6E5E-E744-BC21-B577ED9727DC}" type="presParOf" srcId="{1D588E09-97CF-4546-849B-C793548E6EFD}" destId="{E37C7DC4-9F5D-5247-A46D-A2EDC2F51CD0}" srcOrd="4" destOrd="0" presId="urn:microsoft.com/office/officeart/2005/8/layout/default"/>
    <dgm:cxn modelId="{B1E8077A-3849-E14C-994E-0278947DF3E4}" type="presParOf" srcId="{1D588E09-97CF-4546-849B-C793548E6EFD}" destId="{E9CED21F-235C-8F40-9FAE-CC4C552D77DE}" srcOrd="5" destOrd="0" presId="urn:microsoft.com/office/officeart/2005/8/layout/default"/>
    <dgm:cxn modelId="{AF851992-6F4E-AB47-9979-123D421B256C}" type="presParOf" srcId="{1D588E09-97CF-4546-849B-C793548E6EFD}" destId="{511B222C-8B7A-AA44-ACC5-0FC82BEE0625}" srcOrd="6" destOrd="0" presId="urn:microsoft.com/office/officeart/2005/8/layout/default"/>
    <dgm:cxn modelId="{5DBA096A-C6CD-BE4F-BF2F-3BFED99DFA31}" type="presParOf" srcId="{1D588E09-97CF-4546-849B-C793548E6EFD}" destId="{E47537CC-770F-F644-B036-DCEF76D3372F}" srcOrd="7" destOrd="0" presId="urn:microsoft.com/office/officeart/2005/8/layout/default"/>
    <dgm:cxn modelId="{2F7568DE-3FFE-AD4C-A44B-B47C4DEFD312}" type="presParOf" srcId="{1D588E09-97CF-4546-849B-C793548E6EFD}" destId="{ADFE10E9-3C9A-6E4C-BE94-1D72C09622C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43D623-8E48-460E-B3F8-72B107DAC51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397EA3A-BF32-4F40-913B-6232A40E6169}">
      <dgm:prSet/>
      <dgm:spPr/>
      <dgm:t>
        <a:bodyPr/>
        <a:lstStyle/>
        <a:p>
          <a:r>
            <a:rPr lang="en-US" dirty="0"/>
            <a:t>Informed Decision Making</a:t>
          </a:r>
        </a:p>
      </dgm:t>
    </dgm:pt>
    <dgm:pt modelId="{584A7B37-9833-4B90-81EE-AEF0AADB75EF}" type="parTrans" cxnId="{55E015B6-37AE-4C2E-8947-5CE8A24A53CD}">
      <dgm:prSet/>
      <dgm:spPr/>
      <dgm:t>
        <a:bodyPr/>
        <a:lstStyle/>
        <a:p>
          <a:endParaRPr lang="en-US"/>
        </a:p>
      </dgm:t>
    </dgm:pt>
    <dgm:pt modelId="{255D848D-3100-4580-9BCC-CF54C5F5EDAF}" type="sibTrans" cxnId="{55E015B6-37AE-4C2E-8947-5CE8A24A53CD}">
      <dgm:prSet/>
      <dgm:spPr/>
      <dgm:t>
        <a:bodyPr/>
        <a:lstStyle/>
        <a:p>
          <a:endParaRPr lang="en-US"/>
        </a:p>
      </dgm:t>
    </dgm:pt>
    <dgm:pt modelId="{A00E7A17-4387-4950-8F1E-D8B042610D26}">
      <dgm:prSet/>
      <dgm:spPr/>
      <dgm:t>
        <a:bodyPr/>
        <a:lstStyle/>
        <a:p>
          <a:r>
            <a:rPr lang="en-US" dirty="0"/>
            <a:t>Makes it hard to read, listen to, talk about, and evaluate quantitative information. </a:t>
          </a:r>
        </a:p>
      </dgm:t>
    </dgm:pt>
    <dgm:pt modelId="{D2587D80-BF43-4F3A-93BE-1FB7471F721A}" type="parTrans" cxnId="{E73D91F0-AA47-466B-9D9A-44B9D82B8CA4}">
      <dgm:prSet/>
      <dgm:spPr/>
      <dgm:t>
        <a:bodyPr/>
        <a:lstStyle/>
        <a:p>
          <a:endParaRPr lang="en-US"/>
        </a:p>
      </dgm:t>
    </dgm:pt>
    <dgm:pt modelId="{DCF3DA99-88D5-41D4-9160-EA290E840F65}" type="sibTrans" cxnId="{E73D91F0-AA47-466B-9D9A-44B9D82B8CA4}">
      <dgm:prSet/>
      <dgm:spPr/>
      <dgm:t>
        <a:bodyPr/>
        <a:lstStyle/>
        <a:p>
          <a:endParaRPr lang="en-US"/>
        </a:p>
      </dgm:t>
    </dgm:pt>
    <dgm:pt modelId="{C50A71BD-F7AC-45D4-B191-7E54A0ECEE35}">
      <dgm:prSet/>
      <dgm:spPr/>
      <dgm:t>
        <a:bodyPr/>
        <a:lstStyle/>
        <a:p>
          <a:r>
            <a:rPr lang="en-US" dirty="0"/>
            <a:t>Less likely to understand risk and make choices that help them get or stay well.</a:t>
          </a:r>
        </a:p>
      </dgm:t>
    </dgm:pt>
    <dgm:pt modelId="{F4F08354-E4D6-42CB-9F45-A637E048B8A6}" type="parTrans" cxnId="{793F5898-8A51-4AC8-975D-98C2E45F96EF}">
      <dgm:prSet/>
      <dgm:spPr/>
      <dgm:t>
        <a:bodyPr/>
        <a:lstStyle/>
        <a:p>
          <a:endParaRPr lang="en-US"/>
        </a:p>
      </dgm:t>
    </dgm:pt>
    <dgm:pt modelId="{443C6184-9774-41C5-BECE-13149135BFD3}" type="sibTrans" cxnId="{793F5898-8A51-4AC8-975D-98C2E45F96EF}">
      <dgm:prSet/>
      <dgm:spPr/>
      <dgm:t>
        <a:bodyPr/>
        <a:lstStyle/>
        <a:p>
          <a:endParaRPr lang="en-US"/>
        </a:p>
      </dgm:t>
    </dgm:pt>
    <dgm:pt modelId="{C011CBE4-6F90-4AEA-B5F9-1D0311A8D027}">
      <dgm:prSet/>
      <dgm:spPr/>
      <dgm:t>
        <a:bodyPr/>
        <a:lstStyle/>
        <a:p>
          <a:r>
            <a:rPr lang="en-US" dirty="0"/>
            <a:t>Treatment Choice</a:t>
          </a:r>
        </a:p>
      </dgm:t>
    </dgm:pt>
    <dgm:pt modelId="{8C715F8D-769D-40AB-BF95-4FB34ABA8687}" type="parTrans" cxnId="{B9F3EAD3-9F05-43D4-A193-B9DCE52348E9}">
      <dgm:prSet/>
      <dgm:spPr/>
      <dgm:t>
        <a:bodyPr/>
        <a:lstStyle/>
        <a:p>
          <a:endParaRPr lang="en-US"/>
        </a:p>
      </dgm:t>
    </dgm:pt>
    <dgm:pt modelId="{5474063F-72AD-4BA2-AA93-219B96551570}" type="sibTrans" cxnId="{B9F3EAD3-9F05-43D4-A193-B9DCE52348E9}">
      <dgm:prSet/>
      <dgm:spPr/>
      <dgm:t>
        <a:bodyPr/>
        <a:lstStyle/>
        <a:p>
          <a:endParaRPr lang="en-US"/>
        </a:p>
      </dgm:t>
    </dgm:pt>
    <dgm:pt modelId="{3238A443-6704-47D1-8625-7CC5AAF9AB49}">
      <dgm:prSet/>
      <dgm:spPr/>
      <dgm:t>
        <a:bodyPr/>
        <a:lstStyle/>
        <a:p>
          <a:r>
            <a:rPr lang="en-US" dirty="0"/>
            <a:t>Difficulty understanding statistical information about the possible outcomes of treatments, like probabilities &amp; risks.</a:t>
          </a:r>
        </a:p>
      </dgm:t>
    </dgm:pt>
    <dgm:pt modelId="{5D2D984F-A6C1-43F1-900E-063E6E39919A}" type="parTrans" cxnId="{643FCB7D-85B3-4469-BF42-76286670AFDA}">
      <dgm:prSet/>
      <dgm:spPr/>
      <dgm:t>
        <a:bodyPr/>
        <a:lstStyle/>
        <a:p>
          <a:endParaRPr lang="en-US"/>
        </a:p>
      </dgm:t>
    </dgm:pt>
    <dgm:pt modelId="{555F51D8-C5EA-4ADF-9AA7-DE09237D0F0B}" type="sibTrans" cxnId="{643FCB7D-85B3-4469-BF42-76286670AFDA}">
      <dgm:prSet/>
      <dgm:spPr/>
      <dgm:t>
        <a:bodyPr/>
        <a:lstStyle/>
        <a:p>
          <a:endParaRPr lang="en-US"/>
        </a:p>
      </dgm:t>
    </dgm:pt>
    <dgm:pt modelId="{1CD79BE2-AE95-9046-A604-8DCD532A579A}">
      <dgm:prSet/>
      <dgm:spPr/>
      <dgm:t>
        <a:bodyPr/>
        <a:lstStyle/>
        <a:p>
          <a:r>
            <a:rPr lang="en-US" dirty="0"/>
            <a:t>Need to understand &amp; be able to use numerical data.</a:t>
          </a:r>
        </a:p>
      </dgm:t>
    </dgm:pt>
    <dgm:pt modelId="{61AA94B1-6160-8744-9F67-3764343BB8FD}" type="parTrans" cxnId="{9A6FCC94-EE63-B542-BB00-F6A0CAF59B31}">
      <dgm:prSet/>
      <dgm:spPr/>
      <dgm:t>
        <a:bodyPr/>
        <a:lstStyle/>
        <a:p>
          <a:endParaRPr lang="en-US"/>
        </a:p>
      </dgm:t>
    </dgm:pt>
    <dgm:pt modelId="{DB1DC132-69AC-FB43-809B-353094547520}" type="sibTrans" cxnId="{9A6FCC94-EE63-B542-BB00-F6A0CAF59B31}">
      <dgm:prSet/>
      <dgm:spPr/>
      <dgm:t>
        <a:bodyPr/>
        <a:lstStyle/>
        <a:p>
          <a:endParaRPr lang="en-US"/>
        </a:p>
      </dgm:t>
    </dgm:pt>
    <dgm:pt modelId="{A133BDA4-B5C6-1940-9629-50121FEDA59E}" type="pres">
      <dgm:prSet presAssocID="{AF43D623-8E48-460E-B3F8-72B107DAC511}" presName="Name0" presStyleCnt="0">
        <dgm:presLayoutVars>
          <dgm:dir/>
          <dgm:animLvl val="lvl"/>
          <dgm:resizeHandles val="exact"/>
        </dgm:presLayoutVars>
      </dgm:prSet>
      <dgm:spPr/>
      <dgm:t>
        <a:bodyPr/>
        <a:lstStyle/>
        <a:p>
          <a:endParaRPr lang="en-US"/>
        </a:p>
      </dgm:t>
    </dgm:pt>
    <dgm:pt modelId="{7026DDAD-3FF1-1D4B-86A9-F8E7E1BAAB77}" type="pres">
      <dgm:prSet presAssocID="{3397EA3A-BF32-4F40-913B-6232A40E6169}" presName="composite" presStyleCnt="0"/>
      <dgm:spPr/>
    </dgm:pt>
    <dgm:pt modelId="{F769AC9F-B180-A241-8AA7-AD6276E1F105}" type="pres">
      <dgm:prSet presAssocID="{3397EA3A-BF32-4F40-913B-6232A40E6169}" presName="parTx" presStyleLbl="alignNode1" presStyleIdx="0" presStyleCnt="2">
        <dgm:presLayoutVars>
          <dgm:chMax val="0"/>
          <dgm:chPref val="0"/>
          <dgm:bulletEnabled val="1"/>
        </dgm:presLayoutVars>
      </dgm:prSet>
      <dgm:spPr/>
      <dgm:t>
        <a:bodyPr/>
        <a:lstStyle/>
        <a:p>
          <a:endParaRPr lang="en-US"/>
        </a:p>
      </dgm:t>
    </dgm:pt>
    <dgm:pt modelId="{F3397EC6-D022-854F-BE9F-2728E9E5B79F}" type="pres">
      <dgm:prSet presAssocID="{3397EA3A-BF32-4F40-913B-6232A40E6169}" presName="desTx" presStyleLbl="alignAccFollowNode1" presStyleIdx="0" presStyleCnt="2">
        <dgm:presLayoutVars>
          <dgm:bulletEnabled val="1"/>
        </dgm:presLayoutVars>
      </dgm:prSet>
      <dgm:spPr/>
      <dgm:t>
        <a:bodyPr/>
        <a:lstStyle/>
        <a:p>
          <a:endParaRPr lang="en-US"/>
        </a:p>
      </dgm:t>
    </dgm:pt>
    <dgm:pt modelId="{C4AD20B3-F96D-6441-AC3F-45AB0DDA12F9}" type="pres">
      <dgm:prSet presAssocID="{255D848D-3100-4580-9BCC-CF54C5F5EDAF}" presName="space" presStyleCnt="0"/>
      <dgm:spPr/>
    </dgm:pt>
    <dgm:pt modelId="{12031686-708A-B544-80E9-046FC450B303}" type="pres">
      <dgm:prSet presAssocID="{C011CBE4-6F90-4AEA-B5F9-1D0311A8D027}" presName="composite" presStyleCnt="0"/>
      <dgm:spPr/>
    </dgm:pt>
    <dgm:pt modelId="{03718670-52A9-B747-A14A-1A44670BE734}" type="pres">
      <dgm:prSet presAssocID="{C011CBE4-6F90-4AEA-B5F9-1D0311A8D027}" presName="parTx" presStyleLbl="alignNode1" presStyleIdx="1" presStyleCnt="2">
        <dgm:presLayoutVars>
          <dgm:chMax val="0"/>
          <dgm:chPref val="0"/>
          <dgm:bulletEnabled val="1"/>
        </dgm:presLayoutVars>
      </dgm:prSet>
      <dgm:spPr/>
      <dgm:t>
        <a:bodyPr/>
        <a:lstStyle/>
        <a:p>
          <a:endParaRPr lang="en-US"/>
        </a:p>
      </dgm:t>
    </dgm:pt>
    <dgm:pt modelId="{EA78C014-6DD8-B94C-82E6-5BC4DA858F9F}" type="pres">
      <dgm:prSet presAssocID="{C011CBE4-6F90-4AEA-B5F9-1D0311A8D027}" presName="desTx" presStyleLbl="alignAccFollowNode1" presStyleIdx="1" presStyleCnt="2">
        <dgm:presLayoutVars>
          <dgm:bulletEnabled val="1"/>
        </dgm:presLayoutVars>
      </dgm:prSet>
      <dgm:spPr/>
      <dgm:t>
        <a:bodyPr/>
        <a:lstStyle/>
        <a:p>
          <a:endParaRPr lang="en-US"/>
        </a:p>
      </dgm:t>
    </dgm:pt>
  </dgm:ptLst>
  <dgm:cxnLst>
    <dgm:cxn modelId="{3B13D864-84B2-1D44-831C-C5AC19DA4E8C}" type="presOf" srcId="{C50A71BD-F7AC-45D4-B191-7E54A0ECEE35}" destId="{F3397EC6-D022-854F-BE9F-2728E9E5B79F}" srcOrd="0" destOrd="1" presId="urn:microsoft.com/office/officeart/2005/8/layout/hList1"/>
    <dgm:cxn modelId="{A8044F48-E9F4-E842-9DF8-4CD8B4FF40D9}" type="presOf" srcId="{A00E7A17-4387-4950-8F1E-D8B042610D26}" destId="{F3397EC6-D022-854F-BE9F-2728E9E5B79F}" srcOrd="0" destOrd="0" presId="urn:microsoft.com/office/officeart/2005/8/layout/hList1"/>
    <dgm:cxn modelId="{B9F3EAD3-9F05-43D4-A193-B9DCE52348E9}" srcId="{AF43D623-8E48-460E-B3F8-72B107DAC511}" destId="{C011CBE4-6F90-4AEA-B5F9-1D0311A8D027}" srcOrd="1" destOrd="0" parTransId="{8C715F8D-769D-40AB-BF95-4FB34ABA8687}" sibTransId="{5474063F-72AD-4BA2-AA93-219B96551570}"/>
    <dgm:cxn modelId="{3ACAA3A5-4F76-CE4C-8C82-045358506EB1}" type="presOf" srcId="{C011CBE4-6F90-4AEA-B5F9-1D0311A8D027}" destId="{03718670-52A9-B747-A14A-1A44670BE734}" srcOrd="0" destOrd="0" presId="urn:microsoft.com/office/officeart/2005/8/layout/hList1"/>
    <dgm:cxn modelId="{55E015B6-37AE-4C2E-8947-5CE8A24A53CD}" srcId="{AF43D623-8E48-460E-B3F8-72B107DAC511}" destId="{3397EA3A-BF32-4F40-913B-6232A40E6169}" srcOrd="0" destOrd="0" parTransId="{584A7B37-9833-4B90-81EE-AEF0AADB75EF}" sibTransId="{255D848D-3100-4580-9BCC-CF54C5F5EDAF}"/>
    <dgm:cxn modelId="{E73D91F0-AA47-466B-9D9A-44B9D82B8CA4}" srcId="{3397EA3A-BF32-4F40-913B-6232A40E6169}" destId="{A00E7A17-4387-4950-8F1E-D8B042610D26}" srcOrd="0" destOrd="0" parTransId="{D2587D80-BF43-4F3A-93BE-1FB7471F721A}" sibTransId="{DCF3DA99-88D5-41D4-9160-EA290E840F65}"/>
    <dgm:cxn modelId="{9A6FCC94-EE63-B542-BB00-F6A0CAF59B31}" srcId="{C011CBE4-6F90-4AEA-B5F9-1D0311A8D027}" destId="{1CD79BE2-AE95-9046-A604-8DCD532A579A}" srcOrd="1" destOrd="0" parTransId="{61AA94B1-6160-8744-9F67-3764343BB8FD}" sibTransId="{DB1DC132-69AC-FB43-809B-353094547520}"/>
    <dgm:cxn modelId="{643FCB7D-85B3-4469-BF42-76286670AFDA}" srcId="{C011CBE4-6F90-4AEA-B5F9-1D0311A8D027}" destId="{3238A443-6704-47D1-8625-7CC5AAF9AB49}" srcOrd="0" destOrd="0" parTransId="{5D2D984F-A6C1-43F1-900E-063E6E39919A}" sibTransId="{555F51D8-C5EA-4ADF-9AA7-DE09237D0F0B}"/>
    <dgm:cxn modelId="{0C047B39-40C2-6B4D-BA7E-AF79AE34B92C}" type="presOf" srcId="{1CD79BE2-AE95-9046-A604-8DCD532A579A}" destId="{EA78C014-6DD8-B94C-82E6-5BC4DA858F9F}" srcOrd="0" destOrd="1" presId="urn:microsoft.com/office/officeart/2005/8/layout/hList1"/>
    <dgm:cxn modelId="{793F5898-8A51-4AC8-975D-98C2E45F96EF}" srcId="{3397EA3A-BF32-4F40-913B-6232A40E6169}" destId="{C50A71BD-F7AC-45D4-B191-7E54A0ECEE35}" srcOrd="1" destOrd="0" parTransId="{F4F08354-E4D6-42CB-9F45-A637E048B8A6}" sibTransId="{443C6184-9774-41C5-BECE-13149135BFD3}"/>
    <dgm:cxn modelId="{5B8E4DB2-AAD0-314A-BF86-28C5B64E3C8B}" type="presOf" srcId="{AF43D623-8E48-460E-B3F8-72B107DAC511}" destId="{A133BDA4-B5C6-1940-9629-50121FEDA59E}" srcOrd="0" destOrd="0" presId="urn:microsoft.com/office/officeart/2005/8/layout/hList1"/>
    <dgm:cxn modelId="{E92110D4-86CF-2E46-B60B-1AD460DD6F26}" type="presOf" srcId="{3397EA3A-BF32-4F40-913B-6232A40E6169}" destId="{F769AC9F-B180-A241-8AA7-AD6276E1F105}" srcOrd="0" destOrd="0" presId="urn:microsoft.com/office/officeart/2005/8/layout/hList1"/>
    <dgm:cxn modelId="{BF0E53AD-662C-1145-BBAD-6A5875A5746F}" type="presOf" srcId="{3238A443-6704-47D1-8625-7CC5AAF9AB49}" destId="{EA78C014-6DD8-B94C-82E6-5BC4DA858F9F}" srcOrd="0" destOrd="0" presId="urn:microsoft.com/office/officeart/2005/8/layout/hList1"/>
    <dgm:cxn modelId="{DFA2FE8A-4A9B-7344-89D6-9919E2FAB236}" type="presParOf" srcId="{A133BDA4-B5C6-1940-9629-50121FEDA59E}" destId="{7026DDAD-3FF1-1D4B-86A9-F8E7E1BAAB77}" srcOrd="0" destOrd="0" presId="urn:microsoft.com/office/officeart/2005/8/layout/hList1"/>
    <dgm:cxn modelId="{72AA6562-E30F-1047-A9F5-A4665120C111}" type="presParOf" srcId="{7026DDAD-3FF1-1D4B-86A9-F8E7E1BAAB77}" destId="{F769AC9F-B180-A241-8AA7-AD6276E1F105}" srcOrd="0" destOrd="0" presId="urn:microsoft.com/office/officeart/2005/8/layout/hList1"/>
    <dgm:cxn modelId="{7D4290E3-9BA6-F94C-BCC0-4B3BF4654EB2}" type="presParOf" srcId="{7026DDAD-3FF1-1D4B-86A9-F8E7E1BAAB77}" destId="{F3397EC6-D022-854F-BE9F-2728E9E5B79F}" srcOrd="1" destOrd="0" presId="urn:microsoft.com/office/officeart/2005/8/layout/hList1"/>
    <dgm:cxn modelId="{B95654FB-97EC-0340-9B70-3FB24176AFA0}" type="presParOf" srcId="{A133BDA4-B5C6-1940-9629-50121FEDA59E}" destId="{C4AD20B3-F96D-6441-AC3F-45AB0DDA12F9}" srcOrd="1" destOrd="0" presId="urn:microsoft.com/office/officeart/2005/8/layout/hList1"/>
    <dgm:cxn modelId="{37E8295D-63B4-584D-99E5-97E149808D99}" type="presParOf" srcId="{A133BDA4-B5C6-1940-9629-50121FEDA59E}" destId="{12031686-708A-B544-80E9-046FC450B303}" srcOrd="2" destOrd="0" presId="urn:microsoft.com/office/officeart/2005/8/layout/hList1"/>
    <dgm:cxn modelId="{63CC711B-40A9-B64F-A746-8D149B40FB69}" type="presParOf" srcId="{12031686-708A-B544-80E9-046FC450B303}" destId="{03718670-52A9-B747-A14A-1A44670BE734}" srcOrd="0" destOrd="0" presId="urn:microsoft.com/office/officeart/2005/8/layout/hList1"/>
    <dgm:cxn modelId="{0C14EAD7-AEEC-A44C-8F83-95E7656F06C4}" type="presParOf" srcId="{12031686-708A-B544-80E9-046FC450B303}" destId="{EA78C014-6DD8-B94C-82E6-5BC4DA858F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39C6D-6305-CA41-A388-F9014FE3B5F0}">
      <dsp:nvSpPr>
        <dsp:cNvPr id="0" name=""/>
        <dsp:cNvSpPr/>
      </dsp:nvSpPr>
      <dsp:spPr>
        <a:xfrm>
          <a:off x="2103120" y="1890"/>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lvl="0" algn="l" defTabSz="889000">
            <a:lnSpc>
              <a:spcPct val="90000"/>
            </a:lnSpc>
            <a:spcBef>
              <a:spcPct val="0"/>
            </a:spcBef>
            <a:spcAft>
              <a:spcPct val="35000"/>
            </a:spcAft>
          </a:pPr>
          <a:r>
            <a:rPr lang="en-US" sz="2000" kern="1200" dirty="0"/>
            <a:t>Define numeracy related to using numbers in every day life.</a:t>
          </a:r>
        </a:p>
      </dsp:txBody>
      <dsp:txXfrm>
        <a:off x="2103120" y="1890"/>
        <a:ext cx="8412480" cy="829686"/>
      </dsp:txXfrm>
    </dsp:sp>
    <dsp:sp modelId="{F0238C1E-9B2F-D249-AA75-63CB8CC8E023}">
      <dsp:nvSpPr>
        <dsp:cNvPr id="0" name=""/>
        <dsp:cNvSpPr/>
      </dsp:nvSpPr>
      <dsp:spPr>
        <a:xfrm>
          <a:off x="0" y="1890"/>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lvl="0" algn="ctr" defTabSz="1022350">
            <a:lnSpc>
              <a:spcPct val="90000"/>
            </a:lnSpc>
            <a:spcBef>
              <a:spcPct val="0"/>
            </a:spcBef>
            <a:spcAft>
              <a:spcPct val="35000"/>
            </a:spcAft>
          </a:pPr>
          <a:r>
            <a:rPr lang="en-US" sz="2300" kern="1200"/>
            <a:t>Define</a:t>
          </a:r>
        </a:p>
      </dsp:txBody>
      <dsp:txXfrm>
        <a:off x="0" y="1890"/>
        <a:ext cx="2103120" cy="829686"/>
      </dsp:txXfrm>
    </dsp:sp>
    <dsp:sp modelId="{B5BB595D-B8FE-9641-B959-5BF6284C7EB4}">
      <dsp:nvSpPr>
        <dsp:cNvPr id="0" name=""/>
        <dsp:cNvSpPr/>
      </dsp:nvSpPr>
      <dsp:spPr>
        <a:xfrm>
          <a:off x="2103120" y="881358"/>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lvl="0" algn="l" defTabSz="889000">
            <a:lnSpc>
              <a:spcPct val="90000"/>
            </a:lnSpc>
            <a:spcBef>
              <a:spcPct val="0"/>
            </a:spcBef>
            <a:spcAft>
              <a:spcPct val="35000"/>
            </a:spcAft>
          </a:pPr>
          <a:r>
            <a:rPr lang="en-US" sz="2000" kern="1200" dirty="0"/>
            <a:t>Discuss risk, outcome, benefit, statistics, relative risk and absolute risk as they relate to numerical health information.</a:t>
          </a:r>
        </a:p>
      </dsp:txBody>
      <dsp:txXfrm>
        <a:off x="2103120" y="881358"/>
        <a:ext cx="8412480" cy="829686"/>
      </dsp:txXfrm>
    </dsp:sp>
    <dsp:sp modelId="{538E7EEA-846E-3148-94D2-01E78BF72BBF}">
      <dsp:nvSpPr>
        <dsp:cNvPr id="0" name=""/>
        <dsp:cNvSpPr/>
      </dsp:nvSpPr>
      <dsp:spPr>
        <a:xfrm>
          <a:off x="0" y="881358"/>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lvl="0" algn="ctr" defTabSz="1022350">
            <a:lnSpc>
              <a:spcPct val="90000"/>
            </a:lnSpc>
            <a:spcBef>
              <a:spcPct val="0"/>
            </a:spcBef>
            <a:spcAft>
              <a:spcPct val="35000"/>
            </a:spcAft>
          </a:pPr>
          <a:r>
            <a:rPr lang="en-US" sz="2300" kern="1200"/>
            <a:t>Discuss</a:t>
          </a:r>
        </a:p>
      </dsp:txBody>
      <dsp:txXfrm>
        <a:off x="0" y="881358"/>
        <a:ext cx="2103120" cy="829686"/>
      </dsp:txXfrm>
    </dsp:sp>
    <dsp:sp modelId="{A3DDDE29-A552-4D4D-A4BA-1CE5D2F20AFD}">
      <dsp:nvSpPr>
        <dsp:cNvPr id="0" name=""/>
        <dsp:cNvSpPr/>
      </dsp:nvSpPr>
      <dsp:spPr>
        <a:xfrm>
          <a:off x="2103120" y="1760825"/>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lvl="0" algn="l" defTabSz="889000">
            <a:lnSpc>
              <a:spcPct val="90000"/>
            </a:lnSpc>
            <a:spcBef>
              <a:spcPct val="0"/>
            </a:spcBef>
            <a:spcAft>
              <a:spcPct val="35000"/>
            </a:spcAft>
          </a:pPr>
          <a:r>
            <a:rPr lang="en-US" sz="2000" kern="1200" dirty="0"/>
            <a:t>Examine risks and benefits using numeracy of health information from an individual’s perspective.</a:t>
          </a:r>
        </a:p>
      </dsp:txBody>
      <dsp:txXfrm>
        <a:off x="2103120" y="1760825"/>
        <a:ext cx="8412480" cy="829686"/>
      </dsp:txXfrm>
    </dsp:sp>
    <dsp:sp modelId="{1C14ADD7-5C13-A34F-A6C0-2F9B28A04DB4}">
      <dsp:nvSpPr>
        <dsp:cNvPr id="0" name=""/>
        <dsp:cNvSpPr/>
      </dsp:nvSpPr>
      <dsp:spPr>
        <a:xfrm>
          <a:off x="0" y="1760825"/>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lvl="0" algn="ctr" defTabSz="1022350">
            <a:lnSpc>
              <a:spcPct val="90000"/>
            </a:lnSpc>
            <a:spcBef>
              <a:spcPct val="0"/>
            </a:spcBef>
            <a:spcAft>
              <a:spcPct val="35000"/>
            </a:spcAft>
          </a:pPr>
          <a:r>
            <a:rPr lang="en-US" sz="2300" kern="1200" dirty="0"/>
            <a:t>Examine</a:t>
          </a:r>
        </a:p>
      </dsp:txBody>
      <dsp:txXfrm>
        <a:off x="0" y="1760825"/>
        <a:ext cx="2103120" cy="829686"/>
      </dsp:txXfrm>
    </dsp:sp>
    <dsp:sp modelId="{449FDBED-CA6B-464A-852C-A67DC156939D}">
      <dsp:nvSpPr>
        <dsp:cNvPr id="0" name=""/>
        <dsp:cNvSpPr/>
      </dsp:nvSpPr>
      <dsp:spPr>
        <a:xfrm>
          <a:off x="2103120" y="2640293"/>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lvl="0" algn="l" defTabSz="889000">
            <a:lnSpc>
              <a:spcPct val="90000"/>
            </a:lnSpc>
            <a:spcBef>
              <a:spcPct val="0"/>
            </a:spcBef>
            <a:spcAft>
              <a:spcPct val="35000"/>
            </a:spcAft>
          </a:pPr>
          <a:r>
            <a:rPr lang="en-US" sz="2000" kern="1200" dirty="0"/>
            <a:t>Analyze and communicate numerical health information to others.</a:t>
          </a:r>
        </a:p>
      </dsp:txBody>
      <dsp:txXfrm>
        <a:off x="2103120" y="2640293"/>
        <a:ext cx="8412480" cy="829686"/>
      </dsp:txXfrm>
    </dsp:sp>
    <dsp:sp modelId="{518C9FC8-1F01-724A-A242-20475B326622}">
      <dsp:nvSpPr>
        <dsp:cNvPr id="0" name=""/>
        <dsp:cNvSpPr/>
      </dsp:nvSpPr>
      <dsp:spPr>
        <a:xfrm>
          <a:off x="0" y="2640293"/>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lvl="0" algn="ctr" defTabSz="1022350">
            <a:lnSpc>
              <a:spcPct val="90000"/>
            </a:lnSpc>
            <a:spcBef>
              <a:spcPct val="0"/>
            </a:spcBef>
            <a:spcAft>
              <a:spcPct val="35000"/>
            </a:spcAft>
          </a:pPr>
          <a:r>
            <a:rPr lang="en-US" sz="2300" kern="1200"/>
            <a:t>Analyze and communicate</a:t>
          </a:r>
        </a:p>
      </dsp:txBody>
      <dsp:txXfrm>
        <a:off x="0" y="2640293"/>
        <a:ext cx="2103120" cy="829686"/>
      </dsp:txXfrm>
    </dsp:sp>
    <dsp:sp modelId="{C83178DF-07FF-9341-AEC8-2534C873048C}">
      <dsp:nvSpPr>
        <dsp:cNvPr id="0" name=""/>
        <dsp:cNvSpPr/>
      </dsp:nvSpPr>
      <dsp:spPr>
        <a:xfrm>
          <a:off x="2103120" y="3519760"/>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lvl="0" algn="l" defTabSz="889000">
            <a:lnSpc>
              <a:spcPct val="90000"/>
            </a:lnSpc>
            <a:spcBef>
              <a:spcPct val="0"/>
            </a:spcBef>
            <a:spcAft>
              <a:spcPct val="35000"/>
            </a:spcAft>
          </a:pPr>
          <a:r>
            <a:rPr lang="en-US" sz="2000" kern="1200" dirty="0"/>
            <a:t>Operationalize resources for numerical health information.</a:t>
          </a:r>
        </a:p>
      </dsp:txBody>
      <dsp:txXfrm>
        <a:off x="2103120" y="3519760"/>
        <a:ext cx="8412480" cy="829686"/>
      </dsp:txXfrm>
    </dsp:sp>
    <dsp:sp modelId="{78BDEF21-079A-3549-9D5D-9D2006E4DA26}">
      <dsp:nvSpPr>
        <dsp:cNvPr id="0" name=""/>
        <dsp:cNvSpPr/>
      </dsp:nvSpPr>
      <dsp:spPr>
        <a:xfrm>
          <a:off x="0" y="3519760"/>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lvl="0" algn="ctr" defTabSz="1022350">
            <a:lnSpc>
              <a:spcPct val="90000"/>
            </a:lnSpc>
            <a:spcBef>
              <a:spcPct val="0"/>
            </a:spcBef>
            <a:spcAft>
              <a:spcPct val="35000"/>
            </a:spcAft>
          </a:pPr>
          <a:r>
            <a:rPr lang="en-US" sz="2300" kern="1200"/>
            <a:t>Operationalize</a:t>
          </a:r>
        </a:p>
      </dsp:txBody>
      <dsp:txXfrm>
        <a:off x="0" y="3519760"/>
        <a:ext cx="2103120" cy="8296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FABFF-A126-104D-A874-3427C9C6F675}">
      <dsp:nvSpPr>
        <dsp:cNvPr id="0" name=""/>
        <dsp:cNvSpPr/>
      </dsp:nvSpPr>
      <dsp:spPr>
        <a:xfrm>
          <a:off x="0" y="12643"/>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Providers tend give patients all the information and details.</a:t>
          </a:r>
        </a:p>
      </dsp:txBody>
      <dsp:txXfrm>
        <a:off x="29271" y="41914"/>
        <a:ext cx="10457058" cy="541083"/>
      </dsp:txXfrm>
    </dsp:sp>
    <dsp:sp modelId="{6586D2C9-DDCB-C640-9314-22667CA262D4}">
      <dsp:nvSpPr>
        <dsp:cNvPr id="0" name=""/>
        <dsp:cNvSpPr/>
      </dsp:nvSpPr>
      <dsp:spPr>
        <a:xfrm>
          <a:off x="0" y="612268"/>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Thinking this will help the consumer understand and make decisions.</a:t>
          </a:r>
        </a:p>
      </dsp:txBody>
      <dsp:txXfrm>
        <a:off x="0" y="612268"/>
        <a:ext cx="10515600" cy="414000"/>
      </dsp:txXfrm>
    </dsp:sp>
    <dsp:sp modelId="{ED9399FE-ACEC-2047-9FD5-5EDBF89A82B9}">
      <dsp:nvSpPr>
        <dsp:cNvPr id="0" name=""/>
        <dsp:cNvSpPr/>
      </dsp:nvSpPr>
      <dsp:spPr>
        <a:xfrm>
          <a:off x="0" y="1026268"/>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Patients just need the bottom line:</a:t>
          </a:r>
        </a:p>
      </dsp:txBody>
      <dsp:txXfrm>
        <a:off x="29271" y="1055539"/>
        <a:ext cx="10457058" cy="541083"/>
      </dsp:txXfrm>
    </dsp:sp>
    <dsp:sp modelId="{0F6C6056-9109-8A41-BF0A-AC7C9D17791A}">
      <dsp:nvSpPr>
        <dsp:cNvPr id="0" name=""/>
        <dsp:cNvSpPr/>
      </dsp:nvSpPr>
      <dsp:spPr>
        <a:xfrm>
          <a:off x="0" y="1625893"/>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t>
          </a:r>
          <a:r>
            <a:rPr lang="en-US" sz="2000" i="1" kern="1200" dirty="0"/>
            <a:t>What does this mean for this for me and my individual circumstances and preferences?</a:t>
          </a:r>
          <a:r>
            <a:rPr lang="en-US" sz="2000" kern="1200" dirty="0"/>
            <a:t>”</a:t>
          </a:r>
        </a:p>
      </dsp:txBody>
      <dsp:txXfrm>
        <a:off x="0" y="1625893"/>
        <a:ext cx="10515600" cy="414000"/>
      </dsp:txXfrm>
    </dsp:sp>
    <dsp:sp modelId="{6457FFA7-F11A-5648-82B9-69C362DFB357}">
      <dsp:nvSpPr>
        <dsp:cNvPr id="0" name=""/>
        <dsp:cNvSpPr/>
      </dsp:nvSpPr>
      <dsp:spPr>
        <a:xfrm>
          <a:off x="0" y="2039893"/>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Individual circumstances and preferences:</a:t>
          </a:r>
        </a:p>
      </dsp:txBody>
      <dsp:txXfrm>
        <a:off x="29271" y="2069164"/>
        <a:ext cx="10457058" cy="541083"/>
      </dsp:txXfrm>
    </dsp:sp>
    <dsp:sp modelId="{8657B78B-188F-F045-8CD7-98839C9178BD}">
      <dsp:nvSpPr>
        <dsp:cNvPr id="0" name=""/>
        <dsp:cNvSpPr/>
      </dsp:nvSpPr>
      <dsp:spPr>
        <a:xfrm>
          <a:off x="0" y="2639518"/>
          <a:ext cx="105156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Previous experiences – either their own or others</a:t>
          </a:r>
        </a:p>
        <a:p>
          <a:pPr marL="228600" lvl="1" indent="-228600" algn="l" defTabSz="889000">
            <a:lnSpc>
              <a:spcPct val="90000"/>
            </a:lnSpc>
            <a:spcBef>
              <a:spcPct val="0"/>
            </a:spcBef>
            <a:spcAft>
              <a:spcPct val="20000"/>
            </a:spcAft>
            <a:buChar char="••"/>
          </a:pPr>
          <a:r>
            <a:rPr lang="en-US" sz="2000" kern="1200" dirty="0"/>
            <a:t>Cultural understanding about the disease</a:t>
          </a:r>
        </a:p>
        <a:p>
          <a:pPr marL="228600" lvl="1" indent="-228600" algn="l" defTabSz="889000">
            <a:lnSpc>
              <a:spcPct val="90000"/>
            </a:lnSpc>
            <a:spcBef>
              <a:spcPct val="0"/>
            </a:spcBef>
            <a:spcAft>
              <a:spcPct val="20000"/>
            </a:spcAft>
            <a:buChar char="••"/>
          </a:pPr>
          <a:r>
            <a:rPr lang="en-US" sz="2000" kern="1200" dirty="0"/>
            <a:t>Negative perceptions about the disease or treatments</a:t>
          </a:r>
        </a:p>
        <a:p>
          <a:pPr marL="228600" lvl="1" indent="-228600" algn="l" defTabSz="889000">
            <a:lnSpc>
              <a:spcPct val="90000"/>
            </a:lnSpc>
            <a:spcBef>
              <a:spcPct val="0"/>
            </a:spcBef>
            <a:spcAft>
              <a:spcPct val="20000"/>
            </a:spcAft>
            <a:buChar char="••"/>
          </a:pPr>
          <a:r>
            <a:rPr lang="en-US" sz="2000" kern="1200" dirty="0"/>
            <a:t>Emotions like fear or uncertainty</a:t>
          </a:r>
        </a:p>
        <a:p>
          <a:pPr marL="228600" lvl="1" indent="-228600" algn="l" defTabSz="889000">
            <a:lnSpc>
              <a:spcPct val="90000"/>
            </a:lnSpc>
            <a:spcBef>
              <a:spcPct val="0"/>
            </a:spcBef>
            <a:spcAft>
              <a:spcPct val="20000"/>
            </a:spcAft>
            <a:buChar char="••"/>
          </a:pPr>
          <a:r>
            <a:rPr lang="en-US" sz="2000" kern="1200" dirty="0"/>
            <a:t>Individual resources (health insurance, access to care, social support)</a:t>
          </a:r>
        </a:p>
      </dsp:txBody>
      <dsp:txXfrm>
        <a:off x="0" y="2639518"/>
        <a:ext cx="10515600" cy="17077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8985-EC1F-A542-B512-33B7A084211B}">
      <dsp:nvSpPr>
        <dsp:cNvPr id="0" name=""/>
        <dsp:cNvSpPr/>
      </dsp:nvSpPr>
      <dsp:spPr>
        <a:xfrm>
          <a:off x="51" y="137754"/>
          <a:ext cx="4913783" cy="633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a:t>Provide context.  </a:t>
          </a:r>
        </a:p>
      </dsp:txBody>
      <dsp:txXfrm>
        <a:off x="51" y="137754"/>
        <a:ext cx="4913783" cy="633600"/>
      </dsp:txXfrm>
    </dsp:sp>
    <dsp:sp modelId="{F8718AA5-BA08-2940-984E-05C5B37CA9F4}">
      <dsp:nvSpPr>
        <dsp:cNvPr id="0" name=""/>
        <dsp:cNvSpPr/>
      </dsp:nvSpPr>
      <dsp:spPr>
        <a:xfrm>
          <a:off x="51" y="771354"/>
          <a:ext cx="4913783" cy="34422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For example, what a patient’s cholesterol level is this year versus last year, or compared to others of the same age and with a comparable health history. </a:t>
          </a:r>
        </a:p>
        <a:p>
          <a:pPr marL="228600" lvl="1" indent="-228600" algn="l" defTabSz="977900">
            <a:lnSpc>
              <a:spcPct val="90000"/>
            </a:lnSpc>
            <a:spcBef>
              <a:spcPct val="0"/>
            </a:spcBef>
            <a:spcAft>
              <a:spcPct val="15000"/>
            </a:spcAft>
            <a:buChar char="••"/>
          </a:pPr>
          <a:r>
            <a:rPr lang="en-US" sz="2200" kern="1200" dirty="0"/>
            <a:t>It can help to add context to numbers, for example you could say “1 person in 100, which is about 1 person in your street, or 1 in 1000, which is about 1 person in your suburb”. </a:t>
          </a:r>
        </a:p>
      </dsp:txBody>
      <dsp:txXfrm>
        <a:off x="51" y="771354"/>
        <a:ext cx="4913783" cy="3442230"/>
      </dsp:txXfrm>
    </dsp:sp>
    <dsp:sp modelId="{13745B4E-FBA6-934E-A0CA-1A73D7399262}">
      <dsp:nvSpPr>
        <dsp:cNvPr id="0" name=""/>
        <dsp:cNvSpPr/>
      </dsp:nvSpPr>
      <dsp:spPr>
        <a:xfrm>
          <a:off x="5601764" y="137754"/>
          <a:ext cx="4913783" cy="6336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a:t>Use everyday words. </a:t>
          </a:r>
        </a:p>
      </dsp:txBody>
      <dsp:txXfrm>
        <a:off x="5601764" y="137754"/>
        <a:ext cx="4913783" cy="633600"/>
      </dsp:txXfrm>
    </dsp:sp>
    <dsp:sp modelId="{F9558FFC-AF18-7F40-83C2-D99819CB1167}">
      <dsp:nvSpPr>
        <dsp:cNvPr id="0" name=""/>
        <dsp:cNvSpPr/>
      </dsp:nvSpPr>
      <dsp:spPr>
        <a:xfrm>
          <a:off x="5601764" y="771354"/>
          <a:ext cx="4913783" cy="344223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For example, say, “about half” instead of “49 percent.”</a:t>
          </a:r>
        </a:p>
        <a:p>
          <a:pPr marL="228600" lvl="1" indent="-228600" algn="l" defTabSz="977900">
            <a:lnSpc>
              <a:spcPct val="90000"/>
            </a:lnSpc>
            <a:spcBef>
              <a:spcPct val="0"/>
            </a:spcBef>
            <a:spcAft>
              <a:spcPct val="15000"/>
            </a:spcAft>
            <a:buChar char="••"/>
          </a:pPr>
          <a:r>
            <a:rPr lang="en-US" sz="2200" kern="1200" dirty="0"/>
            <a:t>Avoid jargon </a:t>
          </a:r>
        </a:p>
        <a:p>
          <a:pPr marL="228600" lvl="1" indent="-228600" algn="l" defTabSz="977900">
            <a:lnSpc>
              <a:spcPct val="90000"/>
            </a:lnSpc>
            <a:spcBef>
              <a:spcPct val="0"/>
            </a:spcBef>
            <a:spcAft>
              <a:spcPct val="15000"/>
            </a:spcAft>
            <a:buChar char="••"/>
          </a:pPr>
          <a:r>
            <a:rPr lang="en-US" sz="2200" kern="1200" dirty="0"/>
            <a:t>Avoid long decimals </a:t>
          </a:r>
        </a:p>
        <a:p>
          <a:pPr marL="228600" lvl="1" indent="-228600" algn="l" defTabSz="977900">
            <a:lnSpc>
              <a:spcPct val="90000"/>
            </a:lnSpc>
            <a:spcBef>
              <a:spcPct val="0"/>
            </a:spcBef>
            <a:spcAft>
              <a:spcPct val="15000"/>
            </a:spcAft>
            <a:buChar char="••"/>
          </a:pPr>
          <a:r>
            <a:rPr lang="en-US" sz="2200" kern="1200" dirty="0"/>
            <a:t>Metric vs. Imperial </a:t>
          </a:r>
        </a:p>
        <a:p>
          <a:pPr marL="228600" lvl="1" indent="-228600" algn="l" defTabSz="977900">
            <a:lnSpc>
              <a:spcPct val="90000"/>
            </a:lnSpc>
            <a:spcBef>
              <a:spcPct val="0"/>
            </a:spcBef>
            <a:spcAft>
              <a:spcPct val="15000"/>
            </a:spcAft>
            <a:buChar char="••"/>
          </a:pPr>
          <a:r>
            <a:rPr lang="en-US" sz="2200" kern="1200" dirty="0"/>
            <a:t>Use analogies and comparisons to familiar objects. For example, say, "A gallstone can be as small as a grain of sand or as large as a golf ball."</a:t>
          </a:r>
        </a:p>
      </dsp:txBody>
      <dsp:txXfrm>
        <a:off x="5601764" y="771354"/>
        <a:ext cx="4913783" cy="34422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8985-EC1F-A542-B512-33B7A084211B}">
      <dsp:nvSpPr>
        <dsp:cNvPr id="0" name=""/>
        <dsp:cNvSpPr/>
      </dsp:nvSpPr>
      <dsp:spPr>
        <a:xfrm>
          <a:off x="48" y="159189"/>
          <a:ext cx="4659786" cy="748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Do the math for them.</a:t>
          </a:r>
        </a:p>
      </dsp:txBody>
      <dsp:txXfrm>
        <a:off x="48" y="159189"/>
        <a:ext cx="4659786" cy="748800"/>
      </dsp:txXfrm>
    </dsp:sp>
    <dsp:sp modelId="{F8718AA5-BA08-2940-984E-05C5B37CA9F4}">
      <dsp:nvSpPr>
        <dsp:cNvPr id="0" name=""/>
        <dsp:cNvSpPr/>
      </dsp:nvSpPr>
      <dsp:spPr>
        <a:xfrm>
          <a:off x="48" y="907990"/>
          <a:ext cx="4659786" cy="224815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For example, tell them what their risk is rather than expecting them to calculate it from a graph.</a:t>
          </a:r>
        </a:p>
        <a:p>
          <a:pPr marL="228600" lvl="1" indent="-228600" algn="l" defTabSz="1155700">
            <a:lnSpc>
              <a:spcPct val="90000"/>
            </a:lnSpc>
            <a:spcBef>
              <a:spcPct val="0"/>
            </a:spcBef>
            <a:spcAft>
              <a:spcPct val="15000"/>
            </a:spcAft>
            <a:buChar char="••"/>
          </a:pPr>
          <a:endParaRPr lang="en-US" sz="2600" kern="1200" dirty="0"/>
        </a:p>
      </dsp:txBody>
      <dsp:txXfrm>
        <a:off x="48" y="907990"/>
        <a:ext cx="4659786" cy="2248155"/>
      </dsp:txXfrm>
    </dsp:sp>
    <dsp:sp modelId="{13745B4E-FBA6-934E-A0CA-1A73D7399262}">
      <dsp:nvSpPr>
        <dsp:cNvPr id="0" name=""/>
        <dsp:cNvSpPr/>
      </dsp:nvSpPr>
      <dsp:spPr>
        <a:xfrm>
          <a:off x="5312205" y="159189"/>
          <a:ext cx="4659786" cy="748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Use the teach-back technique. </a:t>
          </a:r>
        </a:p>
      </dsp:txBody>
      <dsp:txXfrm>
        <a:off x="5312205" y="159189"/>
        <a:ext cx="4659786" cy="748800"/>
      </dsp:txXfrm>
    </dsp:sp>
    <dsp:sp modelId="{F9558FFC-AF18-7F40-83C2-D99819CB1167}">
      <dsp:nvSpPr>
        <dsp:cNvPr id="0" name=""/>
        <dsp:cNvSpPr/>
      </dsp:nvSpPr>
      <dsp:spPr>
        <a:xfrm>
          <a:off x="5312205" y="907990"/>
          <a:ext cx="4659786" cy="224815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Check for understanding when you explain risk or use a graph or table.</a:t>
          </a:r>
        </a:p>
        <a:p>
          <a:pPr marL="228600" lvl="1" indent="-228600" algn="l" defTabSz="1155700">
            <a:lnSpc>
              <a:spcPct val="90000"/>
            </a:lnSpc>
            <a:spcBef>
              <a:spcPct val="0"/>
            </a:spcBef>
            <a:spcAft>
              <a:spcPct val="15000"/>
            </a:spcAft>
            <a:buChar char="••"/>
          </a:pPr>
          <a:endParaRPr lang="en-US" sz="2600" kern="1200" dirty="0"/>
        </a:p>
      </dsp:txBody>
      <dsp:txXfrm>
        <a:off x="5312205" y="907990"/>
        <a:ext cx="4659786" cy="22481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8985-EC1F-A542-B512-33B7A084211B}">
      <dsp:nvSpPr>
        <dsp:cNvPr id="0" name=""/>
        <dsp:cNvSpPr/>
      </dsp:nvSpPr>
      <dsp:spPr>
        <a:xfrm>
          <a:off x="48" y="7652"/>
          <a:ext cx="4659786" cy="1065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Result</a:t>
          </a:r>
        </a:p>
      </dsp:txBody>
      <dsp:txXfrm>
        <a:off x="48" y="7652"/>
        <a:ext cx="4659786" cy="1065600"/>
      </dsp:txXfrm>
    </dsp:sp>
    <dsp:sp modelId="{F8718AA5-BA08-2940-984E-05C5B37CA9F4}">
      <dsp:nvSpPr>
        <dsp:cNvPr id="0" name=""/>
        <dsp:cNvSpPr/>
      </dsp:nvSpPr>
      <dsp:spPr>
        <a:xfrm>
          <a:off x="48" y="1073252"/>
          <a:ext cx="4659786" cy="22344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ctr" defTabSz="1644650">
            <a:lnSpc>
              <a:spcPct val="90000"/>
            </a:lnSpc>
            <a:spcBef>
              <a:spcPct val="0"/>
            </a:spcBef>
            <a:spcAft>
              <a:spcPct val="15000"/>
            </a:spcAft>
            <a:buFontTx/>
            <a:buChar char="••"/>
          </a:pPr>
          <a:r>
            <a:rPr lang="en-US" sz="3700" kern="1200" dirty="0"/>
            <a:t>Blood Infection</a:t>
          </a:r>
        </a:p>
        <a:p>
          <a:pPr marL="285750" lvl="1" indent="-285750" algn="ctr" defTabSz="1644650">
            <a:lnSpc>
              <a:spcPct val="90000"/>
            </a:lnSpc>
            <a:spcBef>
              <a:spcPct val="0"/>
            </a:spcBef>
            <a:spcAft>
              <a:spcPct val="15000"/>
            </a:spcAft>
            <a:buFontTx/>
            <a:buChar char="••"/>
          </a:pPr>
          <a:r>
            <a:rPr lang="en-US" sz="3700" kern="1200" dirty="0"/>
            <a:t>Infection Free</a:t>
          </a:r>
        </a:p>
        <a:p>
          <a:pPr marL="285750" lvl="1" indent="-285750" algn="l" defTabSz="1644650">
            <a:lnSpc>
              <a:spcPct val="90000"/>
            </a:lnSpc>
            <a:spcBef>
              <a:spcPct val="0"/>
            </a:spcBef>
            <a:spcAft>
              <a:spcPct val="15000"/>
            </a:spcAft>
            <a:buChar char="••"/>
          </a:pPr>
          <a:endParaRPr lang="en-US" sz="3700" kern="1200" dirty="0"/>
        </a:p>
      </dsp:txBody>
      <dsp:txXfrm>
        <a:off x="48" y="1073252"/>
        <a:ext cx="4659786" cy="2234430"/>
      </dsp:txXfrm>
    </dsp:sp>
    <dsp:sp modelId="{13745B4E-FBA6-934E-A0CA-1A73D7399262}">
      <dsp:nvSpPr>
        <dsp:cNvPr id="0" name=""/>
        <dsp:cNvSpPr/>
      </dsp:nvSpPr>
      <dsp:spPr>
        <a:xfrm>
          <a:off x="5312205" y="7652"/>
          <a:ext cx="4659786" cy="10656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Percentage </a:t>
          </a:r>
        </a:p>
      </dsp:txBody>
      <dsp:txXfrm>
        <a:off x="5312205" y="7652"/>
        <a:ext cx="4659786" cy="1065600"/>
      </dsp:txXfrm>
    </dsp:sp>
    <dsp:sp modelId="{F9558FFC-AF18-7F40-83C2-D99819CB1167}">
      <dsp:nvSpPr>
        <dsp:cNvPr id="0" name=""/>
        <dsp:cNvSpPr/>
      </dsp:nvSpPr>
      <dsp:spPr>
        <a:xfrm>
          <a:off x="5312205" y="1073252"/>
          <a:ext cx="4659786" cy="223443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ctr" defTabSz="1644650">
            <a:lnSpc>
              <a:spcPct val="90000"/>
            </a:lnSpc>
            <a:spcBef>
              <a:spcPct val="0"/>
            </a:spcBef>
            <a:spcAft>
              <a:spcPct val="15000"/>
            </a:spcAft>
            <a:buFontTx/>
            <a:buChar char="••"/>
          </a:pPr>
          <a:r>
            <a:rPr lang="en-US" sz="3700" kern="1200" dirty="0"/>
            <a:t>3%</a:t>
          </a:r>
        </a:p>
        <a:p>
          <a:pPr marL="285750" lvl="1" indent="-285750" algn="ctr" defTabSz="1644650">
            <a:lnSpc>
              <a:spcPct val="90000"/>
            </a:lnSpc>
            <a:spcBef>
              <a:spcPct val="0"/>
            </a:spcBef>
            <a:spcAft>
              <a:spcPct val="15000"/>
            </a:spcAft>
            <a:buFontTx/>
            <a:buChar char="••"/>
          </a:pPr>
          <a:r>
            <a:rPr lang="en-US" sz="3700" kern="1200" dirty="0"/>
            <a:t>97%</a:t>
          </a:r>
        </a:p>
        <a:p>
          <a:pPr marL="285750" lvl="1" indent="-285750" algn="l" defTabSz="1644650">
            <a:lnSpc>
              <a:spcPct val="90000"/>
            </a:lnSpc>
            <a:spcBef>
              <a:spcPct val="0"/>
            </a:spcBef>
            <a:spcAft>
              <a:spcPct val="15000"/>
            </a:spcAft>
            <a:buChar char="••"/>
          </a:pPr>
          <a:endParaRPr lang="en-US" sz="3700" kern="1200" dirty="0"/>
        </a:p>
      </dsp:txBody>
      <dsp:txXfrm>
        <a:off x="5312205" y="1073252"/>
        <a:ext cx="4659786" cy="22344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8985-EC1F-A542-B512-33B7A084211B}">
      <dsp:nvSpPr>
        <dsp:cNvPr id="0" name=""/>
        <dsp:cNvSpPr/>
      </dsp:nvSpPr>
      <dsp:spPr>
        <a:xfrm>
          <a:off x="51" y="51309"/>
          <a:ext cx="4913783"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Health Information is used to:</a:t>
          </a:r>
        </a:p>
      </dsp:txBody>
      <dsp:txXfrm>
        <a:off x="51" y="51309"/>
        <a:ext cx="4913783" cy="691200"/>
      </dsp:txXfrm>
    </dsp:sp>
    <dsp:sp modelId="{F8718AA5-BA08-2940-984E-05C5B37CA9F4}">
      <dsp:nvSpPr>
        <dsp:cNvPr id="0" name=""/>
        <dsp:cNvSpPr/>
      </dsp:nvSpPr>
      <dsp:spPr>
        <a:xfrm>
          <a:off x="51" y="742509"/>
          <a:ext cx="4913783" cy="35575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Persuade (screenings, immunizations)</a:t>
          </a:r>
          <a:endParaRPr lang="en-US" sz="2400" kern="1200" dirty="0"/>
        </a:p>
        <a:p>
          <a:pPr marL="228600" lvl="1" indent="-228600" algn="l" defTabSz="1066800">
            <a:lnSpc>
              <a:spcPct val="90000"/>
            </a:lnSpc>
            <a:spcBef>
              <a:spcPct val="0"/>
            </a:spcBef>
            <a:spcAft>
              <a:spcPct val="15000"/>
            </a:spcAft>
            <a:buChar char="••"/>
          </a:pPr>
          <a:r>
            <a:rPr lang="en-US" sz="2400" kern="1200" dirty="0"/>
            <a:t>Compare (medications, treatment, therapy)</a:t>
          </a:r>
        </a:p>
        <a:p>
          <a:pPr marL="228600" lvl="1" indent="-228600" algn="l" defTabSz="1066800">
            <a:lnSpc>
              <a:spcPct val="90000"/>
            </a:lnSpc>
            <a:spcBef>
              <a:spcPct val="0"/>
            </a:spcBef>
            <a:spcAft>
              <a:spcPct val="15000"/>
            </a:spcAft>
            <a:buChar char="••"/>
          </a:pPr>
          <a:r>
            <a:rPr lang="en-US" sz="2400" kern="1200" dirty="0"/>
            <a:t>Motivate  (quit smoking, exercise)</a:t>
          </a:r>
        </a:p>
      </dsp:txBody>
      <dsp:txXfrm>
        <a:off x="51" y="742509"/>
        <a:ext cx="4913783" cy="3557520"/>
      </dsp:txXfrm>
    </dsp:sp>
    <dsp:sp modelId="{13745B4E-FBA6-934E-A0CA-1A73D7399262}">
      <dsp:nvSpPr>
        <dsp:cNvPr id="0" name=""/>
        <dsp:cNvSpPr/>
      </dsp:nvSpPr>
      <dsp:spPr>
        <a:xfrm>
          <a:off x="5601764" y="51309"/>
          <a:ext cx="4913783" cy="6912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Make Message Clear </a:t>
          </a:r>
        </a:p>
      </dsp:txBody>
      <dsp:txXfrm>
        <a:off x="5601764" y="51309"/>
        <a:ext cx="4913783" cy="691200"/>
      </dsp:txXfrm>
    </dsp:sp>
    <dsp:sp modelId="{F9558FFC-AF18-7F40-83C2-D99819CB1167}">
      <dsp:nvSpPr>
        <dsp:cNvPr id="0" name=""/>
        <dsp:cNvSpPr/>
      </dsp:nvSpPr>
      <dsp:spPr>
        <a:xfrm>
          <a:off x="5601764" y="742509"/>
          <a:ext cx="4913783" cy="35575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What data needs to be communicated?</a:t>
          </a:r>
        </a:p>
        <a:p>
          <a:pPr marL="228600" lvl="1" indent="-228600" algn="l" defTabSz="1066800">
            <a:lnSpc>
              <a:spcPct val="90000"/>
            </a:lnSpc>
            <a:spcBef>
              <a:spcPct val="0"/>
            </a:spcBef>
            <a:spcAft>
              <a:spcPct val="15000"/>
            </a:spcAft>
            <a:buChar char="••"/>
          </a:pPr>
          <a:r>
            <a:rPr lang="en-US" sz="2400" kern="1200" dirty="0"/>
            <a:t>Is it formatted so that communication is as clear as possible?</a:t>
          </a:r>
        </a:p>
        <a:p>
          <a:pPr marL="228600" lvl="1" indent="-228600" algn="l" defTabSz="1066800">
            <a:lnSpc>
              <a:spcPct val="90000"/>
            </a:lnSpc>
            <a:spcBef>
              <a:spcPct val="0"/>
            </a:spcBef>
            <a:spcAft>
              <a:spcPct val="15000"/>
            </a:spcAft>
            <a:buChar char="••"/>
          </a:pPr>
          <a:r>
            <a:rPr lang="en-US" sz="2400" kern="1200" dirty="0"/>
            <a:t>Are we looking at death? Injury? Diagnosis? Risk?</a:t>
          </a:r>
        </a:p>
        <a:p>
          <a:pPr marL="228600" lvl="1" indent="-228600" algn="l" defTabSz="1066800">
            <a:lnSpc>
              <a:spcPct val="90000"/>
            </a:lnSpc>
            <a:spcBef>
              <a:spcPct val="0"/>
            </a:spcBef>
            <a:spcAft>
              <a:spcPct val="15000"/>
            </a:spcAft>
            <a:buChar char="••"/>
          </a:pPr>
          <a:r>
            <a:rPr lang="en-US" sz="2400" kern="1200" dirty="0"/>
            <a:t>How big is the risk? Benefit?</a:t>
          </a:r>
        </a:p>
        <a:p>
          <a:pPr marL="228600" lvl="1" indent="-228600" algn="l" defTabSz="1066800">
            <a:lnSpc>
              <a:spcPct val="90000"/>
            </a:lnSpc>
            <a:spcBef>
              <a:spcPct val="0"/>
            </a:spcBef>
            <a:spcAft>
              <a:spcPct val="15000"/>
            </a:spcAft>
            <a:buChar char="••"/>
          </a:pPr>
          <a:endParaRPr lang="en-US" sz="2400" kern="1200" dirty="0"/>
        </a:p>
      </dsp:txBody>
      <dsp:txXfrm>
        <a:off x="5601764" y="742509"/>
        <a:ext cx="4913783" cy="3557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9AC9F-B180-A241-8AA7-AD6276E1F105}">
      <dsp:nvSpPr>
        <dsp:cNvPr id="0" name=""/>
        <dsp:cNvSpPr/>
      </dsp:nvSpPr>
      <dsp:spPr>
        <a:xfrm>
          <a:off x="0" y="0"/>
          <a:ext cx="10515600" cy="921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a:t>Relative Risk</a:t>
          </a:r>
        </a:p>
      </dsp:txBody>
      <dsp:txXfrm>
        <a:off x="0" y="0"/>
        <a:ext cx="10515600" cy="921600"/>
      </dsp:txXfrm>
    </dsp:sp>
    <dsp:sp modelId="{F3397EC6-D022-854F-BE9F-2728E9E5B79F}">
      <dsp:nvSpPr>
        <dsp:cNvPr id="0" name=""/>
        <dsp:cNvSpPr/>
      </dsp:nvSpPr>
      <dsp:spPr>
        <a:xfrm>
          <a:off x="0" y="923589"/>
          <a:ext cx="10515600" cy="34257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Many people have trouble understanding probability estimates.</a:t>
          </a:r>
        </a:p>
        <a:p>
          <a:pPr marL="285750" lvl="1" indent="-285750" algn="l" defTabSz="1422400">
            <a:lnSpc>
              <a:spcPct val="90000"/>
            </a:lnSpc>
            <a:spcBef>
              <a:spcPct val="0"/>
            </a:spcBef>
            <a:spcAft>
              <a:spcPct val="15000"/>
            </a:spcAft>
            <a:buChar char="••"/>
          </a:pPr>
          <a:r>
            <a:rPr lang="en-US" sz="3200" kern="1200" dirty="0"/>
            <a:t>For example they may think that a risk of 1 in 200 is greater than a risk of 1 in 25.</a:t>
          </a:r>
        </a:p>
        <a:p>
          <a:pPr marL="285750" lvl="1" indent="-285750" algn="l" defTabSz="1422400">
            <a:lnSpc>
              <a:spcPct val="90000"/>
            </a:lnSpc>
            <a:spcBef>
              <a:spcPct val="0"/>
            </a:spcBef>
            <a:spcAft>
              <a:spcPct val="15000"/>
            </a:spcAft>
            <a:buChar char="••"/>
          </a:pPr>
          <a:r>
            <a:rPr lang="en-US" sz="3200" kern="1200" dirty="0"/>
            <a:t> Use absolute risk instead of relative risk. </a:t>
          </a:r>
        </a:p>
        <a:p>
          <a:pPr marL="285750" lvl="1" indent="-285750" algn="l" defTabSz="1600200">
            <a:lnSpc>
              <a:spcPct val="90000"/>
            </a:lnSpc>
            <a:spcBef>
              <a:spcPct val="0"/>
            </a:spcBef>
            <a:spcAft>
              <a:spcPct val="15000"/>
            </a:spcAft>
            <a:buChar char="••"/>
          </a:pPr>
          <a:endParaRPr lang="en-US" sz="3600" kern="1200" dirty="0"/>
        </a:p>
      </dsp:txBody>
      <dsp:txXfrm>
        <a:off x="0" y="923589"/>
        <a:ext cx="10515600" cy="34257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9AC9F-B180-A241-8AA7-AD6276E1F105}">
      <dsp:nvSpPr>
        <dsp:cNvPr id="0" name=""/>
        <dsp:cNvSpPr/>
      </dsp:nvSpPr>
      <dsp:spPr>
        <a:xfrm>
          <a:off x="51" y="158409"/>
          <a:ext cx="4913783"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a:t>Relative Risk</a:t>
          </a:r>
        </a:p>
      </dsp:txBody>
      <dsp:txXfrm>
        <a:off x="51" y="158409"/>
        <a:ext cx="4913783" cy="806400"/>
      </dsp:txXfrm>
    </dsp:sp>
    <dsp:sp modelId="{F3397EC6-D022-854F-BE9F-2728E9E5B79F}">
      <dsp:nvSpPr>
        <dsp:cNvPr id="0" name=""/>
        <dsp:cNvSpPr/>
      </dsp:nvSpPr>
      <dsp:spPr>
        <a:xfrm>
          <a:off x="51" y="964809"/>
          <a:ext cx="4913783" cy="32281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Comparison between two groups of people, or in the same group of people over time. Can be given as a ratio. </a:t>
          </a:r>
        </a:p>
        <a:p>
          <a:pPr marL="285750" lvl="1" indent="-285750" algn="l" defTabSz="1244600">
            <a:lnSpc>
              <a:spcPct val="90000"/>
            </a:lnSpc>
            <a:spcBef>
              <a:spcPct val="0"/>
            </a:spcBef>
            <a:spcAft>
              <a:spcPct val="15000"/>
            </a:spcAft>
            <a:buChar char="••"/>
          </a:pPr>
          <a:r>
            <a:rPr lang="en-US" sz="2800" kern="1200" dirty="0"/>
            <a:t>Example: “Smokers have 2 times the risk of having a stroke in their lifetime.”</a:t>
          </a:r>
        </a:p>
      </dsp:txBody>
      <dsp:txXfrm>
        <a:off x="51" y="964809"/>
        <a:ext cx="4913783" cy="3228120"/>
      </dsp:txXfrm>
    </dsp:sp>
    <dsp:sp modelId="{03718670-52A9-B747-A14A-1A44670BE734}">
      <dsp:nvSpPr>
        <dsp:cNvPr id="0" name=""/>
        <dsp:cNvSpPr/>
      </dsp:nvSpPr>
      <dsp:spPr>
        <a:xfrm>
          <a:off x="5601764" y="158409"/>
          <a:ext cx="4913783" cy="806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a:t>Absolute Risk </a:t>
          </a:r>
        </a:p>
      </dsp:txBody>
      <dsp:txXfrm>
        <a:off x="5601764" y="158409"/>
        <a:ext cx="4913783" cy="806400"/>
      </dsp:txXfrm>
    </dsp:sp>
    <dsp:sp modelId="{EA78C014-6DD8-B94C-82E6-5BC4DA858F9F}">
      <dsp:nvSpPr>
        <dsp:cNvPr id="0" name=""/>
        <dsp:cNvSpPr/>
      </dsp:nvSpPr>
      <dsp:spPr>
        <a:xfrm>
          <a:off x="5601764" y="964809"/>
          <a:ext cx="4913783" cy="322812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The number of people experiencing an event in relation to population at risk. </a:t>
          </a:r>
        </a:p>
        <a:p>
          <a:pPr marL="285750" lvl="1" indent="-285750" algn="l" defTabSz="1244600">
            <a:lnSpc>
              <a:spcPct val="90000"/>
            </a:lnSpc>
            <a:spcBef>
              <a:spcPct val="0"/>
            </a:spcBef>
            <a:spcAft>
              <a:spcPct val="15000"/>
            </a:spcAft>
            <a:buChar char="••"/>
          </a:pPr>
          <a:r>
            <a:rPr lang="en-US" sz="2800" kern="1200" dirty="0"/>
            <a:t>Example: “3 out of 1,000 nonsmokers vs. 6 out of 1,000 smokers may have a stroke in their lifetime.”</a:t>
          </a:r>
        </a:p>
      </dsp:txBody>
      <dsp:txXfrm>
        <a:off x="5601764" y="964809"/>
        <a:ext cx="4913783" cy="3228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C934C-00EE-214C-995A-88F5639A60F3}">
      <dsp:nvSpPr>
        <dsp:cNvPr id="0" name=""/>
        <dsp:cNvSpPr/>
      </dsp:nvSpPr>
      <dsp:spPr>
        <a:xfrm>
          <a:off x="1430303" y="2577"/>
          <a:ext cx="7002903" cy="37266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F3A40-42DC-E642-A8DC-1F578BDD8FC7}">
      <dsp:nvSpPr>
        <dsp:cNvPr id="0" name=""/>
        <dsp:cNvSpPr/>
      </dsp:nvSpPr>
      <dsp:spPr>
        <a:xfrm>
          <a:off x="2082393" y="622063"/>
          <a:ext cx="7002903" cy="37266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Helvetica" pitchFamily="2" charset="0"/>
            </a:rPr>
            <a:t>Numeracy means knowledge and skills to use math in a wide range of ways. </a:t>
          </a:r>
        </a:p>
        <a:p>
          <a:pPr lvl="0" algn="ctr" defTabSz="1244600">
            <a:lnSpc>
              <a:spcPct val="100000"/>
            </a:lnSpc>
            <a:spcBef>
              <a:spcPct val="0"/>
            </a:spcBef>
            <a:spcAft>
              <a:spcPct val="35000"/>
            </a:spcAft>
          </a:pPr>
          <a:r>
            <a:rPr lang="en-US" sz="2800" kern="1200" dirty="0">
              <a:latin typeface="Helvetica" pitchFamily="2" charset="0"/>
            </a:rPr>
            <a:t>It involves having self-efficacy in math to solve number related tasks.</a:t>
          </a:r>
        </a:p>
      </dsp:txBody>
      <dsp:txXfrm>
        <a:off x="2191544" y="731214"/>
        <a:ext cx="6784601" cy="3508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C934C-00EE-214C-995A-88F5639A60F3}">
      <dsp:nvSpPr>
        <dsp:cNvPr id="0" name=""/>
        <dsp:cNvSpPr/>
      </dsp:nvSpPr>
      <dsp:spPr>
        <a:xfrm>
          <a:off x="1295408" y="2577"/>
          <a:ext cx="7272692" cy="37266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F3A40-42DC-E642-A8DC-1F578BDD8FC7}">
      <dsp:nvSpPr>
        <dsp:cNvPr id="0" name=""/>
        <dsp:cNvSpPr/>
      </dsp:nvSpPr>
      <dsp:spPr>
        <a:xfrm>
          <a:off x="1947498" y="622063"/>
          <a:ext cx="7272692" cy="37266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Helvetica" pitchFamily="2" charset="0"/>
            </a:rPr>
            <a:t>Math gives access to numerical ideas, knowledge and skills. </a:t>
          </a:r>
        </a:p>
        <a:p>
          <a:pPr lvl="0" algn="ctr" defTabSz="1244600">
            <a:lnSpc>
              <a:spcPct val="100000"/>
            </a:lnSpc>
            <a:spcBef>
              <a:spcPct val="0"/>
            </a:spcBef>
            <a:spcAft>
              <a:spcPct val="35000"/>
            </a:spcAft>
          </a:pPr>
          <a:r>
            <a:rPr lang="en-US" sz="2800" kern="1200" dirty="0">
              <a:latin typeface="Helvetica" pitchFamily="2" charset="0"/>
            </a:rPr>
            <a:t>Numeracy connects math with our personal and work lives.</a:t>
          </a:r>
        </a:p>
      </dsp:txBody>
      <dsp:txXfrm>
        <a:off x="2056649" y="731214"/>
        <a:ext cx="7054390" cy="3508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C934C-00EE-214C-995A-88F5639A60F3}">
      <dsp:nvSpPr>
        <dsp:cNvPr id="0" name=""/>
        <dsp:cNvSpPr/>
      </dsp:nvSpPr>
      <dsp:spPr>
        <a:xfrm>
          <a:off x="1295408" y="2577"/>
          <a:ext cx="7272692" cy="37266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F3A40-42DC-E642-A8DC-1F578BDD8FC7}">
      <dsp:nvSpPr>
        <dsp:cNvPr id="0" name=""/>
        <dsp:cNvSpPr/>
      </dsp:nvSpPr>
      <dsp:spPr>
        <a:xfrm>
          <a:off x="1947498" y="622063"/>
          <a:ext cx="7272692" cy="37266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Helvetica" pitchFamily="2" charset="0"/>
            </a:rPr>
            <a:t>Numeracy plays an important role in equity. </a:t>
          </a:r>
        </a:p>
        <a:p>
          <a:pPr lvl="0" algn="ctr" defTabSz="1244600">
            <a:lnSpc>
              <a:spcPct val="100000"/>
            </a:lnSpc>
            <a:spcBef>
              <a:spcPct val="0"/>
            </a:spcBef>
            <a:spcAft>
              <a:spcPct val="35000"/>
            </a:spcAft>
          </a:pPr>
          <a:r>
            <a:rPr lang="en-US" sz="2800" kern="1200" dirty="0">
              <a:latin typeface="Helvetica" pitchFamily="2" charset="0"/>
            </a:rPr>
            <a:t>It helps people keep up with cultural, social, economic and high-tech advances.</a:t>
          </a:r>
        </a:p>
      </dsp:txBody>
      <dsp:txXfrm>
        <a:off x="2056649" y="731214"/>
        <a:ext cx="7054390" cy="3508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6AA85-7B86-BA47-961A-D27F46AE5184}">
      <dsp:nvSpPr>
        <dsp:cNvPr id="0" name=""/>
        <dsp:cNvSpPr/>
      </dsp:nvSpPr>
      <dsp:spPr>
        <a:xfrm>
          <a:off x="0" y="3262657"/>
          <a:ext cx="10515600" cy="10708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ct val="35000"/>
            </a:spcAft>
          </a:pPr>
          <a:r>
            <a:rPr lang="en-US" sz="2000" kern="1200" dirty="0">
              <a:latin typeface="Helvetica" pitchFamily="2" charset="0"/>
            </a:rPr>
            <a:t>Patients who had a hard time learning  math in K-12 may be  overwhelmed, intimidated or simply lack the skills to call upon to complete medical tasks.</a:t>
          </a:r>
        </a:p>
      </dsp:txBody>
      <dsp:txXfrm>
        <a:off x="0" y="3262657"/>
        <a:ext cx="10515600" cy="1070877"/>
      </dsp:txXfrm>
    </dsp:sp>
    <dsp:sp modelId="{0AA12991-6302-8A4F-86EE-EA544220650A}">
      <dsp:nvSpPr>
        <dsp:cNvPr id="0" name=""/>
        <dsp:cNvSpPr/>
      </dsp:nvSpPr>
      <dsp:spPr>
        <a:xfrm rot="10800000">
          <a:off x="0" y="1631711"/>
          <a:ext cx="10515600" cy="164700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ct val="35000"/>
            </a:spcAft>
          </a:pPr>
          <a:r>
            <a:rPr lang="en-US" sz="2000" kern="1200" dirty="0">
              <a:latin typeface="Helvetica" pitchFamily="2" charset="0"/>
            </a:rPr>
            <a:t>These tasks often require patients to work out which math skills to use and then be able to use them in multi-step processes. </a:t>
          </a:r>
        </a:p>
      </dsp:txBody>
      <dsp:txXfrm rot="10800000">
        <a:off x="0" y="1631711"/>
        <a:ext cx="10515600" cy="1070176"/>
      </dsp:txXfrm>
    </dsp:sp>
    <dsp:sp modelId="{53C4EA83-A156-BC45-9FB7-6B32DE2E4CD6}">
      <dsp:nvSpPr>
        <dsp:cNvPr id="0" name=""/>
        <dsp:cNvSpPr/>
      </dsp:nvSpPr>
      <dsp:spPr>
        <a:xfrm rot="10800000">
          <a:off x="0" y="766"/>
          <a:ext cx="10515600" cy="164700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Helvetica" pitchFamily="2" charset="0"/>
            </a:rPr>
            <a:t>Many health-related tasks rely on numeracy</a:t>
          </a:r>
          <a:r>
            <a:rPr lang="en-US" sz="2200" kern="1200" dirty="0">
              <a:latin typeface="Helvetica" pitchFamily="2" charset="0"/>
            </a:rPr>
            <a:t>:</a:t>
          </a:r>
        </a:p>
      </dsp:txBody>
      <dsp:txXfrm rot="-10800000">
        <a:off x="0" y="766"/>
        <a:ext cx="10515600" cy="578100"/>
      </dsp:txXfrm>
    </dsp:sp>
    <dsp:sp modelId="{AA545727-A531-D446-88AF-44175AE45141}">
      <dsp:nvSpPr>
        <dsp:cNvPr id="0" name=""/>
        <dsp:cNvSpPr/>
      </dsp:nvSpPr>
      <dsp:spPr>
        <a:xfrm>
          <a:off x="0" y="578866"/>
          <a:ext cx="2628899" cy="492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Helvetica" pitchFamily="2" charset="0"/>
            </a:rPr>
            <a:t>Reading food labels</a:t>
          </a:r>
        </a:p>
      </dsp:txBody>
      <dsp:txXfrm>
        <a:off x="0" y="578866"/>
        <a:ext cx="2628899" cy="492455"/>
      </dsp:txXfrm>
    </dsp:sp>
    <dsp:sp modelId="{90ECFAA8-8D80-7B44-9EBD-4975A698AC8D}">
      <dsp:nvSpPr>
        <dsp:cNvPr id="0" name=""/>
        <dsp:cNvSpPr/>
      </dsp:nvSpPr>
      <dsp:spPr>
        <a:xfrm>
          <a:off x="2628900" y="578866"/>
          <a:ext cx="2628899" cy="492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Helvetica" pitchFamily="2" charset="0"/>
            </a:rPr>
            <a:t>Taking medications</a:t>
          </a:r>
        </a:p>
      </dsp:txBody>
      <dsp:txXfrm>
        <a:off x="2628900" y="578866"/>
        <a:ext cx="2628899" cy="492455"/>
      </dsp:txXfrm>
    </dsp:sp>
    <dsp:sp modelId="{87B81E93-B0AA-EE45-BB82-B898067CD9DE}">
      <dsp:nvSpPr>
        <dsp:cNvPr id="0" name=""/>
        <dsp:cNvSpPr/>
      </dsp:nvSpPr>
      <dsp:spPr>
        <a:xfrm>
          <a:off x="5257800" y="578866"/>
          <a:ext cx="2628899" cy="492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Helvetica" pitchFamily="2" charset="0"/>
            </a:rPr>
            <a:t>Interpreting blood sugar </a:t>
          </a:r>
        </a:p>
      </dsp:txBody>
      <dsp:txXfrm>
        <a:off x="5257800" y="578866"/>
        <a:ext cx="2628899" cy="492455"/>
      </dsp:txXfrm>
    </dsp:sp>
    <dsp:sp modelId="{C68C4BE6-D593-5E46-A50C-7911AA93E3CE}">
      <dsp:nvSpPr>
        <dsp:cNvPr id="0" name=""/>
        <dsp:cNvSpPr/>
      </dsp:nvSpPr>
      <dsp:spPr>
        <a:xfrm>
          <a:off x="7886700" y="578866"/>
          <a:ext cx="2628899" cy="4924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Helvetica" pitchFamily="2" charset="0"/>
            </a:rPr>
            <a:t>Understanding health risks</a:t>
          </a:r>
        </a:p>
      </dsp:txBody>
      <dsp:txXfrm>
        <a:off x="7886700" y="578866"/>
        <a:ext cx="2628899" cy="4924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C934C-00EE-214C-995A-88F5639A60F3}">
      <dsp:nvSpPr>
        <dsp:cNvPr id="0" name=""/>
        <dsp:cNvSpPr/>
      </dsp:nvSpPr>
      <dsp:spPr>
        <a:xfrm>
          <a:off x="1295408" y="2577"/>
          <a:ext cx="7272692" cy="37266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F3A40-42DC-E642-A8DC-1F578BDD8FC7}">
      <dsp:nvSpPr>
        <dsp:cNvPr id="0" name=""/>
        <dsp:cNvSpPr/>
      </dsp:nvSpPr>
      <dsp:spPr>
        <a:xfrm>
          <a:off x="1947498" y="622063"/>
          <a:ext cx="7272692" cy="37266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Helvetica" pitchFamily="2" charset="0"/>
            </a:rPr>
            <a:t>Low numeracy distorts perceptions of risks and benefits of screening.</a:t>
          </a:r>
        </a:p>
        <a:p>
          <a:pPr lvl="0" algn="ctr" defTabSz="1244600">
            <a:lnSpc>
              <a:spcPct val="100000"/>
            </a:lnSpc>
            <a:spcBef>
              <a:spcPct val="0"/>
            </a:spcBef>
            <a:spcAft>
              <a:spcPct val="35000"/>
            </a:spcAft>
          </a:pPr>
          <a:r>
            <a:rPr lang="en-US" sz="2800" kern="1200" dirty="0">
              <a:latin typeface="Helvetica" pitchFamily="2" charset="0"/>
            </a:rPr>
            <a:t>It reduces medication compliance, impedes access to treatment, and impairs risk communication (limiting prevention efforts among the most vulnerable). </a:t>
          </a:r>
        </a:p>
        <a:p>
          <a:pPr lvl="0" algn="ctr" defTabSz="1244600">
            <a:lnSpc>
              <a:spcPct val="100000"/>
            </a:lnSpc>
            <a:spcBef>
              <a:spcPct val="0"/>
            </a:spcBef>
            <a:spcAft>
              <a:spcPct val="35000"/>
            </a:spcAft>
          </a:pPr>
          <a:r>
            <a:rPr lang="en-US" sz="2800" kern="1200" dirty="0">
              <a:latin typeface="Helvetica" pitchFamily="2" charset="0"/>
            </a:rPr>
            <a:t>Based on the scant research appears to adversely affect medical outcomes.</a:t>
          </a:r>
        </a:p>
      </dsp:txBody>
      <dsp:txXfrm>
        <a:off x="2056649" y="731214"/>
        <a:ext cx="7054390" cy="35083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C934C-00EE-214C-995A-88F5639A60F3}">
      <dsp:nvSpPr>
        <dsp:cNvPr id="0" name=""/>
        <dsp:cNvSpPr/>
      </dsp:nvSpPr>
      <dsp:spPr>
        <a:xfrm>
          <a:off x="1295408" y="2577"/>
          <a:ext cx="7272692" cy="37266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F3A40-42DC-E642-A8DC-1F578BDD8FC7}">
      <dsp:nvSpPr>
        <dsp:cNvPr id="0" name=""/>
        <dsp:cNvSpPr/>
      </dsp:nvSpPr>
      <dsp:spPr>
        <a:xfrm>
          <a:off x="1947498" y="622063"/>
          <a:ext cx="7272692" cy="37266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Helvetica" pitchFamily="2" charset="0"/>
            </a:rPr>
            <a:t>Low numeracy increases susceptibility to effects of mood or how information is presented (e.g., as frequencies vs. percentages). </a:t>
          </a:r>
        </a:p>
        <a:p>
          <a:pPr lvl="0" algn="ctr" defTabSz="1244600">
            <a:lnSpc>
              <a:spcPct val="100000"/>
            </a:lnSpc>
            <a:spcBef>
              <a:spcPct val="0"/>
            </a:spcBef>
            <a:spcAft>
              <a:spcPct val="35000"/>
            </a:spcAft>
          </a:pPr>
          <a:r>
            <a:rPr lang="en-US" sz="2800" kern="1200" dirty="0">
              <a:latin typeface="Helvetica" pitchFamily="2" charset="0"/>
            </a:rPr>
            <a:t>Biases judgment and decision making (e.g., framing and ratio bias effects). </a:t>
          </a:r>
        </a:p>
      </dsp:txBody>
      <dsp:txXfrm>
        <a:off x="2056649" y="731214"/>
        <a:ext cx="7054390" cy="35083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2A040-E1AB-8048-B51A-E84AF4A4B50D}">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Outcome: The way something turns out, a result </a:t>
          </a:r>
        </a:p>
      </dsp:txBody>
      <dsp:txXfrm>
        <a:off x="0" y="39687"/>
        <a:ext cx="3286125" cy="1971675"/>
      </dsp:txXfrm>
    </dsp:sp>
    <dsp:sp modelId="{79D06F2B-8142-FD4D-B9B5-1BEF090BC94F}">
      <dsp:nvSpPr>
        <dsp:cNvPr id="0" name=""/>
        <dsp:cNvSpPr/>
      </dsp:nvSpPr>
      <dsp:spPr>
        <a:xfrm>
          <a:off x="3614737" y="39687"/>
          <a:ext cx="3286125" cy="19716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Benefit: Advantage, profit, good </a:t>
          </a:r>
        </a:p>
      </dsp:txBody>
      <dsp:txXfrm>
        <a:off x="3614737" y="39687"/>
        <a:ext cx="3286125" cy="1971675"/>
      </dsp:txXfrm>
    </dsp:sp>
    <dsp:sp modelId="{E37C7DC4-9F5D-5247-A46D-A2EDC2F51CD0}">
      <dsp:nvSpPr>
        <dsp:cNvPr id="0" name=""/>
        <dsp:cNvSpPr/>
      </dsp:nvSpPr>
      <dsp:spPr>
        <a:xfrm>
          <a:off x="7229475" y="39687"/>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Statistics: Systematic collection and arrangement of numerical facts or data </a:t>
          </a:r>
        </a:p>
      </dsp:txBody>
      <dsp:txXfrm>
        <a:off x="7229475" y="39687"/>
        <a:ext cx="3286125" cy="1971675"/>
      </dsp:txXfrm>
    </dsp:sp>
    <dsp:sp modelId="{511B222C-8B7A-AA44-ACC5-0FC82BEE0625}">
      <dsp:nvSpPr>
        <dsp:cNvPr id="0" name=""/>
        <dsp:cNvSpPr/>
      </dsp:nvSpPr>
      <dsp:spPr>
        <a:xfrm>
          <a:off x="1807368" y="2339975"/>
          <a:ext cx="3286125" cy="19716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Risk: Possibility of loss, injury or other adverse or unwelcome circumstance </a:t>
          </a:r>
        </a:p>
      </dsp:txBody>
      <dsp:txXfrm>
        <a:off x="1807368" y="2339975"/>
        <a:ext cx="3286125" cy="1971675"/>
      </dsp:txXfrm>
    </dsp:sp>
    <dsp:sp modelId="{ADFE10E9-3C9A-6E4C-BE94-1D72C09622C5}">
      <dsp:nvSpPr>
        <dsp:cNvPr id="0" name=""/>
        <dsp:cNvSpPr/>
      </dsp:nvSpPr>
      <dsp:spPr>
        <a:xfrm>
          <a:off x="5422106"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Evidence: Something serving as proof</a:t>
          </a:r>
        </a:p>
      </dsp:txBody>
      <dsp:txXfrm>
        <a:off x="5422106" y="2339975"/>
        <a:ext cx="3286125" cy="197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9AC9F-B180-A241-8AA7-AD6276E1F105}">
      <dsp:nvSpPr>
        <dsp:cNvPr id="0" name=""/>
        <dsp:cNvSpPr/>
      </dsp:nvSpPr>
      <dsp:spPr>
        <a:xfrm>
          <a:off x="51" y="14318"/>
          <a:ext cx="4913783" cy="864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Informed Decision Making</a:t>
          </a:r>
        </a:p>
      </dsp:txBody>
      <dsp:txXfrm>
        <a:off x="51" y="14318"/>
        <a:ext cx="4913783" cy="864000"/>
      </dsp:txXfrm>
    </dsp:sp>
    <dsp:sp modelId="{F3397EC6-D022-854F-BE9F-2728E9E5B79F}">
      <dsp:nvSpPr>
        <dsp:cNvPr id="0" name=""/>
        <dsp:cNvSpPr/>
      </dsp:nvSpPr>
      <dsp:spPr>
        <a:xfrm>
          <a:off x="51" y="878318"/>
          <a:ext cx="4913783" cy="34587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Makes it hard to read, listen to, talk about, and evaluate quantitative information. </a:t>
          </a:r>
        </a:p>
        <a:p>
          <a:pPr marL="285750" lvl="1" indent="-285750" algn="l" defTabSz="1333500">
            <a:lnSpc>
              <a:spcPct val="90000"/>
            </a:lnSpc>
            <a:spcBef>
              <a:spcPct val="0"/>
            </a:spcBef>
            <a:spcAft>
              <a:spcPct val="15000"/>
            </a:spcAft>
            <a:buChar char="••"/>
          </a:pPr>
          <a:r>
            <a:rPr lang="en-US" sz="3000" kern="1200" dirty="0"/>
            <a:t>Less likely to understand risk and make choices that help them get or stay well.</a:t>
          </a:r>
        </a:p>
      </dsp:txBody>
      <dsp:txXfrm>
        <a:off x="51" y="878318"/>
        <a:ext cx="4913783" cy="3458700"/>
      </dsp:txXfrm>
    </dsp:sp>
    <dsp:sp modelId="{03718670-52A9-B747-A14A-1A44670BE734}">
      <dsp:nvSpPr>
        <dsp:cNvPr id="0" name=""/>
        <dsp:cNvSpPr/>
      </dsp:nvSpPr>
      <dsp:spPr>
        <a:xfrm>
          <a:off x="5601764" y="14318"/>
          <a:ext cx="4913783" cy="864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a:t>Treatment Choice</a:t>
          </a:r>
        </a:p>
      </dsp:txBody>
      <dsp:txXfrm>
        <a:off x="5601764" y="14318"/>
        <a:ext cx="4913783" cy="864000"/>
      </dsp:txXfrm>
    </dsp:sp>
    <dsp:sp modelId="{EA78C014-6DD8-B94C-82E6-5BC4DA858F9F}">
      <dsp:nvSpPr>
        <dsp:cNvPr id="0" name=""/>
        <dsp:cNvSpPr/>
      </dsp:nvSpPr>
      <dsp:spPr>
        <a:xfrm>
          <a:off x="5601764" y="878318"/>
          <a:ext cx="4913783" cy="34587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Difficulty understanding statistical information about the possible outcomes of treatments, like probabilities &amp; risks.</a:t>
          </a:r>
        </a:p>
        <a:p>
          <a:pPr marL="285750" lvl="1" indent="-285750" algn="l" defTabSz="1333500">
            <a:lnSpc>
              <a:spcPct val="90000"/>
            </a:lnSpc>
            <a:spcBef>
              <a:spcPct val="0"/>
            </a:spcBef>
            <a:spcAft>
              <a:spcPct val="15000"/>
            </a:spcAft>
            <a:buChar char="••"/>
          </a:pPr>
          <a:r>
            <a:rPr lang="en-US" sz="3000" kern="1200" dirty="0"/>
            <a:t>Need to understand &amp; be able to use numerical data.</a:t>
          </a:r>
        </a:p>
      </dsp:txBody>
      <dsp:txXfrm>
        <a:off x="5601764" y="878318"/>
        <a:ext cx="4913783" cy="34587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A42CC-5903-6145-A824-FA8D2B89E259}"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C4EDE-D788-A447-B4D2-1FB0CCB4B599}" type="slidenum">
              <a:rPr lang="en-US" smtClean="0"/>
              <a:t>‹#›</a:t>
            </a:fld>
            <a:endParaRPr lang="en-US"/>
          </a:p>
        </p:txBody>
      </p:sp>
    </p:spTree>
    <p:extLst>
      <p:ext uri="{BB962C8B-B14F-4D97-AF65-F5344CB8AC3E}">
        <p14:creationId xmlns:p14="http://schemas.microsoft.com/office/powerpoint/2010/main" val="3107299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nnlm.gov/training/class-catalog/making-sense-numbers-understanding-risks-and-benefits-communicatin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edu/strategies-to-enhance-numeracy-skil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 Australia Education: https://</a:t>
            </a:r>
            <a:r>
              <a:rPr lang="en-US" dirty="0" err="1"/>
              <a:t>www.education.vic.gov.au</a:t>
            </a:r>
            <a:r>
              <a:rPr lang="en-US" dirty="0"/>
              <a:t>/school/teachers/</a:t>
            </a:r>
            <a:r>
              <a:rPr lang="en-US" dirty="0" err="1"/>
              <a:t>teachingresources</a:t>
            </a:r>
            <a:r>
              <a:rPr lang="en-US" dirty="0"/>
              <a:t>/discipline/</a:t>
            </a:r>
            <a:r>
              <a:rPr lang="en-US" dirty="0" err="1"/>
              <a:t>maths</a:t>
            </a:r>
            <a:r>
              <a:rPr lang="en-US" dirty="0"/>
              <a:t>/Pages/numeracy-for-all-learners.aspx#link48</a:t>
            </a:r>
          </a:p>
        </p:txBody>
      </p:sp>
      <p:sp>
        <p:nvSpPr>
          <p:cNvPr id="4" name="Slide Number Placeholder 3"/>
          <p:cNvSpPr>
            <a:spLocks noGrp="1"/>
          </p:cNvSpPr>
          <p:nvPr>
            <p:ph type="sldNum" sz="quarter" idx="5"/>
          </p:nvPr>
        </p:nvSpPr>
        <p:spPr/>
        <p:txBody>
          <a:bodyPr/>
          <a:lstStyle/>
          <a:p>
            <a:fld id="{CA1C4EDE-D788-A447-B4D2-1FB0CCB4B599}" type="slidenum">
              <a:rPr lang="en-US" smtClean="0"/>
              <a:t>3</a:t>
            </a:fld>
            <a:endParaRPr lang="en-US"/>
          </a:p>
        </p:txBody>
      </p:sp>
    </p:spTree>
    <p:extLst>
      <p:ext uri="{BB962C8B-B14F-4D97-AF65-F5344CB8AC3E}">
        <p14:creationId xmlns:p14="http://schemas.microsoft.com/office/powerpoint/2010/main" val="311109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p:txBody>
      </p:sp>
      <p:sp>
        <p:nvSpPr>
          <p:cNvPr id="4" name="Slide Number Placeholder 3"/>
          <p:cNvSpPr>
            <a:spLocks noGrp="1"/>
          </p:cNvSpPr>
          <p:nvPr>
            <p:ph type="sldNum" sz="quarter" idx="5"/>
          </p:nvPr>
        </p:nvSpPr>
        <p:spPr/>
        <p:txBody>
          <a:bodyPr/>
          <a:lstStyle/>
          <a:p>
            <a:fld id="{CA1C4EDE-D788-A447-B4D2-1FB0CCB4B599}" type="slidenum">
              <a:rPr lang="en-US" smtClean="0"/>
              <a:t>12</a:t>
            </a:fld>
            <a:endParaRPr lang="en-US"/>
          </a:p>
        </p:txBody>
      </p:sp>
    </p:spTree>
    <p:extLst>
      <p:ext uri="{BB962C8B-B14F-4D97-AF65-F5344CB8AC3E}">
        <p14:creationId xmlns:p14="http://schemas.microsoft.com/office/powerpoint/2010/main" val="160645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13</a:t>
            </a:fld>
            <a:endParaRPr lang="en-US"/>
          </a:p>
        </p:txBody>
      </p:sp>
    </p:spTree>
    <p:extLst>
      <p:ext uri="{BB962C8B-B14F-4D97-AF65-F5344CB8AC3E}">
        <p14:creationId xmlns:p14="http://schemas.microsoft.com/office/powerpoint/2010/main" val="2611162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Another tip for effectively communicating health information is to use common words and measurements. Avoid jargon or technical language wherever possible. Avoid long decimals. Find out which measurement system the target audience usually uses—metric or imperial. For example, say, "Would you like me to explain using ounces or grams?" It’s best to avoid making assumptions and just ask people their preferences.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60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7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16</a:t>
            </a:fld>
            <a:endParaRPr lang="en-US"/>
          </a:p>
        </p:txBody>
      </p:sp>
    </p:spTree>
    <p:extLst>
      <p:ext uri="{BB962C8B-B14F-4D97-AF65-F5344CB8AC3E}">
        <p14:creationId xmlns:p14="http://schemas.microsoft.com/office/powerpoint/2010/main" val="425671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Data can be written in different ways that ultimately convey the same meaning. All of these numbers reflect data the same way, but are displayed differently. Some people may understand one better than the other. If numbers aren’t the ideal method of communication in a given situation, there are other ways this data can be presented. Sometimes, it's best to leave the numbers behind and use a visual to interpret and display information.</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17</a:t>
            </a:fld>
            <a:endParaRPr lang="en-US"/>
          </a:p>
        </p:txBody>
      </p:sp>
    </p:spTree>
    <p:extLst>
      <p:ext uri="{BB962C8B-B14F-4D97-AF65-F5344CB8AC3E}">
        <p14:creationId xmlns:p14="http://schemas.microsoft.com/office/powerpoint/2010/main" val="43863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r>
              <a:rPr lang="en-US" dirty="0"/>
              <a:t>Corona Virus Network: https://</a:t>
            </a:r>
            <a:r>
              <a:rPr lang="en-US" dirty="0" err="1"/>
              <a:t>www.coronaviruspreventionnetwork.org</a:t>
            </a:r>
            <a:r>
              <a:rPr lang="en-US" dirty="0"/>
              <a:t>/how-</a:t>
            </a:r>
            <a:r>
              <a:rPr lang="en-US" dirty="0" err="1"/>
              <a:t>mrna</a:t>
            </a:r>
            <a:r>
              <a:rPr lang="en-US" dirty="0"/>
              <a:t>-vaccines-work/</a:t>
            </a:r>
          </a:p>
        </p:txBody>
      </p:sp>
      <p:sp>
        <p:nvSpPr>
          <p:cNvPr id="4" name="Slide Number Placeholder 3"/>
          <p:cNvSpPr>
            <a:spLocks noGrp="1"/>
          </p:cNvSpPr>
          <p:nvPr>
            <p:ph type="sldNum" sz="quarter" idx="5"/>
          </p:nvPr>
        </p:nvSpPr>
        <p:spPr/>
        <p:txBody>
          <a:bodyPr/>
          <a:lstStyle/>
          <a:p>
            <a:fld id="{CA1C4EDE-D788-A447-B4D2-1FB0CCB4B599}" type="slidenum">
              <a:rPr lang="en-US" smtClean="0"/>
              <a:t>18</a:t>
            </a:fld>
            <a:endParaRPr lang="en-US"/>
          </a:p>
        </p:txBody>
      </p:sp>
    </p:spTree>
    <p:extLst>
      <p:ext uri="{BB962C8B-B14F-4D97-AF65-F5344CB8AC3E}">
        <p14:creationId xmlns:p14="http://schemas.microsoft.com/office/powerpoint/2010/main" val="226486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 icon array is a visualization where one shape is repeated a specific number of times to represent the “whole”; then, some of the shapes are altered (in this case, by color) to represent a proportion. Icon arrays are very useful when communicating numbers because they are generally easy to understand when used in the right context. This icon array does a great job depicting how many people develop a blood infection in our example.</a:t>
            </a:r>
          </a:p>
          <a:p>
            <a:pPr rtl="0"/>
            <a:endParaRPr lang="en-US" b="0" dirty="0">
              <a:effectLst/>
            </a:endParaRPr>
          </a:p>
          <a:p>
            <a:pPr rtl="0"/>
            <a:r>
              <a:rPr lang="en-US" sz="1200" b="0" i="0" u="none" strike="noStrike" kern="1200" dirty="0">
                <a:solidFill>
                  <a:schemeClr val="tx1"/>
                </a:solidFill>
                <a:effectLst/>
                <a:latin typeface="+mn-lt"/>
                <a:ea typeface="+mn-ea"/>
                <a:cs typeface="+mn-cs"/>
              </a:rPr>
              <a:t>When using visuals to communicate numerical information, consider this:</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Where should you look first?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path are you supposed to follow through the chart or diagram?</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connections must you make to extract information from such formats?</a:t>
            </a: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I like how this icon array shows the 3 people highlighted at the bottom, which probably means I will look at 97 people who do not develop blood infection before getting to the 3 that will. This might be a great way to positively frame this data. We will talk more about framing later.</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19</a:t>
            </a:fld>
            <a:endParaRPr lang="en-US"/>
          </a:p>
        </p:txBody>
      </p:sp>
    </p:spTree>
    <p:extLst>
      <p:ext uri="{BB962C8B-B14F-4D97-AF65-F5344CB8AC3E}">
        <p14:creationId xmlns:p14="http://schemas.microsoft.com/office/powerpoint/2010/main" val="303531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Charts can also be helpful in visualizing health information. In this example, you see the blood infection data illustrated in a pie chart.</a:t>
            </a:r>
          </a:p>
          <a:p>
            <a:pPr rtl="0"/>
            <a:endParaRPr lang="en-US" b="0" dirty="0">
              <a:effectLst/>
            </a:endParaRPr>
          </a:p>
          <a:p>
            <a:pPr rtl="0"/>
            <a:r>
              <a:rPr lang="en-US" sz="1200" b="0" i="0" u="none" strike="noStrike" kern="1200" dirty="0">
                <a:solidFill>
                  <a:schemeClr val="tx1"/>
                </a:solidFill>
                <a:effectLst/>
                <a:latin typeface="+mn-lt"/>
                <a:ea typeface="+mn-ea"/>
                <a:cs typeface="+mn-cs"/>
              </a:rPr>
              <a:t>It is important to verify the populations, time frames, genders, race, etc. in a chart to be sure it suits your particular needs or situation. This pie chart is very simple and could be improved by including more information, but it does adequately express the data in our example. </a:t>
            </a:r>
          </a:p>
          <a:p>
            <a:pPr rtl="0"/>
            <a:endParaRPr lang="en-US" b="0" dirty="0">
              <a:effectLst/>
            </a:endParaRPr>
          </a:p>
          <a:p>
            <a:pPr rtl="0"/>
            <a:r>
              <a:rPr lang="en-US" sz="1200" b="0" i="0" u="none" strike="noStrike" kern="1200" dirty="0">
                <a:solidFill>
                  <a:schemeClr val="tx1"/>
                </a:solidFill>
                <a:effectLst/>
                <a:latin typeface="+mn-lt"/>
                <a:ea typeface="+mn-ea"/>
                <a:cs typeface="+mn-cs"/>
              </a:rPr>
              <a:t>However, charts can be much more complex than this one. Some of you may have experienced charts that made information too difficult to understand. Good charts help us visualize data in a way that makes sense.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pie chart helps us to visualize how much 3% really is in comparison with the whole, which may affect health outcomes. The manner in which numbers are presented can change the way we see and understand data and make health decisions.</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20</a:t>
            </a:fld>
            <a:endParaRPr lang="en-US"/>
          </a:p>
        </p:txBody>
      </p:sp>
    </p:spTree>
    <p:extLst>
      <p:ext uri="{BB962C8B-B14F-4D97-AF65-F5344CB8AC3E}">
        <p14:creationId xmlns:p14="http://schemas.microsoft.com/office/powerpoint/2010/main" val="1241307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table shows us another way the numerical data in our blood infection example could appear. </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36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 Australia Education: https://</a:t>
            </a:r>
            <a:r>
              <a:rPr lang="en-US" dirty="0" err="1"/>
              <a:t>www.education.vic.gov.au</a:t>
            </a:r>
            <a:r>
              <a:rPr lang="en-US" dirty="0"/>
              <a:t>/school/teachers/</a:t>
            </a:r>
            <a:r>
              <a:rPr lang="en-US" dirty="0" err="1"/>
              <a:t>teachingresources</a:t>
            </a:r>
            <a:r>
              <a:rPr lang="en-US" dirty="0"/>
              <a:t>/discipline/</a:t>
            </a:r>
            <a:r>
              <a:rPr lang="en-US" dirty="0" err="1"/>
              <a:t>maths</a:t>
            </a:r>
            <a:r>
              <a:rPr lang="en-US" dirty="0"/>
              <a:t>/Pages/numeracy-for-all-learners.aspx#link48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22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is Fun: Comparing Fractions https://</a:t>
            </a:r>
            <a:r>
              <a:rPr lang="en-US" dirty="0" err="1"/>
              <a:t>www.mathsisfun.com</a:t>
            </a:r>
            <a:r>
              <a:rPr lang="en-US" dirty="0"/>
              <a:t>/comparing-</a:t>
            </a:r>
            <a:r>
              <a:rPr lang="en-US" dirty="0" err="1"/>
              <a:t>fractions.html</a:t>
            </a:r>
            <a:r>
              <a:rPr lang="en-US" dirty="0"/>
              <a:t> </a:t>
            </a:r>
          </a:p>
        </p:txBody>
      </p:sp>
      <p:sp>
        <p:nvSpPr>
          <p:cNvPr id="4" name="Slide Number Placeholder 3"/>
          <p:cNvSpPr>
            <a:spLocks noGrp="1"/>
          </p:cNvSpPr>
          <p:nvPr>
            <p:ph type="sldNum" sz="quarter" idx="5"/>
          </p:nvPr>
        </p:nvSpPr>
        <p:spPr/>
        <p:txBody>
          <a:bodyPr/>
          <a:lstStyle/>
          <a:p>
            <a:fld id="{CA1C4EDE-D788-A447-B4D2-1FB0CCB4B599}" type="slidenum">
              <a:rPr lang="en-US" smtClean="0"/>
              <a:t>22</a:t>
            </a:fld>
            <a:endParaRPr lang="en-US"/>
          </a:p>
        </p:txBody>
      </p:sp>
    </p:spTree>
    <p:extLst>
      <p:ext uri="{BB962C8B-B14F-4D97-AF65-F5344CB8AC3E}">
        <p14:creationId xmlns:p14="http://schemas.microsoft.com/office/powerpoint/2010/main" val="286695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Think of someone in your life: would this table and measurement expression be a good way to communicate this data with them? If not, using what you’ve learned during this presentation, think about how this table could be improved to make it more understandable? It’s always important to consider the target audience when interpreting or presenting numerical health data.</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23</a:t>
            </a:fld>
            <a:endParaRPr lang="en-US"/>
          </a:p>
        </p:txBody>
      </p:sp>
    </p:spTree>
    <p:extLst>
      <p:ext uri="{BB962C8B-B14F-4D97-AF65-F5344CB8AC3E}">
        <p14:creationId xmlns:p14="http://schemas.microsoft.com/office/powerpoint/2010/main" val="208440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Lastly, let’s talk about infographics. An infographic is an illustration that uses graphic elements to present information in a visually striking way.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Technically, tables, charts and icon arrays are infographics; colloquially speaking, however, images like the one on this slide are typically associated with the term “infographic”. The infographic here provides a visual representation of risks we can and can not control when it comes to heart attack and stroke. This information is generalized to all populations and refers to the “standard” risk that increases risk of heart attack and stroke. It does not address a specific population.</a:t>
            </a:r>
          </a:p>
          <a:p>
            <a:pPr rtl="0"/>
            <a:endParaRPr lang="en-US" b="0" dirty="0">
              <a:effectLst/>
            </a:endParaRPr>
          </a:p>
          <a:p>
            <a:pPr rtl="0"/>
            <a:r>
              <a:rPr lang="en-US" sz="1200" b="0" i="0" u="none" strike="noStrike" kern="1200" dirty="0">
                <a:solidFill>
                  <a:schemeClr val="tx1"/>
                </a:solidFill>
                <a:effectLst/>
                <a:latin typeface="+mn-lt"/>
                <a:ea typeface="+mn-ea"/>
                <a:cs typeface="+mn-cs"/>
              </a:rPr>
              <a:t>Within this graphic, you will notice pictograms (or pictographs), which are small icons that visually communicate a concept concisely. We have some of them highlighted and enlarged here. As you can see, numerical data is well-communicated about the age group that’s considered at risk for stroke by a green circle with “65+” inside of it that is labeled “Age”.</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501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words and this infographic meaningful in terms of understanding the data? Or, does it require higher-order thought?</a:t>
            </a:r>
          </a:p>
          <a:p>
            <a:endParaRPr lang="en-US" dirty="0"/>
          </a:p>
          <a:p>
            <a:r>
              <a:rPr lang="en-US" dirty="0"/>
              <a:t>Abide Women: </a:t>
            </a:r>
            <a:r>
              <a:rPr lang="en-US" dirty="0" err="1"/>
              <a:t>www.abidewomen.org</a:t>
            </a:r>
            <a:endParaRPr lang="en-US" dirty="0"/>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25</a:t>
            </a:fld>
            <a:endParaRPr lang="en-US"/>
          </a:p>
        </p:txBody>
      </p:sp>
    </p:spTree>
    <p:extLst>
      <p:ext uri="{BB962C8B-B14F-4D97-AF65-F5344CB8AC3E}">
        <p14:creationId xmlns:p14="http://schemas.microsoft.com/office/powerpoint/2010/main" val="642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words and this infographic meaningful in terms of understanding the data? What’s different?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2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cbrhl.org.au</a:t>
            </a:r>
            <a:r>
              <a:rPr lang="en-US" dirty="0"/>
              <a:t>/health-services-providers/communicating-with-consumers/communicating-risk-and-benefit/#_edn1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467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Studies show that the way we hear and understand health statistics can be influenced by how the numbers are described.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 we present the risk is important. You can present risk in a negative manner (focused on the negative outcome), or in a positive manner (focused on the positive outcome). </a:t>
            </a:r>
          </a:p>
          <a:p>
            <a:pPr rtl="0"/>
            <a:endParaRPr lang="en-US" b="0" dirty="0">
              <a:effectLst/>
            </a:endParaRPr>
          </a:p>
          <a:p>
            <a:pPr rtl="0"/>
            <a:r>
              <a:rPr lang="en-US" sz="1200" b="0" i="0" u="none" strike="noStrike" kern="1200" dirty="0">
                <a:solidFill>
                  <a:schemeClr val="tx1"/>
                </a:solidFill>
                <a:effectLst/>
                <a:latin typeface="+mn-lt"/>
                <a:ea typeface="+mn-ea"/>
                <a:cs typeface="+mn-cs"/>
              </a:rPr>
              <a:t>“More than 20% of Americans may eventually die of cancer” might sound less scary from a different perspective: “Nearly 80% of Americans will not die of cancer.”</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29</a:t>
            </a:fld>
            <a:endParaRPr lang="en-US"/>
          </a:p>
        </p:txBody>
      </p:sp>
    </p:spTree>
    <p:extLst>
      <p:ext uri="{BB962C8B-B14F-4D97-AF65-F5344CB8AC3E}">
        <p14:creationId xmlns:p14="http://schemas.microsoft.com/office/powerpoint/2010/main" val="3453030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a:p>
            <a:pPr rtl="0"/>
            <a:r>
              <a:rPr lang="en-US" sz="1200" b="0" i="0" u="none" strike="noStrike" kern="1200" dirty="0">
                <a:solidFill>
                  <a:schemeClr val="tx1"/>
                </a:solidFill>
                <a:effectLst/>
                <a:latin typeface="+mn-lt"/>
                <a:ea typeface="+mn-ea"/>
                <a:cs typeface="+mn-cs"/>
              </a:rPr>
              <a:t>The same information might seem clearer described as a ratio, which might sound something like: “Almost 4 out of 5 Americans will not die of cancer.”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81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Information might seem clearer described as a ratio, with an accompanying picture: “1 out of 4 American men die of heart disease.”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43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Paling, J. Strategies to help patients understand risks, British Medical Journal, 2003; 327: 745-748.</a:t>
            </a:r>
          </a:p>
        </p:txBody>
      </p:sp>
      <p:sp>
        <p:nvSpPr>
          <p:cNvPr id="4" name="Slide Number Placeholder 3"/>
          <p:cNvSpPr>
            <a:spLocks noGrp="1"/>
          </p:cNvSpPr>
          <p:nvPr>
            <p:ph type="sldNum" sz="quarter" idx="5"/>
          </p:nvPr>
        </p:nvSpPr>
        <p:spPr/>
        <p:txBody>
          <a:bodyPr/>
          <a:lstStyle/>
          <a:p>
            <a:fld id="{CA1C4EDE-D788-A447-B4D2-1FB0CCB4B599}" type="slidenum">
              <a:rPr lang="en-US" smtClean="0"/>
              <a:t>32</a:t>
            </a:fld>
            <a:endParaRPr lang="en-US"/>
          </a:p>
        </p:txBody>
      </p:sp>
    </p:spTree>
    <p:extLst>
      <p:ext uri="{BB962C8B-B14F-4D97-AF65-F5344CB8AC3E}">
        <p14:creationId xmlns:p14="http://schemas.microsoft.com/office/powerpoint/2010/main" val="278486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 Australia Education: https://</a:t>
            </a:r>
            <a:r>
              <a:rPr lang="en-US" dirty="0" err="1"/>
              <a:t>www.education.vic.gov.au</a:t>
            </a:r>
            <a:r>
              <a:rPr lang="en-US" dirty="0"/>
              <a:t>/school/teachers/</a:t>
            </a:r>
            <a:r>
              <a:rPr lang="en-US" dirty="0" err="1"/>
              <a:t>teachingresources</a:t>
            </a:r>
            <a:r>
              <a:rPr lang="en-US" dirty="0"/>
              <a:t>/discipline/</a:t>
            </a:r>
            <a:r>
              <a:rPr lang="en-US" dirty="0" err="1"/>
              <a:t>maths</a:t>
            </a:r>
            <a:r>
              <a:rPr lang="en-US" dirty="0"/>
              <a:t>/Pages/numeracy-for-all-learners.aspx#link48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644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Describe numbers and define words. Use number formats and phrases that might make the most sense to your target audience.</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“myocardial infarction” means the same thing as “heart attack”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some cases, we can just say "about half" instead of "49 percent"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It can also be helpful to define risk ash high, moderate, and/or low and what those look like in number form or visually</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table shows different ways someone could communicate about risk. This is not specific to any one disease or a general gauge for risk, but is only used to illustrate how risk might be communicated.</a:t>
            </a:r>
          </a:p>
          <a:p>
            <a:pPr rtl="0"/>
            <a:endParaRPr lang="en-US" b="0" dirty="0">
              <a:effectLst/>
            </a:endParaRPr>
          </a:p>
          <a:p>
            <a:pPr rtl="0"/>
            <a:r>
              <a:rPr lang="en-US" sz="1200" b="0" i="0" u="none" strike="noStrike" kern="1200" dirty="0">
                <a:solidFill>
                  <a:schemeClr val="tx1"/>
                </a:solidFill>
                <a:effectLst/>
                <a:latin typeface="+mn-lt"/>
                <a:ea typeface="+mn-ea"/>
                <a:cs typeface="+mn-cs"/>
              </a:rPr>
              <a:t>Use MedlinePlus as a resource for further information on health topics, word definitions, etc. for consumers - in this situation, consumers are everyday folks like you and me. </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496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Explain absolute vs relative risk when necessary. </a:t>
            </a:r>
          </a:p>
          <a:p>
            <a:pPr rtl="0"/>
            <a:endParaRPr lang="en-US" b="0" dirty="0">
              <a:effectLst/>
            </a:endParaRPr>
          </a:p>
          <a:p>
            <a:pPr rtl="0"/>
            <a:r>
              <a:rPr lang="en-US" sz="1200" b="0" i="0" u="none" strike="noStrike" kern="1200" dirty="0">
                <a:solidFill>
                  <a:schemeClr val="tx1"/>
                </a:solidFill>
                <a:effectLst/>
                <a:latin typeface="+mn-lt"/>
                <a:ea typeface="+mn-ea"/>
                <a:cs typeface="+mn-cs"/>
              </a:rPr>
              <a:t>"3 out of 1,000 nonsmokers may have a stroke in their lifetime, while 6 out of 1,000 smokers may have a stroke in their lifetime," instead of "Smokers have 2 times the risk of having a stroke in their lifetime.“</a:t>
            </a:r>
          </a:p>
          <a:p>
            <a:pPr rtl="0"/>
            <a:endParaRPr lang="en-US" b="0" dirty="0">
              <a:effectLst/>
            </a:endParaRPr>
          </a:p>
          <a:p>
            <a:pPr rtl="0"/>
            <a:r>
              <a:rPr lang="en-US" sz="1200" b="0" i="0" u="none" strike="noStrike" kern="1200" dirty="0">
                <a:solidFill>
                  <a:schemeClr val="tx1"/>
                </a:solidFill>
                <a:effectLst/>
                <a:latin typeface="+mn-lt"/>
                <a:ea typeface="+mn-ea"/>
                <a:cs typeface="+mn-cs"/>
              </a:rPr>
              <a:t>Both of these are correct, but it’s important to think about how particular framing might motivate people to do something, or to start working with health care providers to improve their health.</a:t>
            </a:r>
          </a:p>
          <a:p>
            <a:pPr rtl="0"/>
            <a:endParaRPr lang="en-US" b="0" dirty="0">
              <a:effectLst/>
            </a:endParaRPr>
          </a:p>
          <a:p>
            <a:pPr rtl="0"/>
            <a:r>
              <a:rPr lang="en-US" sz="1200" b="0" i="0" u="none" strike="noStrike" kern="1200" dirty="0">
                <a:solidFill>
                  <a:schemeClr val="tx1"/>
                </a:solidFill>
                <a:effectLst/>
                <a:latin typeface="+mn-lt"/>
                <a:ea typeface="+mn-ea"/>
                <a:cs typeface="+mn-cs"/>
              </a:rPr>
              <a:t>Remember: When communicating with people, give absolute risk instead of relative risk. Absolute risk estimates the number of health events among individuals in a group, and gives a better sense of personal or individual risk. When you hear numbers about risk, it’s best to focus on the absolute risk.</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Paling, J. Strategies to help patients understand risks, British Medical Journal, 2003; 327: 745-748.</a:t>
            </a:r>
          </a:p>
          <a:p>
            <a:pPr rtl="0"/>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34</a:t>
            </a:fld>
            <a:endParaRPr lang="en-US"/>
          </a:p>
        </p:txBody>
      </p:sp>
    </p:spTree>
    <p:extLst>
      <p:ext uri="{BB962C8B-B14F-4D97-AF65-F5344CB8AC3E}">
        <p14:creationId xmlns:p14="http://schemas.microsoft.com/office/powerpoint/2010/main" val="1885224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51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81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Describe numbers and define words. Use number formats and phrases that might make the most sense to her.</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“mammogram” means the same thing as “screening for breast cancer”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Perhaps use an icon array to display risk and use absolute vs. relative risk to help her interpret the numbers.</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Use credible resources for further information on health topics, word definitions, etc. for consumers - in this situation, consumers people like you and me. </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694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39</a:t>
            </a:fld>
            <a:endParaRPr lang="en-US"/>
          </a:p>
        </p:txBody>
      </p:sp>
    </p:spTree>
    <p:extLst>
      <p:ext uri="{BB962C8B-B14F-4D97-AF65-F5344CB8AC3E}">
        <p14:creationId xmlns:p14="http://schemas.microsoft.com/office/powerpoint/2010/main" val="514010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Break down the numbers differently.</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Use MedlinePlus and other credible resources for further information on health topics, word definitions, etc. for consumers - in this situation, consumers are people like you and me.</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NLM Toolkit: </a:t>
            </a:r>
            <a:r>
              <a:rPr lang="en-US" sz="1200" u="sng" kern="1200" dirty="0">
                <a:solidFill>
                  <a:schemeClr val="tx1"/>
                </a:solidFill>
                <a:effectLst/>
                <a:latin typeface="+mn-lt"/>
                <a:ea typeface="+mn-ea"/>
                <a:cs typeface="+mn-cs"/>
                <a:hlinkClick r:id="rId3"/>
              </a:rPr>
              <a:t>https://nnlm.gov/training/class-catalog/making-sense-numbers-understanding-risks-and-benefits-communicating</a:t>
            </a:r>
            <a:r>
              <a:rPr lang="en-US" sz="1200" kern="1200" dirty="0">
                <a:solidFill>
                  <a:schemeClr val="tx1"/>
                </a:solidFill>
                <a:effectLst/>
                <a:latin typeface="+mn-lt"/>
                <a:ea typeface="+mn-ea"/>
                <a:cs typeface="+mn-cs"/>
              </a:rPr>
              <a:t> </a:t>
            </a:r>
          </a:p>
          <a:p>
            <a:pPr rtl="0"/>
            <a:r>
              <a:rPr lang="en-US" sz="1200" b="0" i="0" u="none" strike="noStrike" kern="1200" dirty="0">
                <a:solidFill>
                  <a:schemeClr val="tx1"/>
                </a:solidFill>
                <a:effectLst/>
                <a:latin typeface="+mn-lt"/>
                <a:ea typeface="+mn-ea"/>
                <a:cs typeface="+mn-cs"/>
              </a:rPr>
              <a:t> </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86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cbrhl.org.au</a:t>
            </a:r>
            <a:r>
              <a:rPr lang="en-US" dirty="0"/>
              <a:t>/health-services-providers/communicating-with-consumers/communicating-risk-and-benefit/#_edn1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03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Reyna, V. F., Nelson, W. L., Han, P. K., &amp; </a:t>
            </a:r>
            <a:r>
              <a:rPr lang="en-US" sz="1200" b="0" i="0" kern="1200" dirty="0" err="1">
                <a:solidFill>
                  <a:schemeClr val="tx1"/>
                </a:solidFill>
                <a:effectLst/>
                <a:latin typeface="+mn-lt"/>
                <a:ea typeface="+mn-ea"/>
                <a:cs typeface="+mn-cs"/>
              </a:rPr>
              <a:t>Dieckmann</a:t>
            </a:r>
            <a:r>
              <a:rPr lang="en-US" sz="1200" b="0" i="0" kern="1200" dirty="0">
                <a:solidFill>
                  <a:schemeClr val="tx1"/>
                </a:solidFill>
                <a:effectLst/>
                <a:latin typeface="+mn-lt"/>
                <a:ea typeface="+mn-ea"/>
                <a:cs typeface="+mn-cs"/>
              </a:rPr>
              <a:t>, N. F. (2009). How numeracy influences risk comprehension and medical decision making. Psychological Bulletin, 135(6), 943–973.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/10.1037/a0017327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57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Reyna, V. F., Nelson, W. L., Han, P. K., &amp; </a:t>
            </a:r>
            <a:r>
              <a:rPr lang="en-US" sz="1200" b="0" i="0" kern="1200" dirty="0" err="1">
                <a:solidFill>
                  <a:schemeClr val="tx1"/>
                </a:solidFill>
                <a:effectLst/>
                <a:latin typeface="+mn-lt"/>
                <a:ea typeface="+mn-ea"/>
                <a:cs typeface="+mn-cs"/>
              </a:rPr>
              <a:t>Dieckmann</a:t>
            </a:r>
            <a:r>
              <a:rPr lang="en-US" sz="1200" b="0" i="0" kern="1200" dirty="0">
                <a:solidFill>
                  <a:schemeClr val="tx1"/>
                </a:solidFill>
                <a:effectLst/>
                <a:latin typeface="+mn-lt"/>
                <a:ea typeface="+mn-ea"/>
                <a:cs typeface="+mn-cs"/>
              </a:rPr>
              <a:t>, N. F. (2009). How numeracy influences risk comprehension and medical decision making. Psychological Bulletin, 135(6), 943–973.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/10.1037/a0017327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C4EDE-D788-A447-B4D2-1FB0CCB4B5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75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Strategies to Enhance Numeracy Skills</a:t>
            </a:r>
            <a:r>
              <a:rPr lang="en-US" dirty="0"/>
              <a:t>, 2016, by Andrew Pleasant, Megan Rooney, </a:t>
            </a:r>
            <a:r>
              <a:rPr lang="en-US" dirty="0" err="1"/>
              <a:t>Catina</a:t>
            </a:r>
            <a:r>
              <a:rPr lang="en-US" dirty="0"/>
              <a:t> O’Leary, Laurie Myers, and Rima Rudd.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1C4EDE-D788-A447-B4D2-1FB0CCB4B599}" type="slidenum">
              <a:rPr lang="en-US" smtClean="0"/>
              <a:t>9</a:t>
            </a:fld>
            <a:endParaRPr lang="en-US"/>
          </a:p>
        </p:txBody>
      </p:sp>
    </p:spTree>
    <p:extLst>
      <p:ext uri="{BB962C8B-B14F-4D97-AF65-F5344CB8AC3E}">
        <p14:creationId xmlns:p14="http://schemas.microsoft.com/office/powerpoint/2010/main" val="288086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Canberra Health Literacy: </a:t>
            </a:r>
            <a:r>
              <a:rPr lang="en-US" sz="1200" b="0" kern="1200" dirty="0">
                <a:solidFill>
                  <a:schemeClr val="tx1"/>
                </a:solidFill>
                <a:effectLst/>
                <a:latin typeface="+mn-lt"/>
                <a:ea typeface="+mn-ea"/>
                <a:cs typeface="+mn-cs"/>
              </a:rPr>
              <a:t>Communicating Risk and Benefit to Consumers https://</a:t>
            </a:r>
            <a:r>
              <a:rPr lang="en-US" sz="1200" b="0" kern="1200" dirty="0" err="1">
                <a:solidFill>
                  <a:schemeClr val="tx1"/>
                </a:solidFill>
                <a:effectLst/>
                <a:latin typeface="+mn-lt"/>
                <a:ea typeface="+mn-ea"/>
                <a:cs typeface="+mn-cs"/>
              </a:rPr>
              <a:t>cbrhl.org.au</a:t>
            </a:r>
            <a:r>
              <a:rPr lang="en-US" sz="1200" b="0" kern="1200" dirty="0">
                <a:solidFill>
                  <a:schemeClr val="tx1"/>
                </a:solidFill>
                <a:effectLst/>
                <a:latin typeface="+mn-lt"/>
                <a:ea typeface="+mn-ea"/>
                <a:cs typeface="+mn-cs"/>
              </a:rPr>
              <a:t>/health-services-providers/communicating-with-consumers/communicating-risk-and-benefit/#_edn6 </a:t>
            </a:r>
          </a:p>
        </p:txBody>
      </p:sp>
      <p:sp>
        <p:nvSpPr>
          <p:cNvPr id="4" name="Slide Number Placeholder 3"/>
          <p:cNvSpPr>
            <a:spLocks noGrp="1"/>
          </p:cNvSpPr>
          <p:nvPr>
            <p:ph type="sldNum" sz="quarter" idx="5"/>
          </p:nvPr>
        </p:nvSpPr>
        <p:spPr/>
        <p:txBody>
          <a:bodyPr/>
          <a:lstStyle/>
          <a:p>
            <a:fld id="{CA1C4EDE-D788-A447-B4D2-1FB0CCB4B599}" type="slidenum">
              <a:rPr lang="en-US" smtClean="0"/>
              <a:t>10</a:t>
            </a:fld>
            <a:endParaRPr lang="en-US"/>
          </a:p>
        </p:txBody>
      </p:sp>
    </p:spTree>
    <p:extLst>
      <p:ext uri="{BB962C8B-B14F-4D97-AF65-F5344CB8AC3E}">
        <p14:creationId xmlns:p14="http://schemas.microsoft.com/office/powerpoint/2010/main" val="1040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Rothman, R.L et al Perspective: The Role of Numeracy in Health Care, </a:t>
            </a:r>
            <a:r>
              <a:rPr lang="en-US" i="1" dirty="0"/>
              <a:t>J Health </a:t>
            </a:r>
            <a:r>
              <a:rPr lang="en-US" i="1" dirty="0" err="1"/>
              <a:t>Commun</a:t>
            </a:r>
            <a:r>
              <a:rPr lang="en-US" dirty="0"/>
              <a:t>. 2008 September ; 13(6): 583–595. doi:10.1080/10810730802281791</a:t>
            </a:r>
          </a:p>
        </p:txBody>
      </p:sp>
      <p:sp>
        <p:nvSpPr>
          <p:cNvPr id="4" name="Slide Number Placeholder 3"/>
          <p:cNvSpPr>
            <a:spLocks noGrp="1"/>
          </p:cNvSpPr>
          <p:nvPr>
            <p:ph type="sldNum" sz="quarter" idx="5"/>
          </p:nvPr>
        </p:nvSpPr>
        <p:spPr/>
        <p:txBody>
          <a:bodyPr/>
          <a:lstStyle/>
          <a:p>
            <a:fld id="{CA1C4EDE-D788-A447-B4D2-1FB0CCB4B599}" type="slidenum">
              <a:rPr lang="en-US" smtClean="0"/>
              <a:t>11</a:t>
            </a:fld>
            <a:endParaRPr lang="en-US"/>
          </a:p>
        </p:txBody>
      </p:sp>
    </p:spTree>
    <p:extLst>
      <p:ext uri="{BB962C8B-B14F-4D97-AF65-F5344CB8AC3E}">
        <p14:creationId xmlns:p14="http://schemas.microsoft.com/office/powerpoint/2010/main" val="252546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19A2F5-ABAF-4844-A2CF-229A0DF38D6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290639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9A2F5-ABAF-4844-A2CF-229A0DF38D6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150236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9A2F5-ABAF-4844-A2CF-229A0DF38D6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290067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9A2F5-ABAF-4844-A2CF-229A0DF38D6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46708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19A2F5-ABAF-4844-A2CF-229A0DF38D6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100483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19A2F5-ABAF-4844-A2CF-229A0DF38D6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393564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19A2F5-ABAF-4844-A2CF-229A0DF38D6B}"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228280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19A2F5-ABAF-4844-A2CF-229A0DF38D6B}"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254741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9A2F5-ABAF-4844-A2CF-229A0DF38D6B}"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187748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19A2F5-ABAF-4844-A2CF-229A0DF38D6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305217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19A2F5-ABAF-4844-A2CF-229A0DF38D6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9F94E-D6D7-C34D-97A4-1149C089E51C}" type="slidenum">
              <a:rPr lang="en-US" smtClean="0"/>
              <a:t>‹#›</a:t>
            </a:fld>
            <a:endParaRPr lang="en-US"/>
          </a:p>
        </p:txBody>
      </p:sp>
    </p:spTree>
    <p:extLst>
      <p:ext uri="{BB962C8B-B14F-4D97-AF65-F5344CB8AC3E}">
        <p14:creationId xmlns:p14="http://schemas.microsoft.com/office/powerpoint/2010/main" val="250708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9A2F5-ABAF-4844-A2CF-229A0DF38D6B}" type="datetimeFigureOut">
              <a:rPr lang="en-US" smtClean="0"/>
              <a:t>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9F94E-D6D7-C34D-97A4-1149C089E51C}" type="slidenum">
              <a:rPr lang="en-US" smtClean="0"/>
              <a:t>‹#›</a:t>
            </a:fld>
            <a:endParaRPr lang="en-US"/>
          </a:p>
        </p:txBody>
      </p:sp>
    </p:spTree>
    <p:extLst>
      <p:ext uri="{BB962C8B-B14F-4D97-AF65-F5344CB8AC3E}">
        <p14:creationId xmlns:p14="http://schemas.microsoft.com/office/powerpoint/2010/main" val="206280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agnert@y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C02BC3D1-792F-5D4A-80AD-885EB7B31CE9}"/>
              </a:ext>
            </a:extLst>
          </p:cNvPr>
          <p:cNvSpPr>
            <a:spLocks noGrp="1"/>
          </p:cNvSpPr>
          <p:nvPr>
            <p:ph type="subTitle" idx="1"/>
          </p:nvPr>
        </p:nvSpPr>
        <p:spPr>
          <a:xfrm>
            <a:off x="3153299" y="3295435"/>
            <a:ext cx="5885395" cy="1141851"/>
          </a:xfrm>
          <a:noFill/>
        </p:spPr>
        <p:txBody>
          <a:bodyPr>
            <a:noAutofit/>
          </a:bodyPr>
          <a:lstStyle/>
          <a:p>
            <a:r>
              <a:rPr lang="en-US" sz="3200" dirty="0">
                <a:solidFill>
                  <a:srgbClr val="080808"/>
                </a:solidFill>
                <a:latin typeface="Helvetica" pitchFamily="2" charset="0"/>
              </a:rPr>
              <a:t>The Role of Numeracy Literacy in Health Disparities</a:t>
            </a:r>
          </a:p>
        </p:txBody>
      </p:sp>
      <p:sp>
        <p:nvSpPr>
          <p:cNvPr id="2" name="Title 1">
            <a:extLst>
              <a:ext uri="{FF2B5EF4-FFF2-40B4-BE49-F238E27FC236}">
                <a16:creationId xmlns:a16="http://schemas.microsoft.com/office/drawing/2014/main" id="{CB02C233-5638-0A4B-B3AC-EEEC24E90989}"/>
              </a:ext>
            </a:extLst>
          </p:cNvPr>
          <p:cNvSpPr>
            <a:spLocks noGrp="1"/>
          </p:cNvSpPr>
          <p:nvPr>
            <p:ph type="ctrTitle"/>
          </p:nvPr>
        </p:nvSpPr>
        <p:spPr>
          <a:xfrm>
            <a:off x="2585256" y="1911508"/>
            <a:ext cx="7021479" cy="2150719"/>
          </a:xfrm>
          <a:noFill/>
        </p:spPr>
        <p:txBody>
          <a:bodyPr anchor="ctr">
            <a:normAutofit/>
          </a:bodyPr>
          <a:lstStyle/>
          <a:p>
            <a:r>
              <a:rPr lang="en-US" sz="3600" b="1" dirty="0">
                <a:solidFill>
                  <a:srgbClr val="080808"/>
                </a:solidFill>
                <a:latin typeface="Helvetica" pitchFamily="2" charset="0"/>
              </a:rPr>
              <a:t>Count Me In or Count Me Out?</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C3F845F-CC58-234D-B979-E7A6EF170B58}"/>
              </a:ext>
            </a:extLst>
          </p:cNvPr>
          <p:cNvSpPr txBox="1"/>
          <p:nvPr/>
        </p:nvSpPr>
        <p:spPr>
          <a:xfrm>
            <a:off x="6952743" y="5294608"/>
            <a:ext cx="5523022" cy="1754326"/>
          </a:xfrm>
          <a:prstGeom prst="rect">
            <a:avLst/>
          </a:prstGeom>
          <a:noFill/>
        </p:spPr>
        <p:txBody>
          <a:bodyPr wrap="square" rtlCol="0">
            <a:spAutoFit/>
          </a:bodyPr>
          <a:lstStyle/>
          <a:p>
            <a:pPr>
              <a:spcBef>
                <a:spcPct val="0"/>
              </a:spcBef>
              <a:defRPr/>
            </a:pPr>
            <a:r>
              <a:rPr lang="en-US" dirty="0">
                <a:solidFill>
                  <a:prstClr val="black"/>
                </a:solidFill>
                <a:latin typeface="Helvetica" pitchFamily="2" charset="0"/>
              </a:rPr>
              <a:t>Teresa Wagner, </a:t>
            </a:r>
            <a:r>
              <a:rPr lang="en-US" dirty="0" err="1">
                <a:solidFill>
                  <a:prstClr val="black"/>
                </a:solidFill>
                <a:latin typeface="Helvetica" pitchFamily="2" charset="0"/>
              </a:rPr>
              <a:t>DrPH</a:t>
            </a:r>
            <a:r>
              <a:rPr lang="en-US" dirty="0">
                <a:solidFill>
                  <a:prstClr val="black"/>
                </a:solidFill>
                <a:latin typeface="Helvetica" pitchFamily="2" charset="0"/>
              </a:rPr>
              <a:t>, MS, CPH, RD/LD, CPPS, CHWI, </a:t>
            </a:r>
            <a:r>
              <a:rPr lang="en-US" dirty="0" err="1">
                <a:solidFill>
                  <a:prstClr val="black"/>
                </a:solidFill>
                <a:latin typeface="Helvetica" pitchFamily="2" charset="0"/>
              </a:rPr>
              <a:t>DipACLM</a:t>
            </a:r>
            <a:r>
              <a:rPr lang="en-US" dirty="0">
                <a:solidFill>
                  <a:prstClr val="black"/>
                </a:solidFill>
                <a:latin typeface="Helvetica" pitchFamily="2" charset="0"/>
              </a:rPr>
              <a:t>, CHWC</a:t>
            </a:r>
          </a:p>
          <a:p>
            <a:pPr>
              <a:spcBef>
                <a:spcPct val="0"/>
              </a:spcBef>
              <a:defRPr/>
            </a:pPr>
            <a:r>
              <a:rPr lang="en-US" dirty="0">
                <a:solidFill>
                  <a:prstClr val="black"/>
                </a:solidFill>
                <a:latin typeface="Helvetica" pitchFamily="2" charset="0"/>
              </a:rPr>
              <a:t>Nutrition and Health Literacy Consultant</a:t>
            </a:r>
          </a:p>
          <a:p>
            <a:pPr>
              <a:spcBef>
                <a:spcPct val="0"/>
              </a:spcBef>
              <a:defRPr/>
            </a:pPr>
            <a:r>
              <a:rPr lang="en-US" dirty="0">
                <a:solidFill>
                  <a:prstClr val="black"/>
                </a:solidFill>
                <a:latin typeface="Helvetica" pitchFamily="2" charset="0"/>
              </a:rPr>
              <a:t>President and Founder, Health Literacy Texas</a:t>
            </a:r>
          </a:p>
          <a:p>
            <a:pPr>
              <a:spcBef>
                <a:spcPct val="0"/>
              </a:spcBef>
              <a:defRPr/>
            </a:pPr>
            <a:r>
              <a:rPr lang="en-US" dirty="0">
                <a:latin typeface="Helvetica" pitchFamily="2" charset="0"/>
                <a:hlinkClick r:id="rId2">
                  <a:extLst>
                    <a:ext uri="{A12FA001-AC4F-418D-AE19-62706E023703}">
                      <ahyp:hlinkClr xmlns:ahyp="http://schemas.microsoft.com/office/drawing/2018/hyperlinkcolor" xmlns="" val="tx"/>
                    </a:ext>
                  </a:extLst>
                </a:hlinkClick>
              </a:rPr>
              <a:t>wagnert@ymail.com</a:t>
            </a:r>
            <a:r>
              <a:rPr lang="en-US" dirty="0">
                <a:latin typeface="Helvetica" pitchFamily="2" charset="0"/>
              </a:rPr>
              <a:t> </a:t>
            </a:r>
          </a:p>
          <a:p>
            <a:endParaRPr lang="en-US" dirty="0"/>
          </a:p>
        </p:txBody>
      </p:sp>
    </p:spTree>
    <p:extLst>
      <p:ext uri="{BB962C8B-B14F-4D97-AF65-F5344CB8AC3E}">
        <p14:creationId xmlns:p14="http://schemas.microsoft.com/office/powerpoint/2010/main" val="289969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2">
            <a:extLst>
              <a:ext uri="{FF2B5EF4-FFF2-40B4-BE49-F238E27FC236}">
                <a16:creationId xmlns:a16="http://schemas.microsoft.com/office/drawing/2014/main" id="{E561AD0F-2B15-4989-ABCB-25A120A18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24">
            <a:extLst>
              <a:ext uri="{FF2B5EF4-FFF2-40B4-BE49-F238E27FC236}">
                <a16:creationId xmlns:a16="http://schemas.microsoft.com/office/drawing/2014/main" id="{5707F116-8EC0-4822-9067-186AC8C96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26">
            <a:extLst>
              <a:ext uri="{FF2B5EF4-FFF2-40B4-BE49-F238E27FC236}">
                <a16:creationId xmlns:a16="http://schemas.microsoft.com/office/drawing/2014/main" id="{B1ECBAC9-8FF8-4D44-BD49-6B81C3816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5253" y="-514542"/>
            <a:ext cx="2039436" cy="1444373"/>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28">
            <a:extLst>
              <a:ext uri="{FF2B5EF4-FFF2-40B4-BE49-F238E27FC236}">
                <a16:creationId xmlns:a16="http://schemas.microsoft.com/office/drawing/2014/main" id="{530F234A-713C-4B90-B43E-8F10C8B67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82779" y="539055"/>
            <a:ext cx="745834" cy="74583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0">
            <a:extLst>
              <a:ext uri="{FF2B5EF4-FFF2-40B4-BE49-F238E27FC236}">
                <a16:creationId xmlns:a16="http://schemas.microsoft.com/office/drawing/2014/main" id="{028836FF-97B4-4EE9-AF5D-39FF0F5AC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12657" y="1748175"/>
            <a:ext cx="933492" cy="9334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2">
            <a:extLst>
              <a:ext uri="{FF2B5EF4-FFF2-40B4-BE49-F238E27FC236}">
                <a16:creationId xmlns:a16="http://schemas.microsoft.com/office/drawing/2014/main" id="{52329D9A-3D48-4B69-939D-2A480F147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430613" y="5023033"/>
            <a:ext cx="856138" cy="85613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D5CC4CB-7B78-480A-A0AE-A8A35C08E1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01313" y="5596021"/>
            <a:ext cx="381459" cy="38145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C580C66-5435-4F00-873E-679D3D504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5789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B4AFD177-1A38-4FAE-87D4-840AE22C86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903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655520DF-BCFA-4422-B5D9-A5A1FABAD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C473EE-E60D-C64A-B93B-E2E07257121B}"/>
              </a:ext>
            </a:extLst>
          </p:cNvPr>
          <p:cNvSpPr>
            <a:spLocks noGrp="1"/>
          </p:cNvSpPr>
          <p:nvPr>
            <p:ph type="title"/>
          </p:nvPr>
        </p:nvSpPr>
        <p:spPr>
          <a:xfrm>
            <a:off x="901510" y="2717871"/>
            <a:ext cx="4699483" cy="1952947"/>
          </a:xfrm>
          <a:noFill/>
        </p:spPr>
        <p:txBody>
          <a:bodyPr vert="horz" lIns="91440" tIns="45720" rIns="91440" bIns="45720" rtlCol="0" anchor="ctr">
            <a:normAutofit fontScale="90000"/>
          </a:bodyPr>
          <a:lstStyle/>
          <a:p>
            <a:pPr algn="ctr"/>
            <a:r>
              <a:rPr lang="en-US" sz="2800" dirty="0">
                <a:solidFill>
                  <a:srgbClr val="080808"/>
                </a:solidFill>
                <a:latin typeface="Helvetica" pitchFamily="2" charset="0"/>
              </a:rPr>
              <a:t>Health consumers perceive risk and benefit differently than clinicians.</a:t>
            </a:r>
            <a:br>
              <a:rPr lang="en-US" sz="2800" dirty="0">
                <a:solidFill>
                  <a:srgbClr val="080808"/>
                </a:solidFill>
                <a:latin typeface="Helvetica" pitchFamily="2" charset="0"/>
              </a:rPr>
            </a:br>
            <a:r>
              <a:rPr lang="en-US" sz="2800" dirty="0">
                <a:solidFill>
                  <a:srgbClr val="080808"/>
                </a:solidFill>
                <a:latin typeface="Helvetica" pitchFamily="2" charset="0"/>
              </a:rPr>
              <a:t/>
            </a:r>
            <a:br>
              <a:rPr lang="en-US" sz="2800" dirty="0">
                <a:solidFill>
                  <a:srgbClr val="080808"/>
                </a:solidFill>
                <a:latin typeface="Helvetica" pitchFamily="2" charset="0"/>
              </a:rPr>
            </a:br>
            <a:r>
              <a:rPr lang="en-US" sz="2800" dirty="0">
                <a:solidFill>
                  <a:srgbClr val="080808"/>
                </a:solidFill>
                <a:latin typeface="Helvetica" pitchFamily="2" charset="0"/>
              </a:rPr>
              <a:t>However, it’s a critical part of informed consent and shared decision making.</a:t>
            </a:r>
            <a:endParaRPr lang="en-US" sz="2800" kern="1200" dirty="0">
              <a:solidFill>
                <a:srgbClr val="080808"/>
              </a:solidFill>
              <a:latin typeface="+mj-lt"/>
              <a:ea typeface="+mj-ea"/>
              <a:cs typeface="+mj-cs"/>
            </a:endParaRPr>
          </a:p>
        </p:txBody>
      </p:sp>
      <p:pic>
        <p:nvPicPr>
          <p:cNvPr id="5" name="Google Shape;240;p42">
            <a:extLst>
              <a:ext uri="{FF2B5EF4-FFF2-40B4-BE49-F238E27FC236}">
                <a16:creationId xmlns:a16="http://schemas.microsoft.com/office/drawing/2014/main" id="{670DBB88-9A11-404B-AF89-7F9222B67999}"/>
              </a:ext>
            </a:extLst>
          </p:cNvPr>
          <p:cNvPicPr>
            <a:picLocks noGrp="1"/>
          </p:cNvPicPr>
          <p:nvPr>
            <p:ph type="pic" idx="1"/>
          </p:nvPr>
        </p:nvPicPr>
        <p:blipFill rotWithShape="1">
          <a:blip r:embed="rId3">
            <a:extLst/>
          </a:blip>
          <a:srcRect t="2603" r="-3" b="2600"/>
          <a:stretch/>
        </p:blipFill>
        <p:spPr>
          <a:xfrm>
            <a:off x="6575631" y="441677"/>
            <a:ext cx="4888646" cy="6030793"/>
          </a:xfrm>
          <a:prstGeom prst="rect">
            <a:avLst/>
          </a:prstGeom>
          <a:noFill/>
        </p:spPr>
      </p:pic>
      <p:sp>
        <p:nvSpPr>
          <p:cNvPr id="14" name="Title 1">
            <a:extLst>
              <a:ext uri="{FF2B5EF4-FFF2-40B4-BE49-F238E27FC236}">
                <a16:creationId xmlns:a16="http://schemas.microsoft.com/office/drawing/2014/main" id="{6E43FD51-08B0-9F4E-A8CD-85E0A324A539}"/>
              </a:ext>
            </a:extLst>
          </p:cNvPr>
          <p:cNvSpPr txBox="1">
            <a:spLocks/>
          </p:cNvSpPr>
          <p:nvPr/>
        </p:nvSpPr>
        <p:spPr>
          <a:xfrm>
            <a:off x="487096" y="502232"/>
            <a:ext cx="5507480" cy="1235128"/>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pPr>
            <a:r>
              <a:rPr lang="en-US" sz="3600" dirty="0">
                <a:latin typeface="Helvetica" pitchFamily="2" charset="0"/>
              </a:rPr>
              <a:t>Communicating Outcomes</a:t>
            </a:r>
          </a:p>
        </p:txBody>
      </p:sp>
    </p:spTree>
    <p:extLst>
      <p:ext uri="{BB962C8B-B14F-4D97-AF65-F5344CB8AC3E}">
        <p14:creationId xmlns:p14="http://schemas.microsoft.com/office/powerpoint/2010/main" val="297289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CB8D3D-69AE-2E42-AA46-1DF415DBD7D1}"/>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Low Health Numeracy</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6">
            <a:extLst>
              <a:ext uri="{FF2B5EF4-FFF2-40B4-BE49-F238E27FC236}">
                <a16:creationId xmlns:a16="http://schemas.microsoft.com/office/drawing/2014/main" id="{ACD8F461-2C26-B4C4-42AC-8641E2ACA308}"/>
              </a:ext>
            </a:extLst>
          </p:cNvPr>
          <p:cNvGraphicFramePr/>
          <p:nvPr>
            <p:extLst>
              <p:ext uri="{D42A27DB-BD31-4B8C-83A1-F6EECF244321}">
                <p14:modId xmlns:p14="http://schemas.microsoft.com/office/powerpoint/2010/main" val="20656385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54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0E9505-4009-5B42-B465-0810FE85C085}"/>
              </a:ext>
            </a:extLst>
          </p:cNvPr>
          <p:cNvSpPr>
            <a:spLocks noGrp="1"/>
          </p:cNvSpPr>
          <p:nvPr>
            <p:ph type="title"/>
          </p:nvPr>
        </p:nvSpPr>
        <p:spPr>
          <a:xfrm>
            <a:off x="838200" y="668377"/>
            <a:ext cx="10515600" cy="1325563"/>
          </a:xfrm>
        </p:spPr>
        <p:txBody>
          <a:bodyPr>
            <a:normAutofit/>
          </a:bodyPr>
          <a:lstStyle/>
          <a:p>
            <a:pPr algn="ctr"/>
            <a:r>
              <a:rPr lang="en-US" dirty="0">
                <a:latin typeface="Helvetica" pitchFamily="2" charset="0"/>
              </a:rPr>
              <a:t>Individual Perspective: Risk vs. Benefit</a:t>
            </a:r>
          </a:p>
        </p:txBody>
      </p:sp>
      <p:graphicFrame>
        <p:nvGraphicFramePr>
          <p:cNvPr id="22" name="Content Placeholder 5">
            <a:extLst>
              <a:ext uri="{FF2B5EF4-FFF2-40B4-BE49-F238E27FC236}">
                <a16:creationId xmlns:a16="http://schemas.microsoft.com/office/drawing/2014/main" id="{F5A4E475-DB25-B7FB-A394-7AEDF6430802}"/>
              </a:ext>
            </a:extLst>
          </p:cNvPr>
          <p:cNvGraphicFramePr>
            <a:graphicFrameLocks noGrp="1"/>
          </p:cNvGraphicFramePr>
          <p:nvPr>
            <p:ph sz="half" idx="1"/>
            <p:extLst>
              <p:ext uri="{D42A27DB-BD31-4B8C-83A1-F6EECF244321}">
                <p14:modId xmlns:p14="http://schemas.microsoft.com/office/powerpoint/2010/main" val="1468649003"/>
              </p:ext>
            </p:extLst>
          </p:nvPr>
        </p:nvGraphicFramePr>
        <p:xfrm>
          <a:off x="960120" y="1960960"/>
          <a:ext cx="10515600" cy="435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96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9EF0AA8-4D64-4C53-B384-57D2EF3822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C473EE-E60D-C64A-B93B-E2E07257121B}"/>
              </a:ext>
            </a:extLst>
          </p:cNvPr>
          <p:cNvSpPr>
            <a:spLocks noGrp="1"/>
          </p:cNvSpPr>
          <p:nvPr>
            <p:ph type="title"/>
          </p:nvPr>
        </p:nvSpPr>
        <p:spPr>
          <a:xfrm>
            <a:off x="5791338" y="2206920"/>
            <a:ext cx="5771260" cy="4394988"/>
          </a:xfrm>
        </p:spPr>
        <p:txBody>
          <a:bodyPr vert="horz" lIns="91440" tIns="45720" rIns="91440" bIns="45720" rtlCol="0" anchor="ctr">
            <a:normAutofit/>
          </a:bodyPr>
          <a:lstStyle/>
          <a:p>
            <a:pPr algn="ctr"/>
            <a:r>
              <a:rPr lang="en-US" sz="2400" kern="1200" dirty="0">
                <a:latin typeface="Helvetica" pitchFamily="2" charset="0"/>
              </a:rPr>
              <a:t>When looking at numerical health data, consider the best way to deliver the risk.</a:t>
            </a:r>
            <a:br>
              <a:rPr lang="en-US" sz="2400" kern="1200" dirty="0">
                <a:latin typeface="Helvetica" pitchFamily="2" charset="0"/>
              </a:rPr>
            </a:br>
            <a:r>
              <a:rPr lang="en-US" sz="2400" kern="1200" dirty="0">
                <a:latin typeface="Helvetica" pitchFamily="2" charset="0"/>
              </a:rPr>
              <a:t/>
            </a:r>
            <a:br>
              <a:rPr lang="en-US" sz="2400" kern="1200" dirty="0">
                <a:latin typeface="Helvetica" pitchFamily="2" charset="0"/>
              </a:rPr>
            </a:br>
            <a:r>
              <a:rPr lang="en-US" sz="2400" kern="1200" dirty="0">
                <a:latin typeface="Helvetica" pitchFamily="2" charset="0"/>
              </a:rPr>
              <a:t>Avoid explaining risk in descriptive terms, such as “low risk” or “twice as likely.”</a:t>
            </a:r>
            <a:br>
              <a:rPr lang="en-US" sz="2400" kern="1200" dirty="0">
                <a:latin typeface="Helvetica" pitchFamily="2" charset="0"/>
              </a:rPr>
            </a:br>
            <a:r>
              <a:rPr lang="en-US" sz="2400" kern="1200" dirty="0">
                <a:latin typeface="Helvetica" pitchFamily="2" charset="0"/>
              </a:rPr>
              <a:t/>
            </a:r>
            <a:br>
              <a:rPr lang="en-US" sz="2400" kern="1200" dirty="0">
                <a:latin typeface="Helvetica" pitchFamily="2" charset="0"/>
              </a:rPr>
            </a:br>
            <a:r>
              <a:rPr lang="en-US" sz="2400" kern="1200" dirty="0">
                <a:latin typeface="Helvetica" pitchFamily="2" charset="0"/>
              </a:rPr>
              <a:t>Use consistent number formats and figures throughout an explanation </a:t>
            </a:r>
            <a:r>
              <a:rPr lang="en-US" sz="2200" kern="1200" dirty="0">
                <a:solidFill>
                  <a:schemeClr val="tx1"/>
                </a:solidFill>
                <a:latin typeface="+mj-lt"/>
                <a:ea typeface="+mj-ea"/>
                <a:cs typeface="+mj-cs"/>
              </a:rPr>
              <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
            </a: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74" name="Group 73">
            <a:extLst>
              <a:ext uri="{FF2B5EF4-FFF2-40B4-BE49-F238E27FC236}">
                <a16:creationId xmlns:a16="http://schemas.microsoft.com/office/drawing/2014/main" id="{CAD19E66-9A79-42B6-9AA2-CC264BEC83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75" name="Freeform 6">
              <a:extLst>
                <a:ext uri="{FF2B5EF4-FFF2-40B4-BE49-F238E27FC236}">
                  <a16:creationId xmlns:a16="http://schemas.microsoft.com/office/drawing/2014/main" id="{DE739263-30CB-4935-9D21-618840D57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76" name="Freeform 6">
              <a:extLst>
                <a:ext uri="{FF2B5EF4-FFF2-40B4-BE49-F238E27FC236}">
                  <a16:creationId xmlns:a16="http://schemas.microsoft.com/office/drawing/2014/main" id="{A18249B2-7974-4616-94C1-414335D007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28" name="Google Shape;240;p42">
            <a:extLst>
              <a:ext uri="{FF2B5EF4-FFF2-40B4-BE49-F238E27FC236}">
                <a16:creationId xmlns:a16="http://schemas.microsoft.com/office/drawing/2014/main" id="{94BB9A31-4384-254C-954E-A8F1C4AED216}"/>
              </a:ext>
            </a:extLst>
          </p:cNvPr>
          <p:cNvPicPr>
            <a:picLocks/>
          </p:cNvPicPr>
          <p:nvPr/>
        </p:nvPicPr>
        <p:blipFill rotWithShape="1">
          <a:blip r:embed="rId3">
            <a:extLst/>
          </a:blip>
          <a:srcRect t="2603" r="-3" b="2600"/>
          <a:stretch/>
        </p:blipFill>
        <p:spPr>
          <a:xfrm>
            <a:off x="1411171" y="1312942"/>
            <a:ext cx="4034589" cy="4696908"/>
          </a:xfrm>
          <a:prstGeom prst="rect">
            <a:avLst/>
          </a:prstGeom>
          <a:noFill/>
        </p:spPr>
      </p:pic>
      <p:sp>
        <p:nvSpPr>
          <p:cNvPr id="45" name="Title 1">
            <a:extLst>
              <a:ext uri="{FF2B5EF4-FFF2-40B4-BE49-F238E27FC236}">
                <a16:creationId xmlns:a16="http://schemas.microsoft.com/office/drawing/2014/main" id="{0392FB6B-7AAD-444D-A6FB-E13C6B963007}"/>
              </a:ext>
            </a:extLst>
          </p:cNvPr>
          <p:cNvSpPr txBox="1">
            <a:spLocks/>
          </p:cNvSpPr>
          <p:nvPr/>
        </p:nvSpPr>
        <p:spPr>
          <a:xfrm>
            <a:off x="5923228" y="947181"/>
            <a:ext cx="5507480" cy="1235128"/>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Aft>
                <a:spcPts val="600"/>
              </a:spcAft>
            </a:pPr>
            <a:r>
              <a:rPr lang="en-US" sz="3600" dirty="0">
                <a:latin typeface="Helvetica" pitchFamily="2" charset="0"/>
              </a:rPr>
              <a:t>Communicating Outcomes</a:t>
            </a:r>
          </a:p>
        </p:txBody>
      </p:sp>
    </p:spTree>
    <p:extLst>
      <p:ext uri="{BB962C8B-B14F-4D97-AF65-F5344CB8AC3E}">
        <p14:creationId xmlns:p14="http://schemas.microsoft.com/office/powerpoint/2010/main" val="287051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23EE64D-B504-0A41-B069-E24E71279B23}"/>
              </a:ext>
            </a:extLst>
          </p:cNvPr>
          <p:cNvSpPr>
            <a:spLocks noGrp="1"/>
          </p:cNvSpPr>
          <p:nvPr>
            <p:ph type="title"/>
          </p:nvPr>
        </p:nvSpPr>
        <p:spPr>
          <a:xfrm>
            <a:off x="643467" y="450965"/>
            <a:ext cx="10905066"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Individual Perspective: Risk vs. Benefit</a:t>
            </a:r>
          </a:p>
        </p:txBody>
      </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5">
            <a:extLst>
              <a:ext uri="{FF2B5EF4-FFF2-40B4-BE49-F238E27FC236}">
                <a16:creationId xmlns:a16="http://schemas.microsoft.com/office/drawing/2014/main" id="{ABBF6429-C4E0-4CE2-5401-EBD1414812B2}"/>
              </a:ext>
            </a:extLst>
          </p:cNvPr>
          <p:cNvGraphicFramePr>
            <a:graphicFrameLocks noGrp="1"/>
          </p:cNvGraphicFramePr>
          <p:nvPr>
            <p:ph sz="half" idx="1"/>
            <p:extLst>
              <p:ext uri="{D42A27DB-BD31-4B8C-83A1-F6EECF244321}">
                <p14:modId xmlns:p14="http://schemas.microsoft.com/office/powerpoint/2010/main" val="3465405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98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23EE64D-B504-0A41-B069-E24E71279B23}"/>
              </a:ext>
            </a:extLst>
          </p:cNvPr>
          <p:cNvSpPr>
            <a:spLocks noGrp="1"/>
          </p:cNvSpPr>
          <p:nvPr>
            <p:ph type="title"/>
          </p:nvPr>
        </p:nvSpPr>
        <p:spPr>
          <a:xfrm>
            <a:off x="643467" y="450965"/>
            <a:ext cx="10905066"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Individual Perspective: Risk vs. Benefit</a:t>
            </a:r>
          </a:p>
        </p:txBody>
      </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5">
            <a:extLst>
              <a:ext uri="{FF2B5EF4-FFF2-40B4-BE49-F238E27FC236}">
                <a16:creationId xmlns:a16="http://schemas.microsoft.com/office/drawing/2014/main" id="{ABBF6429-C4E0-4CE2-5401-EBD1414812B2}"/>
              </a:ext>
            </a:extLst>
          </p:cNvPr>
          <p:cNvGraphicFramePr>
            <a:graphicFrameLocks noGrp="1"/>
          </p:cNvGraphicFramePr>
          <p:nvPr>
            <p:ph sz="half" idx="1"/>
            <p:extLst>
              <p:ext uri="{D42A27DB-BD31-4B8C-83A1-F6EECF244321}">
                <p14:modId xmlns:p14="http://schemas.microsoft.com/office/powerpoint/2010/main" val="223343475"/>
              </p:ext>
            </p:extLst>
          </p:nvPr>
        </p:nvGraphicFramePr>
        <p:xfrm>
          <a:off x="1109978" y="1438174"/>
          <a:ext cx="9972040" cy="331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DAAE1FFC-3CA8-0446-ABD6-DFAA6475F1F5}"/>
              </a:ext>
            </a:extLst>
          </p:cNvPr>
          <p:cNvGrpSpPr/>
          <p:nvPr/>
        </p:nvGrpSpPr>
        <p:grpSpPr>
          <a:xfrm>
            <a:off x="2130245" y="4861487"/>
            <a:ext cx="7931507" cy="748800"/>
            <a:chOff x="48" y="159189"/>
            <a:chExt cx="4659786" cy="748800"/>
          </a:xfrm>
          <a:solidFill>
            <a:schemeClr val="accent4">
              <a:lumMod val="40000"/>
              <a:lumOff val="60000"/>
            </a:schemeClr>
          </a:solidFill>
        </p:grpSpPr>
        <p:sp>
          <p:nvSpPr>
            <p:cNvPr id="11" name="Rectangle 10">
              <a:extLst>
                <a:ext uri="{FF2B5EF4-FFF2-40B4-BE49-F238E27FC236}">
                  <a16:creationId xmlns:a16="http://schemas.microsoft.com/office/drawing/2014/main" id="{C634AB3E-2868-5E43-84F1-DAC1E06A356B}"/>
                </a:ext>
              </a:extLst>
            </p:cNvPr>
            <p:cNvSpPr/>
            <p:nvPr/>
          </p:nvSpPr>
          <p:spPr>
            <a:xfrm>
              <a:off x="48" y="159189"/>
              <a:ext cx="4659786" cy="7488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D665134E-A0CA-5843-A243-9576C97E8103}"/>
                </a:ext>
              </a:extLst>
            </p:cNvPr>
            <p:cNvSpPr txBox="1"/>
            <p:nvPr/>
          </p:nvSpPr>
          <p:spPr>
            <a:xfrm>
              <a:off x="48" y="159189"/>
              <a:ext cx="4659786" cy="6227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dirty="0">
                  <a:solidFill>
                    <a:schemeClr val="tx1"/>
                  </a:solidFill>
                </a:rPr>
                <a:t>Add</a:t>
              </a:r>
              <a:r>
                <a:rPr lang="en-US" sz="2600" kern="1200" dirty="0">
                  <a:solidFill>
                    <a:schemeClr val="tx1"/>
                  </a:solidFill>
                </a:rPr>
                <a:t> good visual aids to risk discussions</a:t>
              </a:r>
              <a:r>
                <a:rPr lang="en-US" sz="2600" kern="1200" dirty="0"/>
                <a:t>.</a:t>
              </a:r>
            </a:p>
          </p:txBody>
        </p:sp>
      </p:grpSp>
      <p:grpSp>
        <p:nvGrpSpPr>
          <p:cNvPr id="13" name="Group 12">
            <a:extLst>
              <a:ext uri="{FF2B5EF4-FFF2-40B4-BE49-F238E27FC236}">
                <a16:creationId xmlns:a16="http://schemas.microsoft.com/office/drawing/2014/main" id="{7AC7B846-2915-C04D-A4A0-492BE71FA730}"/>
              </a:ext>
            </a:extLst>
          </p:cNvPr>
          <p:cNvGrpSpPr/>
          <p:nvPr/>
        </p:nvGrpSpPr>
        <p:grpSpPr>
          <a:xfrm>
            <a:off x="2130245" y="5628141"/>
            <a:ext cx="7931507" cy="990936"/>
            <a:chOff x="48" y="907987"/>
            <a:chExt cx="4659786" cy="2778040"/>
          </a:xfrm>
          <a:solidFill>
            <a:schemeClr val="accent4">
              <a:lumMod val="20000"/>
              <a:lumOff val="80000"/>
            </a:schemeClr>
          </a:solidFill>
        </p:grpSpPr>
        <p:sp>
          <p:nvSpPr>
            <p:cNvPr id="14" name="Rectangle 13">
              <a:extLst>
                <a:ext uri="{FF2B5EF4-FFF2-40B4-BE49-F238E27FC236}">
                  <a16:creationId xmlns:a16="http://schemas.microsoft.com/office/drawing/2014/main" id="{6A575432-71BE-174D-B395-1ABC3BAF2817}"/>
                </a:ext>
              </a:extLst>
            </p:cNvPr>
            <p:cNvSpPr/>
            <p:nvPr/>
          </p:nvSpPr>
          <p:spPr>
            <a:xfrm>
              <a:off x="48" y="907990"/>
              <a:ext cx="4659786" cy="2248155"/>
            </a:xfrm>
            <a:prstGeom prst="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CF4090A5-36FD-6947-AE22-A564028DEF9C}"/>
                </a:ext>
              </a:extLst>
            </p:cNvPr>
            <p:cNvSpPr txBox="1"/>
            <p:nvPr/>
          </p:nvSpPr>
          <p:spPr>
            <a:xfrm>
              <a:off x="48" y="907987"/>
              <a:ext cx="4659786" cy="27780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defTabSz="1155700">
                <a:lnSpc>
                  <a:spcPct val="90000"/>
                </a:lnSpc>
                <a:spcBef>
                  <a:spcPct val="0"/>
                </a:spcBef>
                <a:spcAft>
                  <a:spcPct val="15000"/>
                </a:spcAft>
                <a:buChar char="•"/>
              </a:pPr>
              <a:r>
                <a:rPr lang="en-US" sz="2600" dirty="0"/>
                <a:t>Help patients see the risk numbers in context, thus, giving them information and not just data. </a:t>
              </a:r>
            </a:p>
          </p:txBody>
        </p:sp>
      </p:grpSp>
    </p:spTree>
    <p:extLst>
      <p:ext uri="{BB962C8B-B14F-4D97-AF65-F5344CB8AC3E}">
        <p14:creationId xmlns:p14="http://schemas.microsoft.com/office/powerpoint/2010/main" val="381883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2000">
              <a:schemeClr val="accent1">
                <a:lumMod val="5000"/>
                <a:lumOff val="95000"/>
              </a:schemeClr>
            </a:gs>
            <a:gs pos="86000">
              <a:schemeClr val="accent1">
                <a:lumMod val="45000"/>
                <a:lumOff val="55000"/>
              </a:schemeClr>
            </a:gs>
            <a:gs pos="99000">
              <a:schemeClr val="accent1">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E9505-4009-5B42-B465-0810FE85C085}"/>
              </a:ext>
            </a:extLst>
          </p:cNvPr>
          <p:cNvSpPr>
            <a:spLocks noGrp="1"/>
          </p:cNvSpPr>
          <p:nvPr>
            <p:ph type="title"/>
          </p:nvPr>
        </p:nvSpPr>
        <p:spPr>
          <a:xfrm>
            <a:off x="838200" y="607176"/>
            <a:ext cx="10515600" cy="1325563"/>
          </a:xfrm>
        </p:spPr>
        <p:txBody>
          <a:bodyPr>
            <a:normAutofit/>
          </a:bodyPr>
          <a:lstStyle/>
          <a:p>
            <a:pPr algn="ctr"/>
            <a:r>
              <a:rPr lang="en-US" dirty="0">
                <a:latin typeface="Helvetica" pitchFamily="2" charset="0"/>
              </a:rPr>
              <a:t>Things to Consider</a:t>
            </a:r>
          </a:p>
        </p:txBody>
      </p:sp>
      <p:sp>
        <p:nvSpPr>
          <p:cNvPr id="17" name="Content Placeholder 6">
            <a:extLst>
              <a:ext uri="{FF2B5EF4-FFF2-40B4-BE49-F238E27FC236}">
                <a16:creationId xmlns:a16="http://schemas.microsoft.com/office/drawing/2014/main" id="{02643AFE-5BEE-A34E-8DD4-37FB0FA3BCA2}"/>
              </a:ext>
            </a:extLst>
          </p:cNvPr>
          <p:cNvSpPr>
            <a:spLocks noGrp="1"/>
          </p:cNvSpPr>
          <p:nvPr>
            <p:ph sz="half" idx="2"/>
          </p:nvPr>
        </p:nvSpPr>
        <p:spPr>
          <a:xfrm>
            <a:off x="6388608" y="2218858"/>
            <a:ext cx="4386678" cy="3795713"/>
          </a:xfrm>
        </p:spPr>
        <p:txBody>
          <a:bodyPr>
            <a:normAutofit fontScale="85000" lnSpcReduction="10000"/>
          </a:bodyPr>
          <a:lstStyle/>
          <a:p>
            <a:pPr>
              <a:lnSpc>
                <a:spcPct val="120000"/>
              </a:lnSpc>
            </a:pPr>
            <a:r>
              <a:rPr lang="en-US" dirty="0">
                <a:latin typeface="Helvetica" pitchFamily="2" charset="0"/>
              </a:rPr>
              <a:t>Time period and time frame</a:t>
            </a:r>
          </a:p>
          <a:p>
            <a:pPr lvl="1">
              <a:lnSpc>
                <a:spcPct val="120000"/>
              </a:lnSpc>
            </a:pPr>
            <a:r>
              <a:rPr lang="en-US" dirty="0">
                <a:latin typeface="Helvetica" pitchFamily="2" charset="0"/>
              </a:rPr>
              <a:t>1 year? 5 years? Lifetime?</a:t>
            </a:r>
          </a:p>
          <a:p>
            <a:pPr>
              <a:lnSpc>
                <a:spcPct val="120000"/>
              </a:lnSpc>
            </a:pPr>
            <a:r>
              <a:rPr lang="en-US" dirty="0">
                <a:latin typeface="Helvetica" pitchFamily="2" charset="0"/>
              </a:rPr>
              <a:t>Absolute vs relative risk</a:t>
            </a:r>
          </a:p>
          <a:p>
            <a:pPr>
              <a:lnSpc>
                <a:spcPct val="120000"/>
              </a:lnSpc>
            </a:pPr>
            <a:r>
              <a:rPr lang="en-US" dirty="0">
                <a:latin typeface="Helvetica" pitchFamily="2" charset="0"/>
              </a:rPr>
              <a:t>Benefits and outcomes expressed</a:t>
            </a:r>
          </a:p>
          <a:p>
            <a:pPr>
              <a:lnSpc>
                <a:spcPct val="120000"/>
              </a:lnSpc>
            </a:pPr>
            <a:r>
              <a:rPr lang="en-US" dirty="0">
                <a:latin typeface="Helvetica" pitchFamily="2" charset="0"/>
              </a:rPr>
              <a:t>Data expression </a:t>
            </a:r>
          </a:p>
          <a:p>
            <a:pPr lvl="1">
              <a:lnSpc>
                <a:spcPct val="120000"/>
              </a:lnSpc>
            </a:pPr>
            <a:r>
              <a:rPr lang="en-US" dirty="0">
                <a:latin typeface="Helvetica" pitchFamily="2" charset="0"/>
              </a:rPr>
              <a:t>Number, percentage, decimal</a:t>
            </a:r>
          </a:p>
        </p:txBody>
      </p:sp>
      <p:sp>
        <p:nvSpPr>
          <p:cNvPr id="18" name="Content Placeholder 5">
            <a:extLst>
              <a:ext uri="{FF2B5EF4-FFF2-40B4-BE49-F238E27FC236}">
                <a16:creationId xmlns:a16="http://schemas.microsoft.com/office/drawing/2014/main" id="{6612BB38-7AAA-7947-8641-6C94B71902CE}"/>
              </a:ext>
            </a:extLst>
          </p:cNvPr>
          <p:cNvSpPr>
            <a:spLocks noGrp="1"/>
          </p:cNvSpPr>
          <p:nvPr>
            <p:ph sz="half" idx="1"/>
          </p:nvPr>
        </p:nvSpPr>
        <p:spPr>
          <a:xfrm>
            <a:off x="1830349" y="2178049"/>
            <a:ext cx="4558259" cy="4359911"/>
          </a:xfrm>
        </p:spPr>
        <p:txBody>
          <a:bodyPr>
            <a:normAutofit fontScale="85000" lnSpcReduction="10000"/>
          </a:bodyPr>
          <a:lstStyle/>
          <a:p>
            <a:pPr>
              <a:lnSpc>
                <a:spcPct val="110000"/>
              </a:lnSpc>
            </a:pPr>
            <a:r>
              <a:rPr lang="en-US" dirty="0">
                <a:latin typeface="Helvetica" pitchFamily="2" charset="0"/>
              </a:rPr>
              <a:t>Topic</a:t>
            </a:r>
          </a:p>
          <a:p>
            <a:pPr>
              <a:lnSpc>
                <a:spcPct val="110000"/>
              </a:lnSpc>
            </a:pPr>
            <a:r>
              <a:rPr lang="en-US" dirty="0">
                <a:latin typeface="Helvetica" pitchFamily="2" charset="0"/>
              </a:rPr>
              <a:t>Geographical area </a:t>
            </a:r>
          </a:p>
          <a:p>
            <a:pPr>
              <a:lnSpc>
                <a:spcPct val="110000"/>
              </a:lnSpc>
            </a:pPr>
            <a:r>
              <a:rPr lang="en-US" dirty="0">
                <a:latin typeface="Helvetica" pitchFamily="2" charset="0"/>
              </a:rPr>
              <a:t>Broad or specific?</a:t>
            </a:r>
          </a:p>
          <a:p>
            <a:pPr>
              <a:lnSpc>
                <a:spcPct val="110000"/>
              </a:lnSpc>
            </a:pPr>
            <a:r>
              <a:rPr lang="en-US" dirty="0">
                <a:latin typeface="Helvetica" pitchFamily="2" charset="0"/>
              </a:rPr>
              <a:t>Population(s)/ group(s) described </a:t>
            </a:r>
          </a:p>
          <a:p>
            <a:pPr lvl="1">
              <a:lnSpc>
                <a:spcPct val="110000"/>
              </a:lnSpc>
            </a:pPr>
            <a:r>
              <a:rPr lang="en-US" dirty="0">
                <a:latin typeface="Helvetica" pitchFamily="2" charset="0"/>
              </a:rPr>
              <a:t>Race? Sex? Age? Nation?</a:t>
            </a:r>
          </a:p>
          <a:p>
            <a:pPr lvl="1">
              <a:lnSpc>
                <a:spcPct val="110000"/>
              </a:lnSpc>
            </a:pPr>
            <a:r>
              <a:rPr lang="en-US" dirty="0">
                <a:latin typeface="Helvetica" pitchFamily="2" charset="0"/>
              </a:rPr>
              <a:t>Health history?</a:t>
            </a:r>
          </a:p>
          <a:p>
            <a:pPr lvl="1">
              <a:lnSpc>
                <a:spcPct val="110000"/>
              </a:lnSpc>
            </a:pPr>
            <a:r>
              <a:rPr lang="en-US" dirty="0">
                <a:latin typeface="Helvetica" pitchFamily="2" charset="0"/>
              </a:rPr>
              <a:t>Socioeconomic factors?</a:t>
            </a:r>
          </a:p>
        </p:txBody>
      </p:sp>
      <p:pic>
        <p:nvPicPr>
          <p:cNvPr id="21" name="Content Placeholder 5" descr="icon of a Graph" title="Graph">
            <a:extLst>
              <a:ext uri="{FF2B5EF4-FFF2-40B4-BE49-F238E27FC236}">
                <a16:creationId xmlns:a16="http://schemas.microsoft.com/office/drawing/2014/main" id="{A75588D3-AC19-4440-8989-C094299B5142}"/>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9959200" y="269884"/>
            <a:ext cx="1911236" cy="1911236"/>
          </a:xfrm>
          <a:prstGeom prst="rect">
            <a:avLst/>
          </a:prstGeom>
        </p:spPr>
      </p:pic>
    </p:spTree>
    <p:extLst>
      <p:ext uri="{BB962C8B-B14F-4D97-AF65-F5344CB8AC3E}">
        <p14:creationId xmlns:p14="http://schemas.microsoft.com/office/powerpoint/2010/main" val="307231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descr="A table showing how precentage, fractions and decimals display different. for example: percentage is 30%, fraction is three-tenths, decimal is 0.3. They all indicate 30 percent." title=" table showing how precentage, fractions and decimals display different. for example: percentage is 30%, fraction is three-tenths, decimal is 0.3. They all indicate 30 percent.">
            <a:extLst>
              <a:ext uri="{FF2B5EF4-FFF2-40B4-BE49-F238E27FC236}">
                <a16:creationId xmlns:a16="http://schemas.microsoft.com/office/drawing/2014/main" id="{FF0F4DA9-78C5-3D4A-8742-740496C6290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3204952" y="2062639"/>
            <a:ext cx="5782083" cy="125118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FC1554-572D-D946-AF65-23AABDC001F4}"/>
              </a:ext>
            </a:extLst>
          </p:cNvPr>
          <p:cNvSpPr txBox="1"/>
          <p:nvPr/>
        </p:nvSpPr>
        <p:spPr>
          <a:xfrm>
            <a:off x="707342" y="954701"/>
            <a:ext cx="10777309" cy="923330"/>
          </a:xfrm>
          <a:prstGeom prst="rect">
            <a:avLst/>
          </a:prstGeom>
          <a:noFill/>
        </p:spPr>
        <p:txBody>
          <a:bodyPr wrap="none" rtlCol="0">
            <a:spAutoFit/>
          </a:bodyPr>
          <a:lstStyle/>
          <a:p>
            <a:r>
              <a:rPr lang="en-US" sz="3600" dirty="0">
                <a:latin typeface="Helvetica" pitchFamily="2" charset="0"/>
              </a:rPr>
              <a:t>How can we improve numerical health information? </a:t>
            </a:r>
          </a:p>
          <a:p>
            <a:endParaRPr lang="en-US" dirty="0"/>
          </a:p>
        </p:txBody>
      </p:sp>
      <p:sp>
        <p:nvSpPr>
          <p:cNvPr id="6" name="Rectangle 5">
            <a:extLst>
              <a:ext uri="{FF2B5EF4-FFF2-40B4-BE49-F238E27FC236}">
                <a16:creationId xmlns:a16="http://schemas.microsoft.com/office/drawing/2014/main" id="{35BE58DD-A5A3-9C4A-93C3-7B604AA6BDEF}"/>
              </a:ext>
            </a:extLst>
          </p:cNvPr>
          <p:cNvSpPr/>
          <p:nvPr/>
        </p:nvSpPr>
        <p:spPr>
          <a:xfrm>
            <a:off x="1901254" y="4005125"/>
            <a:ext cx="8389477" cy="1569660"/>
          </a:xfrm>
          <a:prstGeom prst="rect">
            <a:avLst/>
          </a:prstGeom>
          <a:ln w="19050">
            <a:solidFill>
              <a:schemeClr val="tx1"/>
            </a:solidFill>
          </a:ln>
        </p:spPr>
        <p:txBody>
          <a:bodyPr wrap="square">
            <a:spAutoFit/>
          </a:bodyPr>
          <a:lstStyle/>
          <a:p>
            <a:pPr algn="ctr"/>
            <a:r>
              <a:rPr lang="en-US" sz="2400" b="1" dirty="0">
                <a:latin typeface="Helvetica" pitchFamily="2" charset="0"/>
              </a:rPr>
              <a:t>How Many Doses Are Needed?</a:t>
            </a:r>
          </a:p>
          <a:p>
            <a:pPr algn="ctr"/>
            <a:r>
              <a:rPr lang="en-US" sz="2400" dirty="0">
                <a:latin typeface="Helvetica" pitchFamily="2" charset="0"/>
              </a:rPr>
              <a:t>Covid-19 vaccines require 2 doses to get the most benefit.</a:t>
            </a:r>
          </a:p>
          <a:p>
            <a:pPr marL="342900" indent="-342900" algn="ctr">
              <a:buFont typeface="Arial" panose="020B0604020202020204" pitchFamily="34" charset="0"/>
              <a:buChar char="•"/>
            </a:pPr>
            <a:r>
              <a:rPr lang="en-US" sz="2400" dirty="0">
                <a:latin typeface="Helvetica" pitchFamily="2" charset="0"/>
              </a:rPr>
              <a:t>1 DOSE = about 50% protection</a:t>
            </a:r>
          </a:p>
          <a:p>
            <a:pPr marL="342900" indent="-342900" algn="ctr">
              <a:buFont typeface="Arial" panose="020B0604020202020204" pitchFamily="34" charset="0"/>
              <a:buChar char="•"/>
            </a:pPr>
            <a:r>
              <a:rPr lang="en-US" sz="2400" dirty="0">
                <a:latin typeface="Helvetica" pitchFamily="2" charset="0"/>
              </a:rPr>
              <a:t>2 DOSES = about 95% protection</a:t>
            </a:r>
          </a:p>
        </p:txBody>
      </p:sp>
    </p:spTree>
    <p:extLst>
      <p:ext uri="{BB962C8B-B14F-4D97-AF65-F5344CB8AC3E}">
        <p14:creationId xmlns:p14="http://schemas.microsoft.com/office/powerpoint/2010/main" val="215530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3C893-8148-9745-B2EB-3A1ADC0E7B54}"/>
              </a:ext>
            </a:extLst>
          </p:cNvPr>
          <p:cNvSpPr>
            <a:spLocks noGrp="1"/>
          </p:cNvSpPr>
          <p:nvPr>
            <p:ph type="title"/>
          </p:nvPr>
        </p:nvSpPr>
        <p:spPr>
          <a:xfrm>
            <a:off x="3610561" y="356565"/>
            <a:ext cx="4970877"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Visuals</a:t>
            </a:r>
          </a:p>
        </p:txBody>
      </p:sp>
      <p:sp>
        <p:nvSpPr>
          <p:cNvPr id="4" name="Text Placeholder 3">
            <a:extLst>
              <a:ext uri="{FF2B5EF4-FFF2-40B4-BE49-F238E27FC236}">
                <a16:creationId xmlns:a16="http://schemas.microsoft.com/office/drawing/2014/main" id="{4DB4150B-90F1-F741-AF1A-C8B0D3228DC7}"/>
              </a:ext>
            </a:extLst>
          </p:cNvPr>
          <p:cNvSpPr>
            <a:spLocks noGrp="1"/>
          </p:cNvSpPr>
          <p:nvPr>
            <p:ph type="body" sz="half" idx="2"/>
          </p:nvPr>
        </p:nvSpPr>
        <p:spPr>
          <a:xfrm>
            <a:off x="1014060" y="1585299"/>
            <a:ext cx="4970877" cy="4750547"/>
          </a:xfrm>
        </p:spPr>
        <p:txBody>
          <a:bodyPr vert="horz" lIns="91440" tIns="45720" rIns="91440" bIns="45720" rtlCol="0">
            <a:normAutofit fontScale="92500"/>
          </a:bodyPr>
          <a:lstStyle/>
          <a:p>
            <a:pPr>
              <a:lnSpc>
                <a:spcPct val="100000"/>
              </a:lnSpc>
            </a:pPr>
            <a:r>
              <a:rPr lang="en-US" sz="2400" dirty="0">
                <a:latin typeface="Helvetica" pitchFamily="2" charset="0"/>
              </a:rPr>
              <a:t>Visuals, such as tables, pie charts, icons, infographics, and pictures can be helpful tools for communicating health information. </a:t>
            </a:r>
          </a:p>
          <a:p>
            <a:pPr marL="342900" indent="-342900">
              <a:lnSpc>
                <a:spcPct val="100000"/>
              </a:lnSpc>
              <a:buFont typeface="Arial" panose="020B0604020202020204" pitchFamily="34" charset="0"/>
              <a:buChar char="•"/>
            </a:pPr>
            <a:r>
              <a:rPr lang="en-US" sz="2400" dirty="0">
                <a:latin typeface="Helvetica" pitchFamily="2" charset="0"/>
              </a:rPr>
              <a:t>Make the presentation of complex data or information not only more attractive, but also easier to understand. </a:t>
            </a:r>
          </a:p>
          <a:p>
            <a:pPr marL="342900" indent="-342900">
              <a:lnSpc>
                <a:spcPct val="100000"/>
              </a:lnSpc>
              <a:buFont typeface="Arial" panose="020B0604020202020204" pitchFamily="34" charset="0"/>
              <a:buChar char="•"/>
            </a:pPr>
            <a:r>
              <a:rPr lang="en-US" sz="2400" dirty="0">
                <a:latin typeface="Helvetica" pitchFamily="2" charset="0"/>
              </a:rPr>
              <a:t>Visuals can reinforce written or spoken health messages.</a:t>
            </a:r>
          </a:p>
          <a:p>
            <a:pPr marL="342900" indent="-342900">
              <a:lnSpc>
                <a:spcPct val="100000"/>
              </a:lnSpc>
              <a:buFont typeface="Arial" panose="020B0604020202020204" pitchFamily="34" charset="0"/>
              <a:buChar char="•"/>
            </a:pPr>
            <a:r>
              <a:rPr lang="en-US" sz="2400" dirty="0">
                <a:latin typeface="Helvetica" pitchFamily="2" charset="0"/>
              </a:rPr>
              <a:t>Focus on a few numbers at a time, and the most relevant information.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indent="-228600">
              <a:buFont typeface="Arial" panose="020B0604020202020204" pitchFamily="34" charset="0"/>
              <a:buChar char="•"/>
            </a:pPr>
            <a:endParaRPr lang="en-US" sz="2000" dirty="0"/>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F528CAA-373F-FD47-9B38-B45259637E16}"/>
              </a:ext>
            </a:extLst>
          </p:cNvPr>
          <p:cNvPicPr>
            <a:picLocks noChangeAspect="1"/>
          </p:cNvPicPr>
          <p:nvPr/>
        </p:nvPicPr>
        <p:blipFill>
          <a:blip r:embed="rId3"/>
          <a:stretch>
            <a:fillRect/>
          </a:stretch>
        </p:blipFill>
        <p:spPr>
          <a:xfrm>
            <a:off x="6127778" y="1848866"/>
            <a:ext cx="5574765" cy="3637533"/>
          </a:xfrm>
          <a:prstGeom prst="rect">
            <a:avLst/>
          </a:prstGeom>
        </p:spPr>
      </p:pic>
      <p:grpSp>
        <p:nvGrpSpPr>
          <p:cNvPr id="37" name="Group 36">
            <a:extLst>
              <a:ext uri="{FF2B5EF4-FFF2-40B4-BE49-F238E27FC236}">
                <a16:creationId xmlns:a16="http://schemas.microsoft.com/office/drawing/2014/main" id="{15CBE6EC-46EF-45D9-8E16-DCDC5917CA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38" name="Isosceles Triangle 37">
              <a:extLst>
                <a:ext uri="{FF2B5EF4-FFF2-40B4-BE49-F238E27FC236}">
                  <a16:creationId xmlns:a16="http://schemas.microsoft.com/office/drawing/2014/main" id="{DEEDCD65-9740-4F34-BDF1-9C068E0532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B3DA7FD-5CC0-46D1-9DFB-5BAF6BE249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844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DA5DF-52C3-2340-A7C2-77805B4F1C84}"/>
              </a:ext>
            </a:extLst>
          </p:cNvPr>
          <p:cNvSpPr>
            <a:spLocks noGrp="1"/>
          </p:cNvSpPr>
          <p:nvPr>
            <p:ph type="title"/>
          </p:nvPr>
        </p:nvSpPr>
        <p:spPr>
          <a:xfrm>
            <a:off x="640080" y="329184"/>
            <a:ext cx="4362461" cy="1783080"/>
          </a:xfrm>
        </p:spPr>
        <p:txBody>
          <a:bodyPr anchor="b">
            <a:normAutofit/>
          </a:bodyPr>
          <a:lstStyle/>
          <a:p>
            <a:pPr algn="ctr"/>
            <a:r>
              <a:rPr lang="en-US" sz="4000" dirty="0">
                <a:latin typeface="Helvetica" pitchFamily="2" charset="0"/>
              </a:rPr>
              <a:t>Icon Arrays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002AA4-4E2F-8F47-A629-A764C023D54B}"/>
              </a:ext>
            </a:extLst>
          </p:cNvPr>
          <p:cNvSpPr>
            <a:spLocks noGrp="1"/>
          </p:cNvSpPr>
          <p:nvPr>
            <p:ph idx="1"/>
          </p:nvPr>
        </p:nvSpPr>
        <p:spPr>
          <a:xfrm>
            <a:off x="686433" y="2894076"/>
            <a:ext cx="7452360" cy="3483864"/>
          </a:xfrm>
        </p:spPr>
        <p:txBody>
          <a:bodyPr>
            <a:normAutofit/>
          </a:bodyPr>
          <a:lstStyle/>
          <a:p>
            <a:pPr marL="0" indent="0">
              <a:buNone/>
            </a:pPr>
            <a:r>
              <a:rPr lang="en-US" sz="2400" dirty="0">
                <a:latin typeface="Helvetica" pitchFamily="2" charset="0"/>
              </a:rPr>
              <a:t>When using numbers, explain them clearly &amp; visually. </a:t>
            </a:r>
          </a:p>
          <a:p>
            <a:r>
              <a:rPr lang="en-US" sz="2400" dirty="0">
                <a:latin typeface="Helvetica" pitchFamily="2" charset="0"/>
              </a:rPr>
              <a:t>You might say: “3 out of 100” instead of “3%.”</a:t>
            </a:r>
          </a:p>
          <a:p>
            <a:r>
              <a:rPr lang="en-US" sz="2400" dirty="0">
                <a:latin typeface="Helvetica" pitchFamily="2" charset="0"/>
              </a:rPr>
              <a:t>For example, an icon array: “out of every 100 people who get screened, 3 people may test positive.” </a:t>
            </a:r>
          </a:p>
          <a:p>
            <a:r>
              <a:rPr lang="en-US" sz="2400" dirty="0">
                <a:latin typeface="Helvetica" pitchFamily="2" charset="0"/>
              </a:rPr>
              <a:t>This works better to portray frequencies, rather than using percentages. </a:t>
            </a:r>
          </a:p>
          <a:p>
            <a:pPr marL="0" indent="0">
              <a:buNone/>
            </a:pPr>
            <a:endParaRPr lang="en-US" sz="2200" dirty="0"/>
          </a:p>
        </p:txBody>
      </p:sp>
      <p:pic>
        <p:nvPicPr>
          <p:cNvPr id="4" name="Content Placeholder 5" descr="An icon array visualization representing 3 out of  100 people. 100 people are displayed in a 10 by 10 grid in the shape of a rectangle.  Three of the figures on the bottom are shaded, indicating 3 of 100 develop a blood infection after surgery. " title="An icon array visualization representing 3 out of  100 people">
            <a:extLst>
              <a:ext uri="{FF2B5EF4-FFF2-40B4-BE49-F238E27FC236}">
                <a16:creationId xmlns:a16="http://schemas.microsoft.com/office/drawing/2014/main" id="{40731E5A-0DF4-384E-B9AE-B379AA3C3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832" y="1714015"/>
            <a:ext cx="2091444" cy="3429969"/>
          </a:xfrm>
          <a:prstGeom prst="rect">
            <a:avLst/>
          </a:prstGeom>
        </p:spPr>
      </p:pic>
    </p:spTree>
    <p:extLst>
      <p:ext uri="{BB962C8B-B14F-4D97-AF65-F5344CB8AC3E}">
        <p14:creationId xmlns:p14="http://schemas.microsoft.com/office/powerpoint/2010/main" val="147120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10B972-25AC-4045-BA70-CBEDE34E30EA}"/>
              </a:ext>
            </a:extLst>
          </p:cNvPr>
          <p:cNvSpPr>
            <a:spLocks noGrp="1"/>
          </p:cNvSpPr>
          <p:nvPr>
            <p:ph type="title"/>
          </p:nvPr>
        </p:nvSpPr>
        <p:spPr>
          <a:xfrm>
            <a:off x="643467" y="321734"/>
            <a:ext cx="10905066" cy="1135737"/>
          </a:xfrm>
        </p:spPr>
        <p:txBody>
          <a:bodyPr>
            <a:normAutofit/>
          </a:bodyPr>
          <a:lstStyle/>
          <a:p>
            <a:pPr algn="ctr"/>
            <a:r>
              <a:rPr lang="en-US" sz="3600" dirty="0">
                <a:latin typeface="Helvetica" pitchFamily="2" charset="0"/>
              </a:rPr>
              <a:t>Objectives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6BB1D20-5BF1-3513-F8CA-E4702F702158}"/>
              </a:ext>
            </a:extLst>
          </p:cNvPr>
          <p:cNvGraphicFramePr>
            <a:graphicFrameLocks noGrp="1"/>
          </p:cNvGraphicFramePr>
          <p:nvPr>
            <p:ph idx="1"/>
            <p:extLst>
              <p:ext uri="{D42A27DB-BD31-4B8C-83A1-F6EECF244321}">
                <p14:modId xmlns:p14="http://schemas.microsoft.com/office/powerpoint/2010/main" val="274350082"/>
              </p:ext>
            </p:extLst>
          </p:nvPr>
        </p:nvGraphicFramePr>
        <p:xfrm>
          <a:off x="859713" y="1461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80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DA5DF-52C3-2340-A7C2-77805B4F1C84}"/>
              </a:ext>
            </a:extLst>
          </p:cNvPr>
          <p:cNvSpPr>
            <a:spLocks noGrp="1"/>
          </p:cNvSpPr>
          <p:nvPr>
            <p:ph type="title"/>
          </p:nvPr>
        </p:nvSpPr>
        <p:spPr>
          <a:xfrm>
            <a:off x="572493" y="50057"/>
            <a:ext cx="11018520" cy="1434415"/>
          </a:xfrm>
        </p:spPr>
        <p:txBody>
          <a:bodyPr anchor="b">
            <a:normAutofit/>
          </a:bodyPr>
          <a:lstStyle/>
          <a:p>
            <a:pPr algn="ctr"/>
            <a:r>
              <a:rPr lang="en-US" dirty="0">
                <a:latin typeface="Helvetica" pitchFamily="2" charset="0"/>
              </a:rPr>
              <a:t>Pie Charts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002AA4-4E2F-8F47-A629-A764C023D54B}"/>
              </a:ext>
            </a:extLst>
          </p:cNvPr>
          <p:cNvSpPr>
            <a:spLocks noGrp="1"/>
          </p:cNvSpPr>
          <p:nvPr>
            <p:ph idx="1"/>
          </p:nvPr>
        </p:nvSpPr>
        <p:spPr>
          <a:xfrm>
            <a:off x="572493" y="2651760"/>
            <a:ext cx="6713552" cy="2392680"/>
          </a:xfrm>
        </p:spPr>
        <p:txBody>
          <a:bodyPr anchor="t">
            <a:normAutofit/>
          </a:bodyPr>
          <a:lstStyle/>
          <a:p>
            <a:pPr marL="0" indent="0">
              <a:buNone/>
            </a:pPr>
            <a:r>
              <a:rPr lang="en-US" sz="2400" dirty="0">
                <a:latin typeface="Helvetica" pitchFamily="2" charset="0"/>
              </a:rPr>
              <a:t>When using percentages, explain them clearly &amp; visually. </a:t>
            </a:r>
          </a:p>
          <a:p>
            <a:r>
              <a:rPr lang="en-US" sz="2400" dirty="0">
                <a:latin typeface="Helvetica" pitchFamily="2" charset="0"/>
              </a:rPr>
              <a:t>You might say: “3% of people who undergo surgery develop a blood infection.” </a:t>
            </a:r>
          </a:p>
          <a:p>
            <a:r>
              <a:rPr lang="en-US" sz="2400" dirty="0">
                <a:latin typeface="Helvetica" pitchFamily="2" charset="0"/>
              </a:rPr>
              <a:t>Also, show the counter percentage for better context.</a:t>
            </a:r>
          </a:p>
          <a:p>
            <a:endParaRPr lang="en-US" sz="2200" dirty="0"/>
          </a:p>
        </p:txBody>
      </p:sp>
      <p:pic>
        <p:nvPicPr>
          <p:cNvPr id="7" name="Content Placeholder 7" descr="Chart, pie chart showing infection rates of people who undergo surgery. ">
            <a:extLst>
              <a:ext uri="{FF2B5EF4-FFF2-40B4-BE49-F238E27FC236}">
                <a16:creationId xmlns:a16="http://schemas.microsoft.com/office/drawing/2014/main" id="{6CCD6AE8-9911-B74B-8C58-598B3E7A0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1" r="-3" b="-3"/>
          <a:stretch/>
        </p:blipFill>
        <p:spPr>
          <a:xfrm>
            <a:off x="7286045" y="2122980"/>
            <a:ext cx="3941064" cy="4096512"/>
          </a:xfrm>
          <a:prstGeom prst="rect">
            <a:avLst/>
          </a:prstGeom>
        </p:spPr>
      </p:pic>
    </p:spTree>
    <p:extLst>
      <p:ext uri="{BB962C8B-B14F-4D97-AF65-F5344CB8AC3E}">
        <p14:creationId xmlns:p14="http://schemas.microsoft.com/office/powerpoint/2010/main" val="112927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23EE64D-B504-0A41-B069-E24E71279B23}"/>
              </a:ext>
            </a:extLst>
          </p:cNvPr>
          <p:cNvSpPr>
            <a:spLocks noGrp="1"/>
          </p:cNvSpPr>
          <p:nvPr>
            <p:ph type="title"/>
          </p:nvPr>
        </p:nvSpPr>
        <p:spPr>
          <a:xfrm>
            <a:off x="643467" y="450965"/>
            <a:ext cx="10905066"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Tables</a:t>
            </a:r>
          </a:p>
        </p:txBody>
      </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5">
            <a:extLst>
              <a:ext uri="{FF2B5EF4-FFF2-40B4-BE49-F238E27FC236}">
                <a16:creationId xmlns:a16="http://schemas.microsoft.com/office/drawing/2014/main" id="{ABBF6429-C4E0-4CE2-5401-EBD1414812B2}"/>
              </a:ext>
            </a:extLst>
          </p:cNvPr>
          <p:cNvGraphicFramePr>
            <a:graphicFrameLocks noGrp="1"/>
          </p:cNvGraphicFramePr>
          <p:nvPr>
            <p:ph sz="half" idx="1"/>
            <p:extLst>
              <p:ext uri="{D42A27DB-BD31-4B8C-83A1-F6EECF244321}">
                <p14:modId xmlns:p14="http://schemas.microsoft.com/office/powerpoint/2010/main" val="513649688"/>
              </p:ext>
            </p:extLst>
          </p:nvPr>
        </p:nvGraphicFramePr>
        <p:xfrm>
          <a:off x="1109980" y="1979543"/>
          <a:ext cx="9972040" cy="331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83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1DE728-8710-4D0D-ABEA-461458917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A1E98-8FCD-DB45-BA6D-D38B3ACFA740}"/>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dirty="0">
                <a:latin typeface="Helvetica" pitchFamily="2" charset="0"/>
              </a:rPr>
              <a:t>Fractions</a:t>
            </a:r>
          </a:p>
        </p:txBody>
      </p:sp>
      <p:sp>
        <p:nvSpPr>
          <p:cNvPr id="13" name="Rectangle 12">
            <a:extLst>
              <a:ext uri="{FF2B5EF4-FFF2-40B4-BE49-F238E27FC236}">
                <a16:creationId xmlns:a16="http://schemas.microsoft.com/office/drawing/2014/main" id="{5AAE9118-0436-4488-AC4A-C14DF6A7B6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3F9C891-377E-BC45-A572-8C154D9983D7}"/>
              </a:ext>
            </a:extLst>
          </p:cNvPr>
          <p:cNvPicPr>
            <a:picLocks noChangeAspect="1"/>
          </p:cNvPicPr>
          <p:nvPr/>
        </p:nvPicPr>
        <p:blipFill rotWithShape="1">
          <a:blip r:embed="rId3"/>
          <a:srcRect r="1127" b="-2"/>
          <a:stretch/>
        </p:blipFill>
        <p:spPr>
          <a:xfrm>
            <a:off x="2184401" y="749300"/>
            <a:ext cx="7823199" cy="3343043"/>
          </a:xfrm>
          <a:prstGeom prst="rect">
            <a:avLst/>
          </a:prstGeom>
        </p:spPr>
      </p:pic>
      <p:sp>
        <p:nvSpPr>
          <p:cNvPr id="3" name="TextBox 2">
            <a:extLst>
              <a:ext uri="{FF2B5EF4-FFF2-40B4-BE49-F238E27FC236}">
                <a16:creationId xmlns:a16="http://schemas.microsoft.com/office/drawing/2014/main" id="{015666B9-F8BD-E144-BE07-FB11D0C2DC0D}"/>
              </a:ext>
            </a:extLst>
          </p:cNvPr>
          <p:cNvSpPr txBox="1"/>
          <p:nvPr/>
        </p:nvSpPr>
        <p:spPr>
          <a:xfrm>
            <a:off x="3565652" y="4871183"/>
            <a:ext cx="8028940" cy="1605083"/>
          </a:xfrm>
          <a:prstGeom prst="rect">
            <a:avLst/>
          </a:prstGeom>
        </p:spPr>
        <p:txBody>
          <a:bodyPr vert="horz" lIns="91440" tIns="45720" rIns="91440" bIns="45720" rtlCol="0" anchor="ctr">
            <a:noAutofit/>
          </a:bodyPr>
          <a:lstStyle/>
          <a:p>
            <a:pPr marL="342900" indent="-342900">
              <a:lnSpc>
                <a:spcPct val="90000"/>
              </a:lnSpc>
              <a:spcAft>
                <a:spcPts val="600"/>
              </a:spcAft>
              <a:buFont typeface="Arial" panose="020B0604020202020204" pitchFamily="34" charset="0"/>
              <a:buChar char="•"/>
            </a:pPr>
            <a:r>
              <a:rPr lang="en-US" sz="2400" dirty="0">
                <a:latin typeface="Helvetica" pitchFamily="2" charset="0"/>
              </a:rPr>
              <a:t>Keep denominators and timeframes the same when you compare numbers. </a:t>
            </a:r>
          </a:p>
          <a:p>
            <a:pPr marL="342900" indent="-342900">
              <a:lnSpc>
                <a:spcPct val="90000"/>
              </a:lnSpc>
              <a:spcAft>
                <a:spcPts val="600"/>
              </a:spcAft>
              <a:buFont typeface="Arial" panose="020B0604020202020204" pitchFamily="34" charset="0"/>
              <a:buChar char="•"/>
            </a:pPr>
            <a:r>
              <a:rPr lang="en-US" sz="2400" dirty="0">
                <a:latin typeface="Helvetica" pitchFamily="2" charset="0"/>
              </a:rPr>
              <a:t>For example, don’t say: “1 in 5 compared to 1 in 4”. </a:t>
            </a:r>
          </a:p>
          <a:p>
            <a:pPr marL="342900" indent="-342900">
              <a:lnSpc>
                <a:spcPct val="90000"/>
              </a:lnSpc>
              <a:spcAft>
                <a:spcPts val="600"/>
              </a:spcAft>
              <a:buFont typeface="Arial" panose="020B0604020202020204" pitchFamily="34" charset="0"/>
              <a:buChar char="•"/>
            </a:pPr>
            <a:r>
              <a:rPr lang="en-US" sz="2400" dirty="0">
                <a:latin typeface="Helvetica" pitchFamily="2" charset="0"/>
              </a:rPr>
              <a:t>Do say: “4 out of 9 compared to 5 out of 9”.</a:t>
            </a:r>
          </a:p>
        </p:txBody>
      </p:sp>
    </p:spTree>
    <p:extLst>
      <p:ext uri="{BB962C8B-B14F-4D97-AF65-F5344CB8AC3E}">
        <p14:creationId xmlns:p14="http://schemas.microsoft.com/office/powerpoint/2010/main" val="209223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DA5DF-52C3-2340-A7C2-77805B4F1C84}"/>
              </a:ext>
            </a:extLst>
          </p:cNvPr>
          <p:cNvSpPr>
            <a:spLocks noGrp="1"/>
          </p:cNvSpPr>
          <p:nvPr>
            <p:ph type="title"/>
          </p:nvPr>
        </p:nvSpPr>
        <p:spPr>
          <a:xfrm>
            <a:off x="572493" y="238539"/>
            <a:ext cx="11018520" cy="1434415"/>
          </a:xfrm>
        </p:spPr>
        <p:txBody>
          <a:bodyPr anchor="b">
            <a:normAutofit/>
          </a:bodyPr>
          <a:lstStyle/>
          <a:p>
            <a:pPr algn="ctr"/>
            <a:r>
              <a:rPr lang="en-US" dirty="0">
                <a:latin typeface="Helvetica" pitchFamily="2" charset="0"/>
              </a:rPr>
              <a:t>Measurements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002AA4-4E2F-8F47-A629-A764C023D54B}"/>
              </a:ext>
            </a:extLst>
          </p:cNvPr>
          <p:cNvSpPr>
            <a:spLocks noGrp="1"/>
          </p:cNvSpPr>
          <p:nvPr>
            <p:ph idx="1"/>
          </p:nvPr>
        </p:nvSpPr>
        <p:spPr>
          <a:xfrm>
            <a:off x="572493" y="2071316"/>
            <a:ext cx="6713552" cy="4119172"/>
          </a:xfrm>
        </p:spPr>
        <p:txBody>
          <a:bodyPr anchor="t">
            <a:normAutofit/>
          </a:bodyPr>
          <a:lstStyle/>
          <a:p>
            <a:pPr marL="0" indent="0">
              <a:buNone/>
            </a:pPr>
            <a:endParaRPr lang="en-US" sz="2200" dirty="0"/>
          </a:p>
          <a:p>
            <a:r>
              <a:rPr lang="en-US" sz="2400" dirty="0">
                <a:latin typeface="Helvetica" pitchFamily="2" charset="0"/>
              </a:rPr>
              <a:t>This table shows numerical health data as measurements, in this case measurements of blood pressure expressed as ranges. </a:t>
            </a:r>
          </a:p>
          <a:p>
            <a:r>
              <a:rPr lang="en-US" sz="2400" dirty="0">
                <a:latin typeface="Helvetica" pitchFamily="2" charset="0"/>
              </a:rPr>
              <a:t>Other ways to express measurements include mass, volume, length, height, and more.</a:t>
            </a:r>
          </a:p>
        </p:txBody>
      </p:sp>
      <p:pic>
        <p:nvPicPr>
          <p:cNvPr id="4" name="Picture 3" descr="A table of measurements describing the drug name and specific dosages." title="A table of measurements">
            <a:extLst>
              <a:ext uri="{FF2B5EF4-FFF2-40B4-BE49-F238E27FC236}">
                <a16:creationId xmlns:a16="http://schemas.microsoft.com/office/drawing/2014/main" id="{F1F71842-6A9C-6E43-9FE5-EA242A7958DE}"/>
              </a:ext>
            </a:extLst>
          </p:cNvPr>
          <p:cNvPicPr>
            <a:picLocks noChangeAspect="1"/>
          </p:cNvPicPr>
          <p:nvPr/>
        </p:nvPicPr>
        <p:blipFill rotWithShape="1">
          <a:blip r:embed="rId3">
            <a:extLst>
              <a:ext uri="{28A0092B-C50C-407E-A947-70E740481C1C}">
                <a14:useLocalDpi xmlns:a14="http://schemas.microsoft.com/office/drawing/2010/main" val="0"/>
              </a:ext>
            </a:extLst>
          </a:blip>
          <a:srcRect r="-4" b="5663"/>
          <a:stretch/>
        </p:blipFill>
        <p:spPr>
          <a:xfrm>
            <a:off x="7419626" y="2071316"/>
            <a:ext cx="3941064" cy="4096512"/>
          </a:xfrm>
          <a:prstGeom prst="rect">
            <a:avLst/>
          </a:prstGeom>
          <a:ln w="38100">
            <a:solidFill>
              <a:schemeClr val="tx1"/>
            </a:solidFill>
          </a:ln>
        </p:spPr>
      </p:pic>
    </p:spTree>
    <p:extLst>
      <p:ext uri="{BB962C8B-B14F-4D97-AF65-F5344CB8AC3E}">
        <p14:creationId xmlns:p14="http://schemas.microsoft.com/office/powerpoint/2010/main" val="359602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AC0B-D66E-2842-B12D-315DF37BF6EC}"/>
              </a:ext>
            </a:extLst>
          </p:cNvPr>
          <p:cNvSpPr>
            <a:spLocks noGrp="1"/>
          </p:cNvSpPr>
          <p:nvPr>
            <p:ph type="title"/>
          </p:nvPr>
        </p:nvSpPr>
        <p:spPr>
          <a:xfrm>
            <a:off x="990600" y="558233"/>
            <a:ext cx="10210800" cy="1078992"/>
          </a:xfrm>
        </p:spPr>
        <p:txBody>
          <a:bodyPr vert="horz" lIns="91440" tIns="45720" rIns="91440" bIns="45720" rtlCol="0" anchor="b">
            <a:normAutofit/>
          </a:bodyPr>
          <a:lstStyle/>
          <a:p>
            <a:pPr algn="ctr"/>
            <a:r>
              <a:rPr lang="en-US" dirty="0">
                <a:latin typeface="Helvetica" pitchFamily="2" charset="0"/>
              </a:rPr>
              <a:t>Infographics &amp; Pictograms</a:t>
            </a:r>
          </a:p>
        </p:txBody>
      </p:sp>
      <p:sp>
        <p:nvSpPr>
          <p:cNvPr id="20" name="Rectangle 19">
            <a:extLst>
              <a:ext uri="{FF2B5EF4-FFF2-40B4-BE49-F238E27FC236}">
                <a16:creationId xmlns:a16="http://schemas.microsoft.com/office/drawing/2014/main" id="{70BDD0CE-06A4-404B-8A13-580229C1C9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nfographic about risk of heart attacks from PeaceHealth.org which uses icons to indicate risk factors you cannot control, such as age, family history and gender. ">
            <a:extLst>
              <a:ext uri="{FF2B5EF4-FFF2-40B4-BE49-F238E27FC236}">
                <a16:creationId xmlns:a16="http://schemas.microsoft.com/office/drawing/2014/main" id="{39045556-AE84-544A-9282-34F9629196B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262209" y="2742397"/>
            <a:ext cx="1728214" cy="329184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lose up of Infographic about risk of heart attacks from PeaceHealth.org. The close up is on icons used to indicate risk factors you cannot control, such as age, family history and gender. The icons for AGe are a number 65+; a tree is used to indicate family history, and symbols for man and woman are used to indicate gender. ">
            <a:extLst>
              <a:ext uri="{FF2B5EF4-FFF2-40B4-BE49-F238E27FC236}">
                <a16:creationId xmlns:a16="http://schemas.microsoft.com/office/drawing/2014/main" id="{F44F350F-67C2-4143-925E-4F9CB0CF6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516" y="3197523"/>
            <a:ext cx="4974336" cy="2386256"/>
          </a:xfrm>
          <a:prstGeom prst="rect">
            <a:avLst/>
          </a:prstGeom>
        </p:spPr>
      </p:pic>
    </p:spTree>
    <p:extLst>
      <p:ext uri="{BB962C8B-B14F-4D97-AF65-F5344CB8AC3E}">
        <p14:creationId xmlns:p14="http://schemas.microsoft.com/office/powerpoint/2010/main" val="104614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2">
            <a:extLst>
              <a:ext uri="{FF2B5EF4-FFF2-40B4-BE49-F238E27FC236}">
                <a16:creationId xmlns:a16="http://schemas.microsoft.com/office/drawing/2014/main" id="{E561AD0F-2B15-4989-ABCB-25A120A18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24">
            <a:extLst>
              <a:ext uri="{FF2B5EF4-FFF2-40B4-BE49-F238E27FC236}">
                <a16:creationId xmlns:a16="http://schemas.microsoft.com/office/drawing/2014/main" id="{5707F116-8EC0-4822-9067-186AC8C96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26">
            <a:extLst>
              <a:ext uri="{FF2B5EF4-FFF2-40B4-BE49-F238E27FC236}">
                <a16:creationId xmlns:a16="http://schemas.microsoft.com/office/drawing/2014/main" id="{B1ECBAC9-8FF8-4D44-BD49-6B81C3816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5253" y="-514542"/>
            <a:ext cx="2039436" cy="1444373"/>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28">
            <a:extLst>
              <a:ext uri="{FF2B5EF4-FFF2-40B4-BE49-F238E27FC236}">
                <a16:creationId xmlns:a16="http://schemas.microsoft.com/office/drawing/2014/main" id="{530F234A-713C-4B90-B43E-8F10C8B67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82779" y="539055"/>
            <a:ext cx="745834" cy="74583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0">
            <a:extLst>
              <a:ext uri="{FF2B5EF4-FFF2-40B4-BE49-F238E27FC236}">
                <a16:creationId xmlns:a16="http://schemas.microsoft.com/office/drawing/2014/main" id="{028836FF-97B4-4EE9-AF5D-39FF0F5AC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12657" y="1748175"/>
            <a:ext cx="933492" cy="9334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2">
            <a:extLst>
              <a:ext uri="{FF2B5EF4-FFF2-40B4-BE49-F238E27FC236}">
                <a16:creationId xmlns:a16="http://schemas.microsoft.com/office/drawing/2014/main" id="{52329D9A-3D48-4B69-939D-2A480F147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430613" y="5023033"/>
            <a:ext cx="856138" cy="85613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D5CC4CB-7B78-480A-A0AE-A8A35C08E1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01313" y="5596021"/>
            <a:ext cx="381459" cy="38145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C580C66-5435-4F00-873E-679D3D504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5789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B4AFD177-1A38-4FAE-87D4-840AE22C86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903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655520DF-BCFA-4422-B5D9-A5A1FABAD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C473EE-E60D-C64A-B93B-E2E07257121B}"/>
              </a:ext>
            </a:extLst>
          </p:cNvPr>
          <p:cNvSpPr>
            <a:spLocks noGrp="1"/>
          </p:cNvSpPr>
          <p:nvPr>
            <p:ph type="title"/>
          </p:nvPr>
        </p:nvSpPr>
        <p:spPr>
          <a:xfrm>
            <a:off x="1128859" y="2036331"/>
            <a:ext cx="4244786" cy="3247683"/>
          </a:xfrm>
          <a:noFill/>
        </p:spPr>
        <p:txBody>
          <a:bodyPr vert="horz" lIns="91440" tIns="45720" rIns="91440" bIns="45720" rtlCol="0" anchor="ctr">
            <a:normAutofit fontScale="90000"/>
          </a:bodyPr>
          <a:lstStyle/>
          <a:p>
            <a:pPr algn="ctr"/>
            <a:r>
              <a:rPr lang="en-US" dirty="0">
                <a:solidFill>
                  <a:srgbClr val="080808"/>
                </a:solidFill>
                <a:latin typeface="Helvetica" pitchFamily="2" charset="0"/>
              </a:rPr>
              <a:t>Are the words in this infographic meaningful in terms of understanding the data?</a:t>
            </a:r>
            <a:br>
              <a:rPr lang="en-US" dirty="0">
                <a:solidFill>
                  <a:srgbClr val="080808"/>
                </a:solidFill>
                <a:latin typeface="Helvetica" pitchFamily="2" charset="0"/>
              </a:rPr>
            </a:br>
            <a:r>
              <a:rPr lang="en-US" dirty="0">
                <a:solidFill>
                  <a:srgbClr val="080808"/>
                </a:solidFill>
                <a:latin typeface="Helvetica" pitchFamily="2" charset="0"/>
              </a:rPr>
              <a:t/>
            </a:r>
            <a:br>
              <a:rPr lang="en-US" dirty="0">
                <a:solidFill>
                  <a:srgbClr val="080808"/>
                </a:solidFill>
                <a:latin typeface="Helvetica" pitchFamily="2" charset="0"/>
              </a:rPr>
            </a:br>
            <a:r>
              <a:rPr lang="en-US" dirty="0">
                <a:solidFill>
                  <a:srgbClr val="080808"/>
                </a:solidFill>
                <a:latin typeface="Helvetica" pitchFamily="2" charset="0"/>
              </a:rPr>
              <a:t>Or, does it require higher-order thought?</a:t>
            </a:r>
            <a:br>
              <a:rPr lang="en-US" dirty="0">
                <a:solidFill>
                  <a:srgbClr val="080808"/>
                </a:solidFill>
                <a:latin typeface="Helvetica" pitchFamily="2" charset="0"/>
              </a:rPr>
            </a:br>
            <a:endParaRPr lang="en-US" dirty="0">
              <a:solidFill>
                <a:srgbClr val="080808"/>
              </a:solidFill>
              <a:latin typeface="Helvetica" pitchFamily="2" charset="0"/>
            </a:endParaRPr>
          </a:p>
        </p:txBody>
      </p:sp>
      <p:pic>
        <p:nvPicPr>
          <p:cNvPr id="5" name="Google Shape;240;p42">
            <a:extLst>
              <a:ext uri="{FF2B5EF4-FFF2-40B4-BE49-F238E27FC236}">
                <a16:creationId xmlns:a16="http://schemas.microsoft.com/office/drawing/2014/main" id="{670DBB88-9A11-404B-AF89-7F9222B67999}"/>
              </a:ext>
            </a:extLst>
          </p:cNvPr>
          <p:cNvPicPr>
            <a:picLocks noGrp="1"/>
          </p:cNvPicPr>
          <p:nvPr>
            <p:ph type="pic" idx="1"/>
          </p:nvPr>
        </p:nvPicPr>
        <p:blipFill rotWithShape="1">
          <a:blip r:embed="rId3">
            <a:extLst/>
          </a:blip>
          <a:srcRect t="2603" r="-3" b="2600"/>
          <a:stretch/>
        </p:blipFill>
        <p:spPr>
          <a:xfrm>
            <a:off x="6783771" y="1331709"/>
            <a:ext cx="4174077" cy="5233388"/>
          </a:xfrm>
          <a:prstGeom prst="rect">
            <a:avLst/>
          </a:prstGeom>
          <a:noFill/>
        </p:spPr>
      </p:pic>
      <p:sp>
        <p:nvSpPr>
          <p:cNvPr id="14" name="TextBox 13">
            <a:extLst>
              <a:ext uri="{FF2B5EF4-FFF2-40B4-BE49-F238E27FC236}">
                <a16:creationId xmlns:a16="http://schemas.microsoft.com/office/drawing/2014/main" id="{55B8C117-C8CA-F143-82BA-BFFEBD768B94}"/>
              </a:ext>
            </a:extLst>
          </p:cNvPr>
          <p:cNvSpPr txBox="1"/>
          <p:nvPr/>
        </p:nvSpPr>
        <p:spPr>
          <a:xfrm>
            <a:off x="583915" y="308669"/>
            <a:ext cx="11024172" cy="892552"/>
          </a:xfrm>
          <a:prstGeom prst="rect">
            <a:avLst/>
          </a:prstGeom>
          <a:solidFill>
            <a:schemeClr val="accent1">
              <a:lumMod val="40000"/>
              <a:lumOff val="60000"/>
            </a:schemeClr>
          </a:solidFill>
        </p:spPr>
        <p:txBody>
          <a:bodyPr wrap="none" rtlCol="0">
            <a:spAutoFit/>
          </a:bodyPr>
          <a:lstStyle/>
          <a:p>
            <a:pPr algn="ctr"/>
            <a:endParaRPr lang="en-US" sz="800" dirty="0">
              <a:latin typeface="Helvetica" pitchFamily="2" charset="0"/>
            </a:endParaRPr>
          </a:p>
          <a:p>
            <a:pPr algn="ctr"/>
            <a:r>
              <a:rPr lang="en-US" sz="3600" dirty="0">
                <a:latin typeface="Helvetica" pitchFamily="2" charset="0"/>
              </a:rPr>
              <a:t>Is the numerical health information understandable? </a:t>
            </a:r>
          </a:p>
          <a:p>
            <a:endParaRPr lang="en-US" sz="800" dirty="0"/>
          </a:p>
        </p:txBody>
      </p:sp>
    </p:spTree>
    <p:extLst>
      <p:ext uri="{BB962C8B-B14F-4D97-AF65-F5344CB8AC3E}">
        <p14:creationId xmlns:p14="http://schemas.microsoft.com/office/powerpoint/2010/main" val="1244454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83F9D7D-8B7D-49DF-AA94-0A9A8D6710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707F116-8EC0-4822-9067-186AC8C96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Freeform: Shape 78">
            <a:extLst>
              <a:ext uri="{FF2B5EF4-FFF2-40B4-BE49-F238E27FC236}">
                <a16:creationId xmlns:a16="http://schemas.microsoft.com/office/drawing/2014/main" id="{49F1A7E4-819D-4D21-8E8B-32671A9F9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 name="TextBox 13">
            <a:extLst>
              <a:ext uri="{FF2B5EF4-FFF2-40B4-BE49-F238E27FC236}">
                <a16:creationId xmlns:a16="http://schemas.microsoft.com/office/drawing/2014/main" id="{55B8C117-C8CA-F143-82BA-BFFEBD768B94}"/>
              </a:ext>
            </a:extLst>
          </p:cNvPr>
          <p:cNvSpPr txBox="1"/>
          <p:nvPr/>
        </p:nvSpPr>
        <p:spPr>
          <a:xfrm>
            <a:off x="159294" y="2545070"/>
            <a:ext cx="6163083" cy="1952947"/>
          </a:xfrm>
          <a:prstGeom prst="rect">
            <a:avLst/>
          </a:prstGeom>
          <a:noFill/>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200" b="0" i="0" u="none" strike="noStrike" kern="1200" cap="none" spc="0" normalizeH="0" baseline="0" noProof="0" dirty="0">
                <a:ln>
                  <a:noFill/>
                </a:ln>
                <a:solidFill>
                  <a:srgbClr val="080808"/>
                </a:solidFill>
                <a:effectLst/>
                <a:uLnTx/>
                <a:uFillTx/>
                <a:latin typeface="Helvetica" pitchFamily="2" charset="0"/>
                <a:ea typeface="+mj-ea"/>
                <a:cs typeface="+mj-cs"/>
              </a:rPr>
              <a:t>Is the numerical health information understandable? </a:t>
            </a:r>
          </a:p>
          <a:p>
            <a:pPr marL="0" marR="0" lvl="0" indent="0" algn="ctr" fontAlgn="auto">
              <a:lnSpc>
                <a:spcPct val="90000"/>
              </a:lnSpc>
              <a:spcBef>
                <a:spcPct val="0"/>
              </a:spcBef>
              <a:spcAft>
                <a:spcPts val="600"/>
              </a:spcAft>
              <a:buClrTx/>
              <a:buSzTx/>
              <a:tabLst/>
              <a:defRPr/>
            </a:pPr>
            <a:endParaRPr kumimoji="0" lang="en-US" sz="3600" b="0" i="0" u="none" strike="noStrike" kern="1200" cap="none" spc="0" normalizeH="0" baseline="0" noProof="0" dirty="0">
              <a:ln>
                <a:noFill/>
              </a:ln>
              <a:solidFill>
                <a:srgbClr val="080808"/>
              </a:solidFill>
              <a:effectLst/>
              <a:uLnTx/>
              <a:uFillTx/>
              <a:latin typeface="+mj-lt"/>
              <a:ea typeface="+mj-ea"/>
              <a:cs typeface="+mj-cs"/>
            </a:endParaRPr>
          </a:p>
        </p:txBody>
      </p:sp>
      <p:sp>
        <p:nvSpPr>
          <p:cNvPr id="81" name="Freeform: Shape 80">
            <a:extLst>
              <a:ext uri="{FF2B5EF4-FFF2-40B4-BE49-F238E27FC236}">
                <a16:creationId xmlns:a16="http://schemas.microsoft.com/office/drawing/2014/main" id="{6D6E3EFD-925A-40CD-8E14-FDD4E6DDC6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66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Rectangle 82">
            <a:extLst>
              <a:ext uri="{FF2B5EF4-FFF2-40B4-BE49-F238E27FC236}">
                <a16:creationId xmlns:a16="http://schemas.microsoft.com/office/drawing/2014/main" id="{3A91C067-F707-44D1-A9C2-9913E6ADC6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C580C66-5435-4F00-873E-679D3D504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B4AFD177-1A38-4FAE-87D4-840AE22C86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2329D9A-3D48-4B69-939D-2A480F147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D5CC4CB-7B78-480A-A0AE-A8A35C08E1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593511C-4178-5C46-8204-2C07764314BA}"/>
              </a:ext>
            </a:extLst>
          </p:cNvPr>
          <p:cNvPicPr>
            <a:picLocks noChangeAspect="1"/>
          </p:cNvPicPr>
          <p:nvPr/>
        </p:nvPicPr>
        <p:blipFill>
          <a:blip r:embed="rId3"/>
          <a:stretch>
            <a:fillRect/>
          </a:stretch>
        </p:blipFill>
        <p:spPr>
          <a:xfrm>
            <a:off x="7421618" y="1036319"/>
            <a:ext cx="3168417" cy="3113073"/>
          </a:xfrm>
          <a:prstGeom prst="rect">
            <a:avLst/>
          </a:prstGeom>
        </p:spPr>
      </p:pic>
      <p:pic>
        <p:nvPicPr>
          <p:cNvPr id="9" name="Picture Placeholder 8">
            <a:extLst>
              <a:ext uri="{FF2B5EF4-FFF2-40B4-BE49-F238E27FC236}">
                <a16:creationId xmlns:a16="http://schemas.microsoft.com/office/drawing/2014/main" id="{72D152F3-E04B-F04F-8744-9679162E365A}"/>
              </a:ext>
            </a:extLst>
          </p:cNvPr>
          <p:cNvPicPr>
            <a:picLocks noGrp="1" noChangeAspect="1"/>
          </p:cNvPicPr>
          <p:nvPr>
            <p:ph type="pic" idx="1"/>
          </p:nvPr>
        </p:nvPicPr>
        <p:blipFill rotWithShape="1">
          <a:blip r:embed="rId4"/>
          <a:srcRect t="8165" r="1" b="1"/>
          <a:stretch/>
        </p:blipFill>
        <p:spPr>
          <a:xfrm>
            <a:off x="7377960" y="4279778"/>
            <a:ext cx="3212075" cy="1889918"/>
          </a:xfrm>
          <a:prstGeom prst="rect">
            <a:avLst/>
          </a:prstGeom>
        </p:spPr>
      </p:pic>
    </p:spTree>
    <p:extLst>
      <p:ext uri="{BB962C8B-B14F-4D97-AF65-F5344CB8AC3E}">
        <p14:creationId xmlns:p14="http://schemas.microsoft.com/office/powerpoint/2010/main" val="155139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63C0FB9-8403-0948-8C60-87B2D046B64D}"/>
              </a:ext>
            </a:extLst>
          </p:cNvPr>
          <p:cNvPicPr>
            <a:picLocks noGrp="1" noChangeAspect="1"/>
          </p:cNvPicPr>
          <p:nvPr>
            <p:ph idx="1"/>
          </p:nvPr>
        </p:nvPicPr>
        <p:blipFill rotWithShape="1">
          <a:blip r:embed="rId2"/>
          <a:srcRect b="1573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403C6-D282-1A4F-880B-F6EFCAB87FD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latin typeface="Helvetica" pitchFamily="2" charset="0"/>
              </a:rPr>
              <a:t>Communicating Numerical Health Information</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43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23EE64D-B504-0A41-B069-E24E71279B23}"/>
              </a:ext>
            </a:extLst>
          </p:cNvPr>
          <p:cNvSpPr>
            <a:spLocks noGrp="1"/>
          </p:cNvSpPr>
          <p:nvPr>
            <p:ph type="title"/>
          </p:nvPr>
        </p:nvSpPr>
        <p:spPr>
          <a:xfrm>
            <a:off x="643467" y="450965"/>
            <a:ext cx="10905066"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Clear Communication: Risk vs. Benefit</a:t>
            </a:r>
          </a:p>
        </p:txBody>
      </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5">
            <a:extLst>
              <a:ext uri="{FF2B5EF4-FFF2-40B4-BE49-F238E27FC236}">
                <a16:creationId xmlns:a16="http://schemas.microsoft.com/office/drawing/2014/main" id="{ABBF6429-C4E0-4CE2-5401-EBD1414812B2}"/>
              </a:ext>
            </a:extLst>
          </p:cNvPr>
          <p:cNvGraphicFramePr>
            <a:graphicFrameLocks noGrp="1"/>
          </p:cNvGraphicFramePr>
          <p:nvPr>
            <p:ph sz="half" idx="1"/>
            <p:extLst>
              <p:ext uri="{D42A27DB-BD31-4B8C-83A1-F6EECF244321}">
                <p14:modId xmlns:p14="http://schemas.microsoft.com/office/powerpoint/2010/main" val="12101939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870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AC0B-D66E-2842-B12D-315DF37BF6EC}"/>
              </a:ext>
            </a:extLst>
          </p:cNvPr>
          <p:cNvSpPr>
            <a:spLocks noGrp="1"/>
          </p:cNvSpPr>
          <p:nvPr>
            <p:ph type="title"/>
          </p:nvPr>
        </p:nvSpPr>
        <p:spPr>
          <a:xfrm>
            <a:off x="838200" y="365126"/>
            <a:ext cx="10515600" cy="981642"/>
          </a:xfrm>
          <a:solidFill>
            <a:schemeClr val="accent1">
              <a:lumMod val="40000"/>
              <a:lumOff val="60000"/>
            </a:schemeClr>
          </a:solidFill>
        </p:spPr>
        <p:txBody>
          <a:bodyPr/>
          <a:lstStyle/>
          <a:p>
            <a:pPr algn="ctr"/>
            <a:r>
              <a:rPr lang="en-US" dirty="0">
                <a:latin typeface="Helvetica" pitchFamily="2" charset="0"/>
              </a:rPr>
              <a:t>Framing</a:t>
            </a:r>
            <a:endParaRPr lang="en-US" sz="3600" dirty="0">
              <a:latin typeface="Helvetica" pitchFamily="2" charset="0"/>
            </a:endParaRPr>
          </a:p>
        </p:txBody>
      </p:sp>
      <p:pic>
        <p:nvPicPr>
          <p:cNvPr id="5" name="Content Placeholder 4" title="frame">
            <a:extLst>
              <a:ext uri="{FF2B5EF4-FFF2-40B4-BE49-F238E27FC236}">
                <a16:creationId xmlns:a16="http://schemas.microsoft.com/office/drawing/2014/main" id="{C342F205-566E-B94F-B2AB-64B5FDC5B117}"/>
              </a:ext>
              <a:ext uri="{C183D7F6-B498-43B3-948B-1728B52AA6E4}">
                <adec:decorative xmlns:adec="http://schemas.microsoft.com/office/drawing/2017/decorative" xmlns=""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62426" y="1690688"/>
            <a:ext cx="3560410" cy="4149997"/>
          </a:xfrm>
          <a:prstGeom prst="rect">
            <a:avLst/>
          </a:prstGeom>
        </p:spPr>
      </p:pic>
      <p:pic>
        <p:nvPicPr>
          <p:cNvPr id="6" name="Content Placeholder 5" title="frame">
            <a:extLst>
              <a:ext uri="{FF2B5EF4-FFF2-40B4-BE49-F238E27FC236}">
                <a16:creationId xmlns:a16="http://schemas.microsoft.com/office/drawing/2014/main" id="{C1207B55-5411-4B43-86D5-79ADEB1C0A5C}"/>
              </a:ext>
              <a:ext uri="{C183D7F6-B498-43B3-948B-1728B52AA6E4}">
                <adec:decorative xmlns:adec="http://schemas.microsoft.com/office/drawing/2017/decorative" xmlns="" val="1"/>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a:stretch/>
        </p:blipFill>
        <p:spPr>
          <a:xfrm>
            <a:off x="6748272" y="1852105"/>
            <a:ext cx="4605528" cy="3896985"/>
          </a:xfrm>
          <a:prstGeom prst="rect">
            <a:avLst/>
          </a:prstGeom>
        </p:spPr>
      </p:pic>
      <p:sp>
        <p:nvSpPr>
          <p:cNvPr id="7" name="TextBox 6" descr="An image with a positive framing of a message. It says &quot;80% of Americans will not die of cancer.&quot; It has a large plus symbol to indicate positive framing. ">
            <a:extLst>
              <a:ext uri="{FF2B5EF4-FFF2-40B4-BE49-F238E27FC236}">
                <a16:creationId xmlns:a16="http://schemas.microsoft.com/office/drawing/2014/main" id="{5D3F8EB7-BDB1-0745-8625-3629BAD3BDC9}"/>
              </a:ext>
            </a:extLst>
          </p:cNvPr>
          <p:cNvSpPr txBox="1"/>
          <p:nvPr/>
        </p:nvSpPr>
        <p:spPr bwMode="auto">
          <a:xfrm>
            <a:off x="1998740" y="2196026"/>
            <a:ext cx="2687781" cy="3139321"/>
          </a:xfrm>
          <a:prstGeom prst="rect">
            <a:avLst/>
          </a:prstGeom>
          <a:solidFill>
            <a:schemeClr val="bg1"/>
          </a:solidFill>
          <a:ln>
            <a:noFill/>
          </a:ln>
        </p:spPr>
        <p:txBody>
          <a:bodyPr wrap="square">
            <a:spAutoFit/>
          </a:bodyPr>
          <a:lstStyle/>
          <a:p>
            <a:pPr marR="0" lvl="0" algn="l" defTabSz="914400" rtl="0" eaLnBrk="0" fontAlgn="base" latinLnBrk="0" hangingPunct="0">
              <a:lnSpc>
                <a:spcPct val="90000"/>
              </a:lnSpc>
              <a:spcBef>
                <a:spcPts val="400"/>
              </a:spcBef>
              <a:spcAft>
                <a:spcPts val="0"/>
              </a:spcAft>
              <a:buClrTx/>
              <a:buSzTx/>
              <a:tabLst/>
              <a:defRPr/>
            </a:pPr>
            <a:r>
              <a:rPr kumimoji="0" lang="en-US" sz="4400" b="1" i="0" u="none" strike="noStrike" kern="1200" normalizeH="0" baseline="0" noProof="0" dirty="0">
                <a:ln w="0"/>
                <a:effectLst>
                  <a:outerShdw blurRad="38100" dist="19050" dir="2700000" algn="tl" rotWithShape="0">
                    <a:schemeClr val="dk1">
                      <a:alpha val="40000"/>
                    </a:schemeClr>
                  </a:outerShdw>
                </a:effectLst>
                <a:uLnTx/>
                <a:uFillTx/>
              </a:rPr>
              <a:t>80% of Americans will not die of cancer.</a:t>
            </a:r>
          </a:p>
        </p:txBody>
      </p:sp>
      <p:sp>
        <p:nvSpPr>
          <p:cNvPr id="8" name="TextBox 7" descr="An image with a negative framing of a message. It says &quot;More than 20% of Americans will eventually die of cancer.&quot; It has a large minus symbol to indicate negative framing.  ">
            <a:extLst>
              <a:ext uri="{FF2B5EF4-FFF2-40B4-BE49-F238E27FC236}">
                <a16:creationId xmlns:a16="http://schemas.microsoft.com/office/drawing/2014/main" id="{0BE9454A-0D4E-7D4C-9D69-7CDA4F50BAE1}"/>
              </a:ext>
            </a:extLst>
          </p:cNvPr>
          <p:cNvSpPr txBox="1"/>
          <p:nvPr/>
        </p:nvSpPr>
        <p:spPr bwMode="auto">
          <a:xfrm>
            <a:off x="7297807" y="2523324"/>
            <a:ext cx="3506458" cy="2554545"/>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algn="ctr"/>
            <a:r>
              <a:rPr lang="en-US" sz="4000" b="1" dirty="0">
                <a:solidFill>
                  <a:schemeClr val="tx1"/>
                </a:solidFill>
              </a:rPr>
              <a:t>More than 20% of Americans may eventually die of cancer.</a:t>
            </a:r>
          </a:p>
        </p:txBody>
      </p:sp>
      <p:pic>
        <p:nvPicPr>
          <p:cNvPr id="9" name="Graphic 8" title="plus sign">
            <a:extLst>
              <a:ext uri="{FF2B5EF4-FFF2-40B4-BE49-F238E27FC236}">
                <a16:creationId xmlns:a16="http://schemas.microsoft.com/office/drawing/2014/main" id="{A31CF7CC-5EEB-ED42-8F66-BBE8641A13C0}"/>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85046" y="4297680"/>
            <a:ext cx="629308" cy="629308"/>
          </a:xfrm>
          <a:prstGeom prst="rect">
            <a:avLst/>
          </a:prstGeom>
        </p:spPr>
      </p:pic>
      <p:sp>
        <p:nvSpPr>
          <p:cNvPr id="10" name="Rectangle 9" title="minus sign">
            <a:extLst>
              <a:ext uri="{FF2B5EF4-FFF2-40B4-BE49-F238E27FC236}">
                <a16:creationId xmlns:a16="http://schemas.microsoft.com/office/drawing/2014/main" id="{939632BC-72DB-8041-9DAF-731E6A031F9C}"/>
              </a:ext>
              <a:ext uri="{C183D7F6-B498-43B3-948B-1728B52AA6E4}">
                <adec:decorative xmlns:adec="http://schemas.microsoft.com/office/drawing/2017/decorative" xmlns="" val="1"/>
              </a:ext>
            </a:extLst>
          </p:cNvPr>
          <p:cNvSpPr/>
          <p:nvPr/>
        </p:nvSpPr>
        <p:spPr>
          <a:xfrm>
            <a:off x="8703061" y="5183860"/>
            <a:ext cx="831588" cy="1514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7547E0-3675-0B45-AA7E-44EF323497F4}"/>
              </a:ext>
            </a:extLst>
          </p:cNvPr>
          <p:cNvSpPr txBox="1"/>
          <p:nvPr/>
        </p:nvSpPr>
        <p:spPr>
          <a:xfrm>
            <a:off x="2384086" y="6103739"/>
            <a:ext cx="7423827" cy="461665"/>
          </a:xfrm>
          <a:prstGeom prst="rect">
            <a:avLst/>
          </a:prstGeom>
          <a:noFill/>
        </p:spPr>
        <p:txBody>
          <a:bodyPr wrap="none" rtlCol="0">
            <a:spAutoFit/>
          </a:bodyPr>
          <a:lstStyle/>
          <a:p>
            <a:r>
              <a:rPr lang="en-US" sz="2400" dirty="0">
                <a:latin typeface="Helvetica" pitchFamily="2" charset="0"/>
              </a:rPr>
              <a:t>Frame outcomes in both positive and negative terms.</a:t>
            </a:r>
            <a:endParaRPr lang="en-US" sz="2400" dirty="0"/>
          </a:p>
        </p:txBody>
      </p:sp>
    </p:spTree>
    <p:extLst>
      <p:ext uri="{BB962C8B-B14F-4D97-AF65-F5344CB8AC3E}">
        <p14:creationId xmlns:p14="http://schemas.microsoft.com/office/powerpoint/2010/main" val="20101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B089F-7A93-5748-B2B5-F74661983782}"/>
              </a:ext>
            </a:extLst>
          </p:cNvPr>
          <p:cNvSpPr>
            <a:spLocks noGrp="1"/>
          </p:cNvSpPr>
          <p:nvPr>
            <p:ph type="title"/>
          </p:nvPr>
        </p:nvSpPr>
        <p:spPr>
          <a:xfrm>
            <a:off x="643467" y="321734"/>
            <a:ext cx="10905066" cy="1135737"/>
          </a:xfrm>
          <a:solidFill>
            <a:schemeClr val="accent1">
              <a:lumMod val="40000"/>
              <a:lumOff val="60000"/>
            </a:schemeClr>
          </a:solidFill>
        </p:spPr>
        <p:txBody>
          <a:bodyPr vert="horz" lIns="91440" tIns="45720" rIns="91440" bIns="45720" rtlCol="0" anchor="ctr">
            <a:normAutofit/>
          </a:bodyPr>
          <a:lstStyle/>
          <a:p>
            <a:pPr algn="ctr"/>
            <a:r>
              <a:rPr lang="en-US" sz="3600" kern="1200" dirty="0">
                <a:solidFill>
                  <a:schemeClr val="tx1"/>
                </a:solidFill>
                <a:latin typeface="Helvetica" pitchFamily="2" charset="0"/>
              </a:rPr>
              <a:t>What is Numeracy?</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39512ABC-C07C-0432-D05E-32A534CE48EC}"/>
              </a:ext>
            </a:extLst>
          </p:cNvPr>
          <p:cNvGraphicFramePr/>
          <p:nvPr>
            <p:extLst>
              <p:ext uri="{D42A27DB-BD31-4B8C-83A1-F6EECF244321}">
                <p14:modId xmlns:p14="http://schemas.microsoft.com/office/powerpoint/2010/main" val="11345802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864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EAC0B-D66E-2842-B12D-315DF37BF6EC}"/>
              </a:ext>
            </a:extLst>
          </p:cNvPr>
          <p:cNvSpPr>
            <a:spLocks noGrp="1"/>
          </p:cNvSpPr>
          <p:nvPr>
            <p:ph type="title"/>
          </p:nvPr>
        </p:nvSpPr>
        <p:spPr>
          <a:xfrm>
            <a:off x="484920" y="640080"/>
            <a:ext cx="3571810" cy="3573516"/>
          </a:xfrm>
        </p:spPr>
        <p:txBody>
          <a:bodyPr vert="horz" lIns="91440" tIns="45720" rIns="91440" bIns="45720" rtlCol="0" anchor="b">
            <a:normAutofit/>
          </a:bodyPr>
          <a:lstStyle/>
          <a:p>
            <a:pPr algn="ctr"/>
            <a:r>
              <a:rPr lang="en-US" kern="1200" dirty="0">
                <a:solidFill>
                  <a:schemeClr val="tx1"/>
                </a:solidFill>
                <a:latin typeface="Helvetica" pitchFamily="2" charset="0"/>
              </a:rPr>
              <a:t>Ratio</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title="frame">
            <a:extLst>
              <a:ext uri="{FF2B5EF4-FFF2-40B4-BE49-F238E27FC236}">
                <a16:creationId xmlns:a16="http://schemas.microsoft.com/office/drawing/2014/main" id="{C342F205-566E-B94F-B2AB-64B5FDC5B117}"/>
              </a:ext>
              <a:ext uri="{C183D7F6-B498-43B3-948B-1728B52AA6E4}">
                <adec:decorative xmlns:adec="http://schemas.microsoft.com/office/drawing/2017/decorative" xmlns=""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881867" y="640080"/>
            <a:ext cx="4759474" cy="5550408"/>
          </a:xfrm>
          <a:prstGeom prst="rect">
            <a:avLst/>
          </a:prstGeom>
        </p:spPr>
      </p:pic>
      <p:sp>
        <p:nvSpPr>
          <p:cNvPr id="13" name="TextBox 12" descr="An image with a positive framing of a message. It says &quot;80% of Americans will not die of cancer.&quot; It has a large plus symbol to indicate positive framing. ">
            <a:extLst>
              <a:ext uri="{FF2B5EF4-FFF2-40B4-BE49-F238E27FC236}">
                <a16:creationId xmlns:a16="http://schemas.microsoft.com/office/drawing/2014/main" id="{033F088F-406F-6942-9934-FF8D678147D8}"/>
              </a:ext>
            </a:extLst>
          </p:cNvPr>
          <p:cNvSpPr txBox="1"/>
          <p:nvPr/>
        </p:nvSpPr>
        <p:spPr bwMode="auto">
          <a:xfrm>
            <a:off x="6807200" y="1889761"/>
            <a:ext cx="2973040" cy="3139321"/>
          </a:xfrm>
          <a:prstGeom prst="rect">
            <a:avLst/>
          </a:prstGeom>
          <a:solidFill>
            <a:schemeClr val="bg1"/>
          </a:solidFill>
          <a:ln>
            <a:noFill/>
          </a:ln>
        </p:spPr>
        <p:txBody>
          <a:bodyPr wrap="square">
            <a:spAutoFit/>
          </a:bodyPr>
          <a:lstStyle/>
          <a:p>
            <a:pPr marR="0" lvl="0" algn="l" defTabSz="914400" rtl="0" eaLnBrk="0" fontAlgn="base" latinLnBrk="0" hangingPunct="0">
              <a:lnSpc>
                <a:spcPct val="90000"/>
              </a:lnSpc>
              <a:spcBef>
                <a:spcPts val="400"/>
              </a:spcBef>
              <a:spcAft>
                <a:spcPts val="0"/>
              </a:spcAft>
              <a:buClrTx/>
              <a:buSzTx/>
              <a:tabLst/>
              <a:defRPr/>
            </a:pPr>
            <a:r>
              <a:rPr kumimoji="0" lang="en-US" sz="4400" b="1" i="0" u="none" strike="noStrike" kern="1200" normalizeH="0" baseline="0" noProof="0" dirty="0">
                <a:ln w="0"/>
                <a:effectLst>
                  <a:outerShdw blurRad="38100" dist="19050" dir="2700000" algn="tl" rotWithShape="0">
                    <a:schemeClr val="dk1">
                      <a:alpha val="40000"/>
                    </a:schemeClr>
                  </a:outerShdw>
                </a:effectLst>
                <a:uLnTx/>
                <a:uFillTx/>
              </a:rPr>
              <a:t>Almost 4 out of 5 Americans will not die of cancer.</a:t>
            </a:r>
          </a:p>
        </p:txBody>
      </p:sp>
    </p:spTree>
    <p:extLst>
      <p:ext uri="{BB962C8B-B14F-4D97-AF65-F5344CB8AC3E}">
        <p14:creationId xmlns:p14="http://schemas.microsoft.com/office/powerpoint/2010/main" val="141230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5ACB9A-B0E5-4B85-B616-BAAFCBF066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72E88C85-0C12-45AB-AB38-7DD8508C1C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21" name="Rectangle 20">
              <a:extLst>
                <a:ext uri="{FF2B5EF4-FFF2-40B4-BE49-F238E27FC236}">
                  <a16:creationId xmlns:a16="http://schemas.microsoft.com/office/drawing/2014/main" id="{442F1C99-DC89-4C0E-9645-78ED266B8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22" name="Rectangle 21">
              <a:extLst>
                <a:ext uri="{FF2B5EF4-FFF2-40B4-BE49-F238E27FC236}">
                  <a16:creationId xmlns:a16="http://schemas.microsoft.com/office/drawing/2014/main" id="{49EB5FB3-6DE8-43D7-9A37-2E1189B12C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4" name="Freeform: Shape 23">
            <a:extLst>
              <a:ext uri="{FF2B5EF4-FFF2-40B4-BE49-F238E27FC236}">
                <a16:creationId xmlns:a16="http://schemas.microsoft.com/office/drawing/2014/main" id="{21CD0CBD-C727-43F9-BDFE-34D6D1A97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6" descr="4 coins in a row. 1 is gold and crossed out, the other 3 are silver, to indicate 1 out of 4 men die of heart disease. ">
            <a:extLst>
              <a:ext uri="{FF2B5EF4-FFF2-40B4-BE49-F238E27FC236}">
                <a16:creationId xmlns:a16="http://schemas.microsoft.com/office/drawing/2014/main" id="{6266C27B-9810-7845-9957-F0D9875D2D0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0" y="3116746"/>
            <a:ext cx="5451592" cy="1662734"/>
          </a:xfrm>
          <a:prstGeom prst="rect">
            <a:avLst/>
          </a:prstGeom>
        </p:spPr>
      </p:pic>
      <p:sp>
        <p:nvSpPr>
          <p:cNvPr id="17" name="Title 1">
            <a:extLst>
              <a:ext uri="{FF2B5EF4-FFF2-40B4-BE49-F238E27FC236}">
                <a16:creationId xmlns:a16="http://schemas.microsoft.com/office/drawing/2014/main" id="{F35DA0E6-7FC7-974D-A022-A017ACC7EE18}"/>
              </a:ext>
            </a:extLst>
          </p:cNvPr>
          <p:cNvSpPr>
            <a:spLocks noGrp="1"/>
          </p:cNvSpPr>
          <p:nvPr>
            <p:ph type="title"/>
          </p:nvPr>
        </p:nvSpPr>
        <p:spPr>
          <a:xfrm>
            <a:off x="838199" y="652180"/>
            <a:ext cx="10515600" cy="981642"/>
          </a:xfrm>
          <a:solidFill>
            <a:schemeClr val="accent1">
              <a:lumMod val="40000"/>
              <a:lumOff val="60000"/>
            </a:schemeClr>
          </a:solidFill>
        </p:spPr>
        <p:txBody>
          <a:bodyPr/>
          <a:lstStyle/>
          <a:p>
            <a:pPr algn="ctr"/>
            <a:r>
              <a:rPr lang="en-US" dirty="0">
                <a:latin typeface="Helvetica" pitchFamily="2" charset="0"/>
              </a:rPr>
              <a:t>Ratio: Show Pictures</a:t>
            </a:r>
            <a:endParaRPr lang="en-US" sz="3600" dirty="0">
              <a:latin typeface="Helvetica" pitchFamily="2" charset="0"/>
            </a:endParaRPr>
          </a:p>
        </p:txBody>
      </p:sp>
      <p:sp>
        <p:nvSpPr>
          <p:cNvPr id="19" name="TextBox 18" descr="An image with a positive framing of a message. It says &quot;80% of Americans will not die of cancer.&quot; It has a large plus symbol to indicate positive framing. ">
            <a:extLst>
              <a:ext uri="{FF2B5EF4-FFF2-40B4-BE49-F238E27FC236}">
                <a16:creationId xmlns:a16="http://schemas.microsoft.com/office/drawing/2014/main" id="{978A265A-890A-1643-A2FC-4D276B3AC743}"/>
              </a:ext>
            </a:extLst>
          </p:cNvPr>
          <p:cNvSpPr txBox="1"/>
          <p:nvPr/>
        </p:nvSpPr>
        <p:spPr bwMode="auto">
          <a:xfrm>
            <a:off x="1636440" y="2352804"/>
            <a:ext cx="2973040" cy="3139321"/>
          </a:xfrm>
          <a:prstGeom prst="rect">
            <a:avLst/>
          </a:prstGeom>
          <a:solidFill>
            <a:schemeClr val="bg1"/>
          </a:solidFill>
          <a:ln>
            <a:noFill/>
          </a:ln>
        </p:spPr>
        <p:txBody>
          <a:bodyPr wrap="square">
            <a:spAutoFit/>
          </a:bodyPr>
          <a:lstStyle/>
          <a:p>
            <a:pPr lvl="0" algn="ctr" eaLnBrk="0" fontAlgn="base" hangingPunct="0">
              <a:lnSpc>
                <a:spcPct val="90000"/>
              </a:lnSpc>
              <a:spcBef>
                <a:spcPts val="400"/>
              </a:spcBef>
              <a:defRPr/>
            </a:pPr>
            <a:r>
              <a:rPr lang="en-US" sz="4400" b="1" dirty="0">
                <a:ln w="0"/>
                <a:effectLst>
                  <a:outerShdw blurRad="38100" dist="19050" dir="2700000" algn="tl" rotWithShape="0">
                    <a:schemeClr val="dk1">
                      <a:alpha val="40000"/>
                    </a:schemeClr>
                  </a:outerShdw>
                </a:effectLst>
              </a:rPr>
              <a:t>1 out of 4 American men die of heart disease</a:t>
            </a:r>
          </a:p>
        </p:txBody>
      </p:sp>
    </p:spTree>
    <p:extLst>
      <p:ext uri="{BB962C8B-B14F-4D97-AF65-F5344CB8AC3E}">
        <p14:creationId xmlns:p14="http://schemas.microsoft.com/office/powerpoint/2010/main" val="73235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6">
            <a:extLst>
              <a:ext uri="{FF2B5EF4-FFF2-40B4-BE49-F238E27FC236}">
                <a16:creationId xmlns:a16="http://schemas.microsoft.com/office/drawing/2014/main" id="{ACD8F461-2C26-B4C4-42AC-8641E2ACA308}"/>
              </a:ext>
            </a:extLst>
          </p:cNvPr>
          <p:cNvGraphicFramePr/>
          <p:nvPr>
            <p:extLst>
              <p:ext uri="{D42A27DB-BD31-4B8C-83A1-F6EECF244321}">
                <p14:modId xmlns:p14="http://schemas.microsoft.com/office/powerpoint/2010/main" val="1261652744"/>
              </p:ext>
            </p:extLst>
          </p:nvPr>
        </p:nvGraphicFramePr>
        <p:xfrm>
          <a:off x="1014060" y="13418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761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1DA5DF-52C3-2340-A7C2-77805B4F1C84}"/>
              </a:ext>
            </a:extLst>
          </p:cNvPr>
          <p:cNvSpPr>
            <a:spLocks noGrp="1"/>
          </p:cNvSpPr>
          <p:nvPr>
            <p:ph type="title"/>
          </p:nvPr>
        </p:nvSpPr>
        <p:spPr>
          <a:xfrm>
            <a:off x="572493" y="238539"/>
            <a:ext cx="11018520" cy="1434415"/>
          </a:xfrm>
        </p:spPr>
        <p:txBody>
          <a:bodyPr anchor="b">
            <a:normAutofit/>
          </a:bodyPr>
          <a:lstStyle/>
          <a:p>
            <a:pPr algn="ctr"/>
            <a:r>
              <a:rPr lang="en-US" dirty="0">
                <a:latin typeface="Helvetica" pitchFamily="2" charset="0"/>
              </a:rPr>
              <a:t>Describe Numbers and Define Words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002AA4-4E2F-8F47-A629-A764C023D54B}"/>
              </a:ext>
            </a:extLst>
          </p:cNvPr>
          <p:cNvSpPr>
            <a:spLocks noGrp="1"/>
          </p:cNvSpPr>
          <p:nvPr>
            <p:ph idx="1"/>
          </p:nvPr>
        </p:nvSpPr>
        <p:spPr>
          <a:xfrm>
            <a:off x="572493" y="2071316"/>
            <a:ext cx="5543827" cy="4119172"/>
          </a:xfrm>
        </p:spPr>
        <p:txBody>
          <a:bodyPr anchor="t">
            <a:normAutofit/>
          </a:bodyPr>
          <a:lstStyle/>
          <a:p>
            <a:pPr marL="0" indent="0">
              <a:buNone/>
            </a:pPr>
            <a:endParaRPr lang="en-US" sz="2200" dirty="0"/>
          </a:p>
          <a:p>
            <a:pPr>
              <a:lnSpc>
                <a:spcPct val="100000"/>
              </a:lnSpc>
            </a:pPr>
            <a:r>
              <a:rPr lang="en-US" sz="2400" dirty="0">
                <a:latin typeface="Helvetica" pitchFamily="2" charset="0"/>
              </a:rPr>
              <a:t>Say “1 out of 10 times” rather than “10% of the time”.</a:t>
            </a:r>
          </a:p>
          <a:p>
            <a:pPr>
              <a:lnSpc>
                <a:spcPct val="100000"/>
              </a:lnSpc>
            </a:pPr>
            <a:r>
              <a:rPr lang="en-US" sz="2400" dirty="0">
                <a:latin typeface="Helvetica" pitchFamily="2" charset="0"/>
              </a:rPr>
              <a:t>This table represents as example of defining risk level in both percentages and fractions/ratios.</a:t>
            </a:r>
          </a:p>
          <a:p>
            <a:pPr>
              <a:lnSpc>
                <a:spcPct val="100000"/>
              </a:lnSpc>
            </a:pPr>
            <a:r>
              <a:rPr lang="en-US" sz="2400" dirty="0">
                <a:latin typeface="Helvetica" pitchFamily="2" charset="0"/>
              </a:rPr>
              <a:t>It is not specific to any one disease or a general gauge for risk. </a:t>
            </a:r>
          </a:p>
          <a:p>
            <a:endParaRPr lang="en-US" sz="2400" dirty="0">
              <a:latin typeface="Helvetica" pitchFamily="2" charset="0"/>
            </a:endParaRPr>
          </a:p>
        </p:txBody>
      </p:sp>
      <p:pic>
        <p:nvPicPr>
          <p:cNvPr id="7" name="Content Placeholder 7" descr="Table of risk description percentage and fraction. ">
            <a:extLst>
              <a:ext uri="{FF2B5EF4-FFF2-40B4-BE49-F238E27FC236}">
                <a16:creationId xmlns:a16="http://schemas.microsoft.com/office/drawing/2014/main" id="{9408D2BB-D89F-4741-9C20-AF800DFD7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372" y="2471495"/>
            <a:ext cx="4893587" cy="2661452"/>
          </a:xfrm>
          <a:prstGeom prst="rect">
            <a:avLst/>
          </a:prstGeom>
          <a:ln w="38100">
            <a:solidFill>
              <a:schemeClr val="tx1"/>
            </a:solidFill>
          </a:ln>
        </p:spPr>
      </p:pic>
    </p:spTree>
    <p:extLst>
      <p:ext uri="{BB962C8B-B14F-4D97-AF65-F5344CB8AC3E}">
        <p14:creationId xmlns:p14="http://schemas.microsoft.com/office/powerpoint/2010/main" val="62067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B8D3D-69AE-2E42-AA46-1DF415DBD7D1}"/>
              </a:ext>
            </a:extLst>
          </p:cNvPr>
          <p:cNvSpPr>
            <a:spLocks noGrp="1"/>
          </p:cNvSpPr>
          <p:nvPr>
            <p:ph type="title"/>
          </p:nvPr>
        </p:nvSpPr>
        <p:spPr>
          <a:xfrm>
            <a:off x="643467" y="474204"/>
            <a:ext cx="10905066" cy="1135737"/>
          </a:xfrm>
        </p:spPr>
        <p:txBody>
          <a:bodyPr vert="horz" lIns="91440" tIns="45720" rIns="91440" bIns="45720" rtlCol="0" anchor="ctr">
            <a:normAutofit/>
          </a:bodyPr>
          <a:lstStyle/>
          <a:p>
            <a:pPr algn="ctr"/>
            <a:r>
              <a:rPr lang="en-US" sz="3600" kern="1200" dirty="0">
                <a:solidFill>
                  <a:schemeClr val="tx1"/>
                </a:solidFill>
                <a:latin typeface="Helvetica" pitchFamily="2" charset="0"/>
              </a:rPr>
              <a:t>Relative vs. Absolute Risk</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6">
            <a:extLst>
              <a:ext uri="{FF2B5EF4-FFF2-40B4-BE49-F238E27FC236}">
                <a16:creationId xmlns:a16="http://schemas.microsoft.com/office/drawing/2014/main" id="{ACD8F461-2C26-B4C4-42AC-8641E2ACA308}"/>
              </a:ext>
            </a:extLst>
          </p:cNvPr>
          <p:cNvGraphicFramePr/>
          <p:nvPr>
            <p:extLst>
              <p:ext uri="{D42A27DB-BD31-4B8C-83A1-F6EECF244321}">
                <p14:modId xmlns:p14="http://schemas.microsoft.com/office/powerpoint/2010/main" val="15708796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8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5ACB9A-B0E5-4B85-B616-BAAFCBF066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72E88C85-0C12-45AB-AB38-7DD8508C1C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21" name="Rectangle 20">
              <a:extLst>
                <a:ext uri="{FF2B5EF4-FFF2-40B4-BE49-F238E27FC236}">
                  <a16:creationId xmlns:a16="http://schemas.microsoft.com/office/drawing/2014/main" id="{442F1C99-DC89-4C0E-9645-78ED266B8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9EB5FB3-6DE8-43D7-9A37-2E1189B12C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useBgFill="1">
        <p:nvSpPr>
          <p:cNvPr id="24" name="Freeform: Shape 23">
            <a:extLst>
              <a:ext uri="{FF2B5EF4-FFF2-40B4-BE49-F238E27FC236}">
                <a16:creationId xmlns:a16="http://schemas.microsoft.com/office/drawing/2014/main" id="{21CD0CBD-C727-43F9-BDFE-34D6D1A97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F35DA0E6-7FC7-974D-A022-A017ACC7EE18}"/>
              </a:ext>
            </a:extLst>
          </p:cNvPr>
          <p:cNvSpPr>
            <a:spLocks noGrp="1"/>
          </p:cNvSpPr>
          <p:nvPr>
            <p:ph type="title"/>
          </p:nvPr>
        </p:nvSpPr>
        <p:spPr>
          <a:xfrm>
            <a:off x="838199" y="346055"/>
            <a:ext cx="10515600" cy="981642"/>
          </a:xfrm>
          <a:solidFill>
            <a:schemeClr val="accent1">
              <a:lumMod val="40000"/>
              <a:lumOff val="60000"/>
            </a:schemeClr>
          </a:solidFill>
        </p:spPr>
        <p:txBody>
          <a:bodyPr/>
          <a:lstStyle/>
          <a:p>
            <a:pPr algn="ctr"/>
            <a:r>
              <a:rPr lang="en-US" dirty="0">
                <a:latin typeface="Helvetica" pitchFamily="2" charset="0"/>
              </a:rPr>
              <a:t>Show Pictures</a:t>
            </a:r>
            <a:endParaRPr lang="en-US" sz="3600" dirty="0">
              <a:latin typeface="Helvetica" pitchFamily="2" charset="0"/>
            </a:endParaRPr>
          </a:p>
        </p:txBody>
      </p:sp>
      <p:pic>
        <p:nvPicPr>
          <p:cNvPr id="5" name="Content Placeholder 4">
            <a:extLst>
              <a:ext uri="{FF2B5EF4-FFF2-40B4-BE49-F238E27FC236}">
                <a16:creationId xmlns:a16="http://schemas.microsoft.com/office/drawing/2014/main" id="{85DA9D7D-180C-8545-91C1-76DF9036689B}"/>
              </a:ext>
            </a:extLst>
          </p:cNvPr>
          <p:cNvPicPr>
            <a:picLocks noGrp="1" noChangeAspect="1"/>
          </p:cNvPicPr>
          <p:nvPr>
            <p:ph sz="half" idx="1"/>
          </p:nvPr>
        </p:nvPicPr>
        <p:blipFill>
          <a:blip r:embed="rId3"/>
          <a:stretch>
            <a:fillRect/>
          </a:stretch>
        </p:blipFill>
        <p:spPr>
          <a:xfrm>
            <a:off x="3460357" y="1633822"/>
            <a:ext cx="5271283" cy="4918053"/>
          </a:xfrm>
        </p:spPr>
      </p:pic>
    </p:spTree>
    <p:extLst>
      <p:ext uri="{BB962C8B-B14F-4D97-AF65-F5344CB8AC3E}">
        <p14:creationId xmlns:p14="http://schemas.microsoft.com/office/powerpoint/2010/main" val="50702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04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F724B1C-494B-6949-8AF5-02FE5BB9BD3F}"/>
              </a:ext>
            </a:extLst>
          </p:cNvPr>
          <p:cNvPicPr>
            <a:picLocks noGrp="1" noChangeAspect="1"/>
          </p:cNvPicPr>
          <p:nvPr>
            <p:ph sz="half" idx="1"/>
          </p:nvPr>
        </p:nvPicPr>
        <p:blipFill>
          <a:blip r:embed="rId3"/>
          <a:stretch>
            <a:fillRect/>
          </a:stretch>
        </p:blipFill>
        <p:spPr>
          <a:xfrm>
            <a:off x="6096000" y="674688"/>
            <a:ext cx="5459413" cy="4297363"/>
          </a:xfrm>
        </p:spPr>
      </p:pic>
      <p:pic>
        <p:nvPicPr>
          <p:cNvPr id="8" name="Picture 7">
            <a:extLst>
              <a:ext uri="{FF2B5EF4-FFF2-40B4-BE49-F238E27FC236}">
                <a16:creationId xmlns:a16="http://schemas.microsoft.com/office/drawing/2014/main" id="{2BE2869B-CDE2-F840-98D6-323EAA6507EE}"/>
              </a:ext>
            </a:extLst>
          </p:cNvPr>
          <p:cNvPicPr>
            <a:picLocks noChangeAspect="1"/>
          </p:cNvPicPr>
          <p:nvPr/>
        </p:nvPicPr>
        <p:blipFill>
          <a:blip r:embed="rId4"/>
          <a:stretch>
            <a:fillRect/>
          </a:stretch>
        </p:blipFill>
        <p:spPr>
          <a:xfrm>
            <a:off x="6377146" y="4776154"/>
            <a:ext cx="4920774" cy="1028798"/>
          </a:xfrm>
          <a:prstGeom prst="rect">
            <a:avLst/>
          </a:prstGeom>
        </p:spPr>
      </p:pic>
      <p:sp>
        <p:nvSpPr>
          <p:cNvPr id="17" name="Title 1">
            <a:extLst>
              <a:ext uri="{FF2B5EF4-FFF2-40B4-BE49-F238E27FC236}">
                <a16:creationId xmlns:a16="http://schemas.microsoft.com/office/drawing/2014/main" id="{F35DA0E6-7FC7-974D-A022-A017ACC7EE18}"/>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4000" kern="1200" dirty="0">
                <a:solidFill>
                  <a:srgbClr val="FFFFFF"/>
                </a:solidFill>
                <a:latin typeface="Helvetica" pitchFamily="2" charset="0"/>
              </a:rPr>
              <a:t>Show Pictures</a:t>
            </a:r>
          </a:p>
        </p:txBody>
      </p:sp>
    </p:spTree>
    <p:extLst>
      <p:ext uri="{BB962C8B-B14F-4D97-AF65-F5344CB8AC3E}">
        <p14:creationId xmlns:p14="http://schemas.microsoft.com/office/powerpoint/2010/main" val="155754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02C233-5638-0A4B-B3AC-EEEC24E90989}"/>
              </a:ext>
            </a:extLst>
          </p:cNvPr>
          <p:cNvSpPr>
            <a:spLocks noGrp="1"/>
          </p:cNvSpPr>
          <p:nvPr>
            <p:ph type="ctrTitle"/>
          </p:nvPr>
        </p:nvSpPr>
        <p:spPr>
          <a:xfrm>
            <a:off x="2585260" y="2313591"/>
            <a:ext cx="7021479" cy="2150719"/>
          </a:xfrm>
          <a:noFill/>
        </p:spPr>
        <p:txBody>
          <a:bodyPr anchor="ctr">
            <a:normAutofit/>
          </a:bodyPr>
          <a:lstStyle/>
          <a:p>
            <a:r>
              <a:rPr lang="en-US" sz="3600" b="1" dirty="0">
                <a:solidFill>
                  <a:srgbClr val="080808"/>
                </a:solidFill>
                <a:latin typeface="Helvetica" pitchFamily="2" charset="0"/>
              </a:rPr>
              <a:t>Let’s Practice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332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DA5DF-52C3-2340-A7C2-77805B4F1C84}"/>
              </a:ext>
            </a:extLst>
          </p:cNvPr>
          <p:cNvSpPr>
            <a:spLocks noGrp="1"/>
          </p:cNvSpPr>
          <p:nvPr>
            <p:ph type="title"/>
          </p:nvPr>
        </p:nvSpPr>
        <p:spPr>
          <a:xfrm>
            <a:off x="643467" y="321734"/>
            <a:ext cx="10905066" cy="1135737"/>
          </a:xfrm>
        </p:spPr>
        <p:txBody>
          <a:bodyPr>
            <a:normAutofit/>
          </a:bodyPr>
          <a:lstStyle/>
          <a:p>
            <a:pPr algn="ctr"/>
            <a:r>
              <a:rPr lang="en-US" sz="3600" dirty="0">
                <a:latin typeface="Helvetica" pitchFamily="2" charset="0"/>
              </a:rPr>
              <a:t>Scenario 1</a:t>
            </a:r>
          </a:p>
        </p:txBody>
      </p:sp>
      <p:sp>
        <p:nvSpPr>
          <p:cNvPr id="3" name="Content Placeholder 2">
            <a:extLst>
              <a:ext uri="{FF2B5EF4-FFF2-40B4-BE49-F238E27FC236}">
                <a16:creationId xmlns:a16="http://schemas.microsoft.com/office/drawing/2014/main" id="{02002AA4-4E2F-8F47-A629-A764C023D54B}"/>
              </a:ext>
            </a:extLst>
          </p:cNvPr>
          <p:cNvSpPr>
            <a:spLocks noGrp="1"/>
          </p:cNvSpPr>
          <p:nvPr>
            <p:ph idx="1"/>
          </p:nvPr>
        </p:nvSpPr>
        <p:spPr>
          <a:xfrm>
            <a:off x="1224089" y="1390942"/>
            <a:ext cx="5105946" cy="5204098"/>
          </a:xfrm>
        </p:spPr>
        <p:txBody>
          <a:bodyPr>
            <a:normAutofit/>
          </a:bodyPr>
          <a:lstStyle/>
          <a:p>
            <a:pPr marL="0" indent="0">
              <a:buNone/>
            </a:pPr>
            <a:endParaRPr lang="en-US" sz="1700" dirty="0"/>
          </a:p>
          <a:p>
            <a:pPr>
              <a:lnSpc>
                <a:spcPct val="100000"/>
              </a:lnSpc>
            </a:pPr>
            <a:r>
              <a:rPr lang="en-US" sz="2000" dirty="0">
                <a:latin typeface="Helvetica" pitchFamily="2" charset="0"/>
              </a:rPr>
              <a:t>Katy is 58 and her doctor is encouraging her to receive a mammogram, but she is unsure what that is and afraid to ask. </a:t>
            </a:r>
          </a:p>
          <a:p>
            <a:pPr>
              <a:lnSpc>
                <a:spcPct val="100000"/>
              </a:lnSpc>
            </a:pPr>
            <a:r>
              <a:rPr lang="en-US" sz="2000" dirty="0">
                <a:latin typeface="Helvetica" pitchFamily="2" charset="0"/>
              </a:rPr>
              <a:t>She goes home to begin searching for information. </a:t>
            </a:r>
          </a:p>
          <a:p>
            <a:pPr>
              <a:lnSpc>
                <a:spcPct val="100000"/>
              </a:lnSpc>
            </a:pPr>
            <a:endParaRPr lang="en-US" sz="800" dirty="0">
              <a:latin typeface="Helvetica" pitchFamily="2" charset="0"/>
            </a:endParaRPr>
          </a:p>
          <a:p>
            <a:pPr>
              <a:lnSpc>
                <a:spcPct val="100000"/>
              </a:lnSpc>
            </a:pPr>
            <a:r>
              <a:rPr lang="en-US" sz="2000" dirty="0">
                <a:latin typeface="Helvetica" pitchFamily="2" charset="0"/>
              </a:rPr>
              <a:t>She sees online that 13% of women will be diagnosed with invasive breast cancer and  3% will die from it. </a:t>
            </a:r>
          </a:p>
          <a:p>
            <a:pPr>
              <a:lnSpc>
                <a:spcPct val="100000"/>
              </a:lnSpc>
            </a:pPr>
            <a:endParaRPr lang="en-US" sz="800" dirty="0">
              <a:latin typeface="Helvetica" pitchFamily="2" charset="0"/>
            </a:endParaRPr>
          </a:p>
          <a:p>
            <a:pPr>
              <a:lnSpc>
                <a:spcPct val="100000"/>
              </a:lnSpc>
            </a:pPr>
            <a:r>
              <a:rPr lang="en-US" sz="2000" dirty="0">
                <a:latin typeface="Helvetica" pitchFamily="2" charset="0"/>
              </a:rPr>
              <a:t>To Katy, the terms and numbers are confusing, and she is unsure how to move forward.</a:t>
            </a:r>
          </a:p>
        </p:txBody>
      </p:sp>
      <p:grpSp>
        <p:nvGrpSpPr>
          <p:cNvPr id="18" name="Group 17">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CA04F45-EFF3-EF4A-9678-163BC73D7468}"/>
              </a:ext>
            </a:extLst>
          </p:cNvPr>
          <p:cNvPicPr>
            <a:picLocks noChangeAspect="1"/>
          </p:cNvPicPr>
          <p:nvPr/>
        </p:nvPicPr>
        <p:blipFill>
          <a:blip r:embed="rId3"/>
          <a:stretch>
            <a:fillRect/>
          </a:stretch>
        </p:blipFill>
        <p:spPr>
          <a:xfrm>
            <a:off x="6540064" y="2586439"/>
            <a:ext cx="4679226" cy="2538479"/>
          </a:xfrm>
          <a:prstGeom prst="rect">
            <a:avLst/>
          </a:prstGeom>
        </p:spPr>
      </p:pic>
      <p:grpSp>
        <p:nvGrpSpPr>
          <p:cNvPr id="22" name="Group 21">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3" name="Rectangle 22">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0242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82000">
              <a:schemeClr val="accent1">
                <a:lumMod val="5000"/>
                <a:lumOff val="95000"/>
              </a:schemeClr>
            </a:gs>
            <a:gs pos="86000">
              <a:schemeClr val="accent1">
                <a:lumMod val="45000"/>
                <a:lumOff val="55000"/>
              </a:schemeClr>
            </a:gs>
            <a:gs pos="99000">
              <a:schemeClr val="accent1">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0E9505-4009-5B42-B465-0810FE85C085}"/>
              </a:ext>
            </a:extLst>
          </p:cNvPr>
          <p:cNvSpPr>
            <a:spLocks noGrp="1"/>
          </p:cNvSpPr>
          <p:nvPr>
            <p:ph type="title"/>
          </p:nvPr>
        </p:nvSpPr>
        <p:spPr>
          <a:xfrm>
            <a:off x="838200" y="668377"/>
            <a:ext cx="10515600" cy="1325563"/>
          </a:xfrm>
        </p:spPr>
        <p:txBody>
          <a:bodyPr>
            <a:normAutofit/>
          </a:bodyPr>
          <a:lstStyle/>
          <a:p>
            <a:pPr algn="ctr"/>
            <a:r>
              <a:rPr lang="en-US" dirty="0">
                <a:latin typeface="Helvetica" pitchFamily="2" charset="0"/>
              </a:rPr>
              <a:t>Scenario 2</a:t>
            </a:r>
          </a:p>
        </p:txBody>
      </p:sp>
      <p:sp>
        <p:nvSpPr>
          <p:cNvPr id="18" name="Content Placeholder 5">
            <a:extLst>
              <a:ext uri="{FF2B5EF4-FFF2-40B4-BE49-F238E27FC236}">
                <a16:creationId xmlns:a16="http://schemas.microsoft.com/office/drawing/2014/main" id="{6612BB38-7AAA-7947-8641-6C94B71902CE}"/>
              </a:ext>
            </a:extLst>
          </p:cNvPr>
          <p:cNvSpPr>
            <a:spLocks noGrp="1"/>
          </p:cNvSpPr>
          <p:nvPr>
            <p:ph sz="half" idx="1"/>
          </p:nvPr>
        </p:nvSpPr>
        <p:spPr>
          <a:xfrm>
            <a:off x="1076961" y="1993940"/>
            <a:ext cx="10276839" cy="4359911"/>
          </a:xfrm>
        </p:spPr>
        <p:txBody>
          <a:bodyPr>
            <a:normAutofit/>
          </a:bodyPr>
          <a:lstStyle/>
          <a:p>
            <a:pPr marL="0" indent="0">
              <a:lnSpc>
                <a:spcPct val="110000"/>
              </a:lnSpc>
              <a:buNone/>
            </a:pPr>
            <a:r>
              <a:rPr lang="en-US" sz="2400" dirty="0">
                <a:latin typeface="Helvetica" pitchFamily="2" charset="0"/>
              </a:rPr>
              <a:t>Cheryl’s doctor prescribed her alendronate for her osteoporosis. </a:t>
            </a:r>
          </a:p>
          <a:p>
            <a:pPr marL="0" indent="0">
              <a:lnSpc>
                <a:spcPct val="110000"/>
              </a:lnSpc>
              <a:buNone/>
            </a:pPr>
            <a:r>
              <a:rPr lang="en-US" sz="2400" dirty="0">
                <a:latin typeface="Helvetica" pitchFamily="2" charset="0"/>
              </a:rPr>
              <a:t>She asked her doctor how likely it is that she will avoid a hip fracture by taking this medication. </a:t>
            </a:r>
          </a:p>
          <a:p>
            <a:pPr marL="0" indent="0">
              <a:lnSpc>
                <a:spcPct val="110000"/>
              </a:lnSpc>
              <a:buNone/>
            </a:pPr>
            <a:r>
              <a:rPr lang="en-US" sz="2400" dirty="0">
                <a:latin typeface="Helvetica" pitchFamily="2" charset="0"/>
              </a:rPr>
              <a:t>Her doctor responded, “if 15 patients are treated, 1 will benefit.” </a:t>
            </a:r>
          </a:p>
          <a:p>
            <a:pPr marL="0" indent="0">
              <a:lnSpc>
                <a:spcPct val="110000"/>
              </a:lnSpc>
              <a:buNone/>
            </a:pPr>
            <a:r>
              <a:rPr lang="en-US" sz="2400" dirty="0">
                <a:latin typeface="Helvetica" pitchFamily="2" charset="0"/>
              </a:rPr>
              <a:t>Cheryl is unsure if this medication will provide a good benefit for her.</a:t>
            </a:r>
          </a:p>
          <a:p>
            <a:pPr marL="0" indent="0">
              <a:lnSpc>
                <a:spcPct val="110000"/>
              </a:lnSpc>
              <a:buNone/>
            </a:pPr>
            <a:endParaRPr lang="en-US" sz="2400" dirty="0">
              <a:latin typeface="Helvetica" pitchFamily="2" charset="0"/>
            </a:endParaRPr>
          </a:p>
          <a:p>
            <a:pPr marL="0" indent="0">
              <a:lnSpc>
                <a:spcPct val="110000"/>
              </a:lnSpc>
              <a:buNone/>
            </a:pPr>
            <a:r>
              <a:rPr lang="en-US" sz="2400" dirty="0">
                <a:latin typeface="Helvetica" pitchFamily="2" charset="0"/>
              </a:rPr>
              <a:t>Can you help Cheryl understand the benefit on this drug?</a:t>
            </a:r>
          </a:p>
          <a:p>
            <a:pPr marL="0" indent="0">
              <a:lnSpc>
                <a:spcPct val="110000"/>
              </a:lnSpc>
              <a:buNone/>
            </a:pPr>
            <a:endParaRPr lang="en-US" dirty="0">
              <a:latin typeface="Helvetica" pitchFamily="2" charset="0"/>
            </a:endParaRPr>
          </a:p>
          <a:p>
            <a:pPr marL="457200" lvl="1" indent="0">
              <a:lnSpc>
                <a:spcPct val="110000"/>
              </a:lnSpc>
              <a:buNone/>
            </a:pPr>
            <a:endParaRPr lang="en-US" dirty="0">
              <a:latin typeface="Helvetica" pitchFamily="2" charset="0"/>
            </a:endParaRPr>
          </a:p>
        </p:txBody>
      </p:sp>
      <p:pic>
        <p:nvPicPr>
          <p:cNvPr id="21" name="Content Placeholder 5" descr="icon of a Graph" title="Graph">
            <a:extLst>
              <a:ext uri="{FF2B5EF4-FFF2-40B4-BE49-F238E27FC236}">
                <a16:creationId xmlns:a16="http://schemas.microsoft.com/office/drawing/2014/main" id="{A75588D3-AC19-4440-8989-C094299B5142}"/>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9959200" y="269884"/>
            <a:ext cx="1911236" cy="1911236"/>
          </a:xfrm>
          <a:prstGeom prst="rect">
            <a:avLst/>
          </a:prstGeom>
        </p:spPr>
      </p:pic>
    </p:spTree>
    <p:extLst>
      <p:ext uri="{BB962C8B-B14F-4D97-AF65-F5344CB8AC3E}">
        <p14:creationId xmlns:p14="http://schemas.microsoft.com/office/powerpoint/2010/main" val="91505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B089F-7A93-5748-B2B5-F74661983782}"/>
              </a:ext>
            </a:extLst>
          </p:cNvPr>
          <p:cNvSpPr>
            <a:spLocks noGrp="1"/>
          </p:cNvSpPr>
          <p:nvPr>
            <p:ph type="title"/>
          </p:nvPr>
        </p:nvSpPr>
        <p:spPr>
          <a:xfrm>
            <a:off x="643467" y="321734"/>
            <a:ext cx="10905066" cy="1135737"/>
          </a:xfrm>
          <a:solidFill>
            <a:schemeClr val="accent1">
              <a:lumMod val="40000"/>
              <a:lumOff val="60000"/>
            </a:schemeClr>
          </a:solidFill>
        </p:spPr>
        <p:txBody>
          <a:bodyPr vert="horz" lIns="91440" tIns="45720" rIns="91440" bIns="45720" rtlCol="0" anchor="ctr">
            <a:normAutofit/>
          </a:bodyPr>
          <a:lstStyle/>
          <a:p>
            <a:pPr algn="ctr"/>
            <a:r>
              <a:rPr lang="en-US" sz="3600" kern="1200" dirty="0">
                <a:solidFill>
                  <a:schemeClr val="tx1"/>
                </a:solidFill>
                <a:latin typeface="Helvetica" pitchFamily="2" charset="0"/>
              </a:rPr>
              <a:t>Why is Numeracy Important?</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39512ABC-C07C-0432-D05E-32A534CE48EC}"/>
              </a:ext>
            </a:extLst>
          </p:cNvPr>
          <p:cNvGraphicFramePr/>
          <p:nvPr>
            <p:extLst>
              <p:ext uri="{D42A27DB-BD31-4B8C-83A1-F6EECF244321}">
                <p14:modId xmlns:p14="http://schemas.microsoft.com/office/powerpoint/2010/main" val="37675811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720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1DA5DF-52C3-2340-A7C2-77805B4F1C84}"/>
              </a:ext>
            </a:extLst>
          </p:cNvPr>
          <p:cNvSpPr>
            <a:spLocks noGrp="1"/>
          </p:cNvSpPr>
          <p:nvPr>
            <p:ph type="title"/>
          </p:nvPr>
        </p:nvSpPr>
        <p:spPr>
          <a:xfrm>
            <a:off x="643467" y="321734"/>
            <a:ext cx="10905066" cy="1135737"/>
          </a:xfrm>
        </p:spPr>
        <p:txBody>
          <a:bodyPr>
            <a:normAutofit/>
          </a:bodyPr>
          <a:lstStyle/>
          <a:p>
            <a:pPr algn="ctr"/>
            <a:r>
              <a:rPr lang="en-US" sz="3600" dirty="0">
                <a:latin typeface="Helvetica" pitchFamily="2" charset="0"/>
              </a:rPr>
              <a:t>Solution 2</a:t>
            </a:r>
          </a:p>
        </p:txBody>
      </p:sp>
      <p:grpSp>
        <p:nvGrpSpPr>
          <p:cNvPr id="18" name="Group 17">
            <a:extLst>
              <a:ext uri="{FF2B5EF4-FFF2-40B4-BE49-F238E27FC236}">
                <a16:creationId xmlns:a16="http://schemas.microsoft.com/office/drawing/2014/main"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3" name="Rectangle 22">
              <a:extLst>
                <a:ext uri="{FF2B5EF4-FFF2-40B4-BE49-F238E27FC236}">
                  <a16:creationId xmlns:a16="http://schemas.microsoft.com/office/drawing/2014/main"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4" name="Content Placeholder 13" descr="MedlinePlus screenshot of the drug page for Alendronate. ">
            <a:extLst>
              <a:ext uri="{FF2B5EF4-FFF2-40B4-BE49-F238E27FC236}">
                <a16:creationId xmlns:a16="http://schemas.microsoft.com/office/drawing/2014/main" id="{66D9B572-D8FD-E84E-96BF-DBEF8DE3FA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4255" y="1620159"/>
            <a:ext cx="5018774" cy="4351338"/>
          </a:xfrm>
          <a:prstGeom prst="rect">
            <a:avLst/>
          </a:prstGeom>
        </p:spPr>
      </p:pic>
      <p:pic>
        <p:nvPicPr>
          <p:cNvPr id="15" name="Picture 14" descr="icon array of 100 dots, with 7 dots marked darker to indicate that 7 out of 100 patients who take alendronate for osteoporosis will avoid hip fracture &#10;">
            <a:extLst>
              <a:ext uri="{FF2B5EF4-FFF2-40B4-BE49-F238E27FC236}">
                <a16:creationId xmlns:a16="http://schemas.microsoft.com/office/drawing/2014/main" id="{774931CF-2F15-5D4B-8DA7-1A71EE26D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650" y="1825625"/>
            <a:ext cx="2381250" cy="3905250"/>
          </a:xfrm>
          <a:prstGeom prst="rect">
            <a:avLst/>
          </a:prstGeom>
        </p:spPr>
      </p:pic>
      <p:sp>
        <p:nvSpPr>
          <p:cNvPr id="17" name="Content Placeholder 2">
            <a:extLst>
              <a:ext uri="{FF2B5EF4-FFF2-40B4-BE49-F238E27FC236}">
                <a16:creationId xmlns:a16="http://schemas.microsoft.com/office/drawing/2014/main" id="{63BA9DE1-4462-AC44-8788-1F5EE111F616}"/>
              </a:ext>
            </a:extLst>
          </p:cNvPr>
          <p:cNvSpPr txBox="1">
            <a:spLocks/>
          </p:cNvSpPr>
          <p:nvPr/>
        </p:nvSpPr>
        <p:spPr>
          <a:xfrm>
            <a:off x="6904182" y="1372958"/>
            <a:ext cx="4308186" cy="528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1/15 patients will benefit  = 0.07   = 7%</a:t>
            </a:r>
          </a:p>
        </p:txBody>
      </p:sp>
      <p:sp>
        <p:nvSpPr>
          <p:cNvPr id="21" name="TextBox 20">
            <a:extLst>
              <a:ext uri="{FF2B5EF4-FFF2-40B4-BE49-F238E27FC236}">
                <a16:creationId xmlns:a16="http://schemas.microsoft.com/office/drawing/2014/main" id="{6BC9DBD7-C7A1-7543-A6F7-0646426F8C59}"/>
              </a:ext>
            </a:extLst>
          </p:cNvPr>
          <p:cNvSpPr txBox="1"/>
          <p:nvPr/>
        </p:nvSpPr>
        <p:spPr bwMode="auto">
          <a:xfrm>
            <a:off x="6837132" y="5751830"/>
            <a:ext cx="4501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t>7/100 patients who take alendronate for osteoporosis will avoid hip fracture </a:t>
            </a:r>
          </a:p>
        </p:txBody>
      </p:sp>
    </p:spTree>
    <p:extLst>
      <p:ext uri="{BB962C8B-B14F-4D97-AF65-F5344CB8AC3E}">
        <p14:creationId xmlns:p14="http://schemas.microsoft.com/office/powerpoint/2010/main" val="3319139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82000">
              <a:schemeClr val="accent1">
                <a:lumMod val="5000"/>
                <a:lumOff val="95000"/>
              </a:schemeClr>
            </a:gs>
            <a:gs pos="86000">
              <a:schemeClr val="accent1">
                <a:lumMod val="45000"/>
                <a:lumOff val="55000"/>
              </a:schemeClr>
            </a:gs>
            <a:gs pos="99000">
              <a:schemeClr val="accent1">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FAB08B2-C32F-5940-B5CB-07B0A57F3C7C}"/>
              </a:ext>
            </a:extLst>
          </p:cNvPr>
          <p:cNvSpPr>
            <a:spLocks noGrp="1"/>
          </p:cNvSpPr>
          <p:nvPr>
            <p:ph idx="1"/>
          </p:nvPr>
        </p:nvSpPr>
        <p:spPr>
          <a:xfrm>
            <a:off x="838200" y="1720228"/>
            <a:ext cx="10515600" cy="4361810"/>
          </a:xfrm>
        </p:spPr>
        <p:txBody>
          <a:bodyPr>
            <a:normAutofit/>
          </a:bodyPr>
          <a:lstStyle/>
          <a:p>
            <a:pPr rtl="0" fontAlgn="base">
              <a:lnSpc>
                <a:spcPct val="100000"/>
              </a:lnSpc>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pitchFamily="2" charset="0"/>
              </a:rPr>
              <a:t>Before you can communicate data, you need to ensure you can interpret it.</a:t>
            </a:r>
          </a:p>
          <a:p>
            <a:pPr rtl="0" fontAlgn="base">
              <a:lnSpc>
                <a:spcPct val="100000"/>
              </a:lnSpc>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pitchFamily="2" charset="0"/>
              </a:rPr>
              <a:t>When you’re communicating about risk, as it relates to health or medicine, it’s important to provide context to the information you’re sharing. </a:t>
            </a:r>
          </a:p>
          <a:p>
            <a:pPr marL="742950" lvl="1" indent="-285750" rtl="0" fontAlgn="base">
              <a:lnSpc>
                <a:spcPct val="10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Helvetica" pitchFamily="2" charset="0"/>
              </a:rPr>
              <a:t>Be clear on your message</a:t>
            </a:r>
          </a:p>
          <a:p>
            <a:pPr marL="742950" lvl="1" indent="-285750" rtl="0" fontAlgn="base">
              <a:lnSpc>
                <a:spcPct val="10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Helvetica" pitchFamily="2" charset="0"/>
              </a:rPr>
              <a:t>Consider Framing, using absolute risk  </a:t>
            </a:r>
          </a:p>
          <a:p>
            <a:pPr marL="742950" lvl="1" indent="-285750" rtl="0" fontAlgn="base">
              <a:lnSpc>
                <a:spcPct val="100000"/>
              </a:lnSpc>
              <a:spcBef>
                <a:spcPts val="0"/>
              </a:spcBef>
              <a:spcAft>
                <a:spcPts val="0"/>
              </a:spcAft>
              <a:buFont typeface="Arial" panose="020B0604020202020204" pitchFamily="34" charset="0"/>
              <a:buChar char="•"/>
            </a:pPr>
            <a:r>
              <a:rPr lang="en-US" sz="2000" dirty="0">
                <a:solidFill>
                  <a:srgbClr val="000000"/>
                </a:solidFill>
                <a:latin typeface="Helvetica" pitchFamily="2" charset="0"/>
              </a:rPr>
              <a:t>Limit numbers</a:t>
            </a:r>
            <a:endParaRPr lang="en-US" sz="2000" b="0" i="0" u="none" strike="noStrike" dirty="0">
              <a:solidFill>
                <a:srgbClr val="000000"/>
              </a:solidFill>
              <a:effectLst/>
              <a:latin typeface="Helvetica" pitchFamily="2" charset="0"/>
            </a:endParaRPr>
          </a:p>
          <a:p>
            <a:pPr marL="742950" lvl="1" indent="-285750" rtl="0" fontAlgn="base">
              <a:lnSpc>
                <a:spcPct val="10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Helvetica" pitchFamily="2" charset="0"/>
              </a:rPr>
              <a:t>Use common words </a:t>
            </a:r>
          </a:p>
          <a:p>
            <a:pPr marL="742950" lvl="1" indent="-285750" rtl="0" fontAlgn="base">
              <a:lnSpc>
                <a:spcPct val="100000"/>
              </a:lnSpc>
              <a:spcBef>
                <a:spcPts val="0"/>
              </a:spcBef>
              <a:spcAft>
                <a:spcPts val="0"/>
              </a:spcAft>
              <a:buFont typeface="Arial" panose="020B0604020202020204" pitchFamily="34" charset="0"/>
              <a:buChar char="•"/>
            </a:pPr>
            <a:r>
              <a:rPr lang="en-US" sz="2000" dirty="0">
                <a:solidFill>
                  <a:srgbClr val="000000"/>
                </a:solidFill>
                <a:latin typeface="Helvetica" pitchFamily="2" charset="0"/>
              </a:rPr>
              <a:t>Describe what numbers mean </a:t>
            </a:r>
          </a:p>
          <a:p>
            <a:pPr marL="742950" lvl="1" indent="-285750" rtl="0" fontAlgn="base">
              <a:lnSpc>
                <a:spcPct val="10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Helvetica" pitchFamily="2" charset="0"/>
              </a:rPr>
              <a:t>Show </a:t>
            </a:r>
            <a:r>
              <a:rPr lang="en-US" sz="2000" dirty="0">
                <a:solidFill>
                  <a:srgbClr val="000000"/>
                </a:solidFill>
                <a:latin typeface="Helvetica" pitchFamily="2" charset="0"/>
              </a:rPr>
              <a:t>pictures</a:t>
            </a:r>
          </a:p>
          <a:p>
            <a:pPr marL="742950" lvl="1" indent="-285750" rtl="0" fontAlgn="base">
              <a:lnSpc>
                <a:spcPct val="10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Helvetica" pitchFamily="2" charset="0"/>
              </a:rPr>
              <a:t>Use teach-back</a:t>
            </a:r>
          </a:p>
          <a:p>
            <a:pPr rtl="0" fontAlgn="base">
              <a:lnSpc>
                <a:spcPct val="100000"/>
              </a:lnSpc>
              <a:spcBef>
                <a:spcPts val="0"/>
              </a:spcBef>
              <a:spcAft>
                <a:spcPts val="0"/>
              </a:spcAft>
              <a:buFont typeface="Arial" panose="020B0604020202020204" pitchFamily="34" charset="0"/>
              <a:buChar char="•"/>
            </a:pPr>
            <a:r>
              <a:rPr lang="en-US" sz="2400" b="0" i="0" u="none" strike="noStrike" dirty="0">
                <a:solidFill>
                  <a:srgbClr val="000000"/>
                </a:solidFill>
                <a:effectLst/>
                <a:latin typeface="Helvetica" pitchFamily="2" charset="0"/>
              </a:rPr>
              <a:t>Your purpose and situation will determine the format you will use in communicating risk and benefits/other health information</a:t>
            </a:r>
          </a:p>
          <a:p>
            <a:pPr marL="0" indent="0">
              <a:buNone/>
            </a:pPr>
            <a:endParaRPr lang="en-US" dirty="0"/>
          </a:p>
        </p:txBody>
      </p:sp>
      <p:sp>
        <p:nvSpPr>
          <p:cNvPr id="11" name="Title 1">
            <a:extLst>
              <a:ext uri="{FF2B5EF4-FFF2-40B4-BE49-F238E27FC236}">
                <a16:creationId xmlns:a16="http://schemas.microsoft.com/office/drawing/2014/main" id="{1F40B79D-24E8-294D-A112-F3C61ABA3C83}"/>
              </a:ext>
            </a:extLst>
          </p:cNvPr>
          <p:cNvSpPr>
            <a:spLocks noGrp="1"/>
          </p:cNvSpPr>
          <p:nvPr>
            <p:ph type="title"/>
          </p:nvPr>
        </p:nvSpPr>
        <p:spPr>
          <a:xfrm>
            <a:off x="838200" y="536136"/>
            <a:ext cx="10515600" cy="981642"/>
          </a:xfrm>
          <a:solidFill>
            <a:schemeClr val="accent1">
              <a:lumMod val="40000"/>
              <a:lumOff val="60000"/>
            </a:schemeClr>
          </a:solidFill>
        </p:spPr>
        <p:txBody>
          <a:bodyPr/>
          <a:lstStyle/>
          <a:p>
            <a:pPr algn="ctr"/>
            <a:r>
              <a:rPr lang="en-US" dirty="0">
                <a:latin typeface="Helvetica" pitchFamily="2" charset="0"/>
              </a:rPr>
              <a:t>Conclusion</a:t>
            </a:r>
            <a:endParaRPr lang="en-US" sz="3600" dirty="0">
              <a:latin typeface="Helvetica" pitchFamily="2" charset="0"/>
            </a:endParaRPr>
          </a:p>
        </p:txBody>
      </p:sp>
    </p:spTree>
    <p:extLst>
      <p:ext uri="{BB962C8B-B14F-4D97-AF65-F5344CB8AC3E}">
        <p14:creationId xmlns:p14="http://schemas.microsoft.com/office/powerpoint/2010/main" val="2866607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6" descr="http://blog.1choice4yourstore.com/uploaded_images/question2-724662.jpg">
            <a:extLst>
              <a:ext uri="{FF2B5EF4-FFF2-40B4-BE49-F238E27FC236}">
                <a16:creationId xmlns:a16="http://schemas.microsoft.com/office/drawing/2014/main" id="{37C5444C-30AD-FC40-ABB3-C9A38CD63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840" y="2718322"/>
            <a:ext cx="3572933" cy="363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E007A6BD-8DB5-4D4E-BC25-16CA2C37ECF6}"/>
              </a:ext>
            </a:extLst>
          </p:cNvPr>
          <p:cNvSpPr txBox="1">
            <a:spLocks/>
          </p:cNvSpPr>
          <p:nvPr/>
        </p:nvSpPr>
        <p:spPr>
          <a:xfrm>
            <a:off x="586740" y="954473"/>
            <a:ext cx="11018520" cy="1261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Helvetica" pitchFamily="2" charset="0"/>
              </a:rPr>
              <a:t>Questions?</a:t>
            </a:r>
          </a:p>
        </p:txBody>
      </p:sp>
    </p:spTree>
    <p:extLst>
      <p:ext uri="{BB962C8B-B14F-4D97-AF65-F5344CB8AC3E}">
        <p14:creationId xmlns:p14="http://schemas.microsoft.com/office/powerpoint/2010/main" val="185778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39512ABC-C07C-0432-D05E-32A534CE48EC}"/>
              </a:ext>
            </a:extLst>
          </p:cNvPr>
          <p:cNvGraphicFramePr/>
          <p:nvPr>
            <p:extLst>
              <p:ext uri="{D42A27DB-BD31-4B8C-83A1-F6EECF244321}">
                <p14:modId xmlns:p14="http://schemas.microsoft.com/office/powerpoint/2010/main" val="4031443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01D63EF0-35ED-5347-9D17-F6406195E71B}"/>
              </a:ext>
            </a:extLst>
          </p:cNvPr>
          <p:cNvSpPr txBox="1">
            <a:spLocks/>
          </p:cNvSpPr>
          <p:nvPr/>
        </p:nvSpPr>
        <p:spPr>
          <a:xfrm>
            <a:off x="838200" y="473708"/>
            <a:ext cx="10905066" cy="113573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Helvetica" pitchFamily="2" charset="0"/>
              </a:rPr>
              <a:t>How Does Numeracy Impact Equity?</a:t>
            </a:r>
          </a:p>
        </p:txBody>
      </p:sp>
    </p:spTree>
    <p:extLst>
      <p:ext uri="{BB962C8B-B14F-4D97-AF65-F5344CB8AC3E}">
        <p14:creationId xmlns:p14="http://schemas.microsoft.com/office/powerpoint/2010/main" val="37939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0E9505-4009-5B42-B465-0810FE85C085}"/>
              </a:ext>
            </a:extLst>
          </p:cNvPr>
          <p:cNvSpPr>
            <a:spLocks noGrp="1"/>
          </p:cNvSpPr>
          <p:nvPr>
            <p:ph type="title"/>
          </p:nvPr>
        </p:nvSpPr>
        <p:spPr>
          <a:xfrm>
            <a:off x="838200" y="668377"/>
            <a:ext cx="10515600" cy="1325563"/>
          </a:xfrm>
        </p:spPr>
        <p:txBody>
          <a:bodyPr>
            <a:normAutofit/>
          </a:bodyPr>
          <a:lstStyle/>
          <a:p>
            <a:pPr algn="ctr"/>
            <a:r>
              <a:rPr lang="en-US" sz="4000" dirty="0">
                <a:latin typeface="Helvetica" pitchFamily="2" charset="0"/>
              </a:rPr>
              <a:t>How Does Numeracy Impact Health Equity?</a:t>
            </a:r>
          </a:p>
        </p:txBody>
      </p:sp>
      <p:graphicFrame>
        <p:nvGraphicFramePr>
          <p:cNvPr id="22" name="Content Placeholder 5">
            <a:extLst>
              <a:ext uri="{FF2B5EF4-FFF2-40B4-BE49-F238E27FC236}">
                <a16:creationId xmlns:a16="http://schemas.microsoft.com/office/drawing/2014/main" id="{E826FE06-1720-8D9B-3673-2E8145C31277}"/>
              </a:ext>
            </a:extLst>
          </p:cNvPr>
          <p:cNvGraphicFramePr>
            <a:graphicFrameLocks noGrp="1"/>
          </p:cNvGraphicFramePr>
          <p:nvPr>
            <p:ph sz="half" idx="1"/>
            <p:extLst>
              <p:ext uri="{D42A27DB-BD31-4B8C-83A1-F6EECF244321}">
                <p14:modId xmlns:p14="http://schemas.microsoft.com/office/powerpoint/2010/main" val="1182988423"/>
              </p:ext>
            </p:extLst>
          </p:nvPr>
        </p:nvGraphicFramePr>
        <p:xfrm>
          <a:off x="838200" y="1993940"/>
          <a:ext cx="10515600" cy="4334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54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B089F-7A93-5748-B2B5-F74661983782}"/>
              </a:ext>
            </a:extLst>
          </p:cNvPr>
          <p:cNvSpPr>
            <a:spLocks noGrp="1"/>
          </p:cNvSpPr>
          <p:nvPr>
            <p:ph type="title"/>
          </p:nvPr>
        </p:nvSpPr>
        <p:spPr>
          <a:xfrm>
            <a:off x="643467" y="321734"/>
            <a:ext cx="10905066" cy="1135737"/>
          </a:xfrm>
          <a:solidFill>
            <a:schemeClr val="accent1">
              <a:lumMod val="40000"/>
              <a:lumOff val="60000"/>
            </a:schemeClr>
          </a:solidFill>
        </p:spPr>
        <p:txBody>
          <a:bodyPr vert="horz" lIns="91440" tIns="45720" rIns="91440" bIns="45720" rtlCol="0" anchor="ctr">
            <a:normAutofit/>
          </a:bodyPr>
          <a:lstStyle/>
          <a:p>
            <a:pPr algn="ctr"/>
            <a:r>
              <a:rPr lang="en-US" sz="3600" kern="1200" dirty="0">
                <a:solidFill>
                  <a:schemeClr val="tx1"/>
                </a:solidFill>
                <a:latin typeface="Helvetica" pitchFamily="2" charset="0"/>
              </a:rPr>
              <a:t>How Does Numeracy Impact Health Equity?</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39512ABC-C07C-0432-D05E-32A534CE48EC}"/>
              </a:ext>
            </a:extLst>
          </p:cNvPr>
          <p:cNvGraphicFramePr/>
          <p:nvPr>
            <p:extLst>
              <p:ext uri="{D42A27DB-BD31-4B8C-83A1-F6EECF244321}">
                <p14:modId xmlns:p14="http://schemas.microsoft.com/office/powerpoint/2010/main" val="1231786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7F9A34B-C6F2-5342-8CA2-55EE82CA95E3}"/>
              </a:ext>
            </a:extLst>
          </p:cNvPr>
          <p:cNvSpPr txBox="1"/>
          <p:nvPr/>
        </p:nvSpPr>
        <p:spPr>
          <a:xfrm>
            <a:off x="8001000" y="6372947"/>
            <a:ext cx="1853071" cy="369332"/>
          </a:xfrm>
          <a:prstGeom prst="rect">
            <a:avLst/>
          </a:prstGeom>
          <a:noFill/>
        </p:spPr>
        <p:txBody>
          <a:bodyPr wrap="none" rtlCol="0">
            <a:spAutoFit/>
          </a:bodyPr>
          <a:lstStyle/>
          <a:p>
            <a:r>
              <a:rPr lang="en-US" dirty="0"/>
              <a:t>Reyna et al., 2009</a:t>
            </a:r>
          </a:p>
        </p:txBody>
      </p:sp>
    </p:spTree>
    <p:extLst>
      <p:ext uri="{BB962C8B-B14F-4D97-AF65-F5344CB8AC3E}">
        <p14:creationId xmlns:p14="http://schemas.microsoft.com/office/powerpoint/2010/main" val="319895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39512ABC-C07C-0432-D05E-32A534CE48EC}"/>
              </a:ext>
            </a:extLst>
          </p:cNvPr>
          <p:cNvGraphicFramePr/>
          <p:nvPr>
            <p:extLst>
              <p:ext uri="{D42A27DB-BD31-4B8C-83A1-F6EECF244321}">
                <p14:modId xmlns:p14="http://schemas.microsoft.com/office/powerpoint/2010/main" val="23962801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9B99796-11ED-A14F-B226-9E3576671E6B}"/>
              </a:ext>
            </a:extLst>
          </p:cNvPr>
          <p:cNvSpPr txBox="1"/>
          <p:nvPr/>
        </p:nvSpPr>
        <p:spPr>
          <a:xfrm>
            <a:off x="8001000" y="6372947"/>
            <a:ext cx="1853071" cy="369332"/>
          </a:xfrm>
          <a:prstGeom prst="rect">
            <a:avLst/>
          </a:prstGeom>
          <a:noFill/>
        </p:spPr>
        <p:txBody>
          <a:bodyPr wrap="none" rtlCol="0">
            <a:spAutoFit/>
          </a:bodyPr>
          <a:lstStyle/>
          <a:p>
            <a:r>
              <a:rPr lang="en-US" dirty="0"/>
              <a:t>Reyna et al., 2009</a:t>
            </a:r>
          </a:p>
        </p:txBody>
      </p:sp>
      <p:sp>
        <p:nvSpPr>
          <p:cNvPr id="12" name="Title 1">
            <a:extLst>
              <a:ext uri="{FF2B5EF4-FFF2-40B4-BE49-F238E27FC236}">
                <a16:creationId xmlns:a16="http://schemas.microsoft.com/office/drawing/2014/main" id="{15F78993-B95B-C746-A5F8-208782FD9729}"/>
              </a:ext>
            </a:extLst>
          </p:cNvPr>
          <p:cNvSpPr txBox="1">
            <a:spLocks/>
          </p:cNvSpPr>
          <p:nvPr/>
        </p:nvSpPr>
        <p:spPr>
          <a:xfrm>
            <a:off x="643467" y="493904"/>
            <a:ext cx="10905066" cy="113573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Helvetica" pitchFamily="2" charset="0"/>
              </a:rPr>
              <a:t>How Does Numeracy Impact Health Equity?</a:t>
            </a:r>
          </a:p>
        </p:txBody>
      </p:sp>
    </p:spTree>
    <p:extLst>
      <p:ext uri="{BB962C8B-B14F-4D97-AF65-F5344CB8AC3E}">
        <p14:creationId xmlns:p14="http://schemas.microsoft.com/office/powerpoint/2010/main" val="299212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0B089F-7A93-5748-B2B5-F74661983782}"/>
              </a:ext>
            </a:extLst>
          </p:cNvPr>
          <p:cNvSpPr>
            <a:spLocks noGrp="1"/>
          </p:cNvSpPr>
          <p:nvPr>
            <p:ph type="title"/>
          </p:nvPr>
        </p:nvSpPr>
        <p:spPr>
          <a:xfrm>
            <a:off x="643467" y="321734"/>
            <a:ext cx="10905066" cy="1135737"/>
          </a:xfrm>
          <a:solidFill>
            <a:schemeClr val="accent1">
              <a:lumMod val="40000"/>
              <a:lumOff val="60000"/>
            </a:schemeClr>
          </a:solidFill>
        </p:spPr>
        <p:txBody>
          <a:bodyPr vert="horz" lIns="91440" tIns="45720" rIns="91440" bIns="45720" rtlCol="0" anchor="ctr">
            <a:normAutofit/>
          </a:bodyPr>
          <a:lstStyle/>
          <a:p>
            <a:pPr algn="ctr"/>
            <a:r>
              <a:rPr lang="en-US" sz="3600" kern="1200" dirty="0">
                <a:solidFill>
                  <a:schemeClr val="tx1"/>
                </a:solidFill>
                <a:latin typeface="Helvetica" pitchFamily="2" charset="0"/>
              </a:rPr>
              <a:t>Numerical Health Information Definitions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5">
            <a:extLst>
              <a:ext uri="{FF2B5EF4-FFF2-40B4-BE49-F238E27FC236}">
                <a16:creationId xmlns:a16="http://schemas.microsoft.com/office/drawing/2014/main" id="{39512ABC-C07C-0432-D05E-32A534CE48EC}"/>
              </a:ext>
            </a:extLst>
          </p:cNvPr>
          <p:cNvGraphicFramePr/>
          <p:nvPr>
            <p:extLst>
              <p:ext uri="{D42A27DB-BD31-4B8C-83A1-F6EECF244321}">
                <p14:modId xmlns:p14="http://schemas.microsoft.com/office/powerpoint/2010/main" val="4851919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697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4633</TotalTime>
  <Words>3745</Words>
  <Application>Microsoft Office PowerPoint</Application>
  <PresentationFormat>Widescreen</PresentationFormat>
  <Paragraphs>355</Paragraphs>
  <Slides>42</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Helvetica</vt:lpstr>
      <vt:lpstr>Office Theme</vt:lpstr>
      <vt:lpstr>Count Me In or Count Me Out?</vt:lpstr>
      <vt:lpstr>Objectives</vt:lpstr>
      <vt:lpstr>What is Numeracy?</vt:lpstr>
      <vt:lpstr>Why is Numeracy Important?</vt:lpstr>
      <vt:lpstr>PowerPoint Presentation</vt:lpstr>
      <vt:lpstr>How Does Numeracy Impact Health Equity?</vt:lpstr>
      <vt:lpstr>How Does Numeracy Impact Health Equity?</vt:lpstr>
      <vt:lpstr>PowerPoint Presentation</vt:lpstr>
      <vt:lpstr>Numerical Health Information Definitions</vt:lpstr>
      <vt:lpstr>Health consumers perceive risk and benefit differently than clinicians.  However, it’s a critical part of informed consent and shared decision making.</vt:lpstr>
      <vt:lpstr>Low Health Numeracy</vt:lpstr>
      <vt:lpstr>Individual Perspective: Risk vs. Benefit</vt:lpstr>
      <vt:lpstr>When looking at numerical health data, consider the best way to deliver the risk.  Avoid explaining risk in descriptive terms, such as “low risk” or “twice as likely.”  Use consistent number formats and figures throughout an explanation    </vt:lpstr>
      <vt:lpstr>Individual Perspective: Risk vs. Benefit</vt:lpstr>
      <vt:lpstr>Individual Perspective: Risk vs. Benefit</vt:lpstr>
      <vt:lpstr>Things to Consider</vt:lpstr>
      <vt:lpstr>PowerPoint Presentation</vt:lpstr>
      <vt:lpstr>Visuals</vt:lpstr>
      <vt:lpstr>Icon Arrays</vt:lpstr>
      <vt:lpstr>Pie Charts</vt:lpstr>
      <vt:lpstr>Tables</vt:lpstr>
      <vt:lpstr>Fractions</vt:lpstr>
      <vt:lpstr>Measurements</vt:lpstr>
      <vt:lpstr>Infographics &amp; Pictograms</vt:lpstr>
      <vt:lpstr>Are the words in this infographic meaningful in terms of understanding the data?  Or, does it require higher-order thought? </vt:lpstr>
      <vt:lpstr>PowerPoint Presentation</vt:lpstr>
      <vt:lpstr>Communicating Numerical Health Information</vt:lpstr>
      <vt:lpstr>Clear Communication: Risk vs. Benefit</vt:lpstr>
      <vt:lpstr>Framing</vt:lpstr>
      <vt:lpstr>Ratio</vt:lpstr>
      <vt:lpstr>Ratio: Show Pictures</vt:lpstr>
      <vt:lpstr>PowerPoint Presentation</vt:lpstr>
      <vt:lpstr>Describe Numbers and Define Words</vt:lpstr>
      <vt:lpstr>Relative vs. Absolute Risk</vt:lpstr>
      <vt:lpstr>Show Pictures</vt:lpstr>
      <vt:lpstr>Show Pictures</vt:lpstr>
      <vt:lpstr>Let’s Practice</vt:lpstr>
      <vt:lpstr>Scenario 1</vt:lpstr>
      <vt:lpstr>Scenario 2</vt:lpstr>
      <vt:lpstr>Solution 2</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 Me In or Count Me Out:</dc:title>
  <dc:creator>Wagner, Teresa</dc:creator>
  <cp:lastModifiedBy>McCollum, Monique C</cp:lastModifiedBy>
  <cp:revision>61</cp:revision>
  <dcterms:created xsi:type="dcterms:W3CDTF">2022-07-20T19:41:04Z</dcterms:created>
  <dcterms:modified xsi:type="dcterms:W3CDTF">2022-09-21T23:46:59Z</dcterms:modified>
</cp:coreProperties>
</file>